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2"/>
    <p:restoredTop sz="94650"/>
  </p:normalViewPr>
  <p:slideViewPr>
    <p:cSldViewPr snapToGrid="0" snapToObjects="1">
      <p:cViewPr varScale="1">
        <p:scale>
          <a:sx n="117" d="100"/>
          <a:sy n="117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D2DB-DE9A-F843-A4F5-6E9AF697B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21BDC-6CDC-0048-9362-0BB49875E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ECDE7-DC98-9C47-930C-784A8B18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1CC4-0E9B-FD48-A6EF-D4129ED4640B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90E4B-F255-0E4B-B969-70D55C9CC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80BFA-7A5A-884B-90A4-538ABA9E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F4DC-E54F-2D49-9C29-CE1E1E5E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CFA5-639D-7E49-92BC-F1FFDF9C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DAEEC-1166-CE44-9FA2-99CA47D34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2D8F-9909-6A47-8BEA-E2B0D7DD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1CC4-0E9B-FD48-A6EF-D4129ED4640B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B3FA7-5C04-5B41-87CE-1105796C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14766-A45B-2F43-A53A-F8780828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F4DC-E54F-2D49-9C29-CE1E1E5E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4645A-D815-764F-A789-DD4816736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62360-44BA-6B46-9534-84EDD625B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B35E2-0077-4A4D-9625-D6EDD16C5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1CC4-0E9B-FD48-A6EF-D4129ED4640B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246E-7599-9E46-8A49-F2265F71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0D81-E71D-BD49-86C1-B5ED05D0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F4DC-E54F-2D49-9C29-CE1E1E5E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6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6C27-D029-9745-8A64-5683832E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667D3-9B3D-3F4B-B32F-F2DE3872C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AB6B1-2F55-D34D-9752-44F3DFB1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1CC4-0E9B-FD48-A6EF-D4129ED4640B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4A9D6-4003-0E4F-943D-8CEF21C4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699A7-3ADF-C84D-9176-A2553D57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F4DC-E54F-2D49-9C29-CE1E1E5E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2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CDA49-592B-DF4D-A56D-051342B0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63C6A-D674-C343-B89B-C32EF7114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88936-C0C1-6942-A197-28A4639D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1CC4-0E9B-FD48-A6EF-D4129ED4640B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F0C10-9673-DD48-A13B-8056681F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6498A-4698-5D48-A736-ED0DE12A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F4DC-E54F-2D49-9C29-CE1E1E5E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8B200-34E4-B244-90F9-1FADF776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31E83-BC0F-504C-A3FC-916B4ED5C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28B06-70CC-E449-AC4E-8F40DFEF7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1AF42-4D10-484C-B740-8B944BE6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1CC4-0E9B-FD48-A6EF-D4129ED4640B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02494-0A52-924B-9C36-3F81A2A5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66498-285E-1A4B-8A57-B9666D9E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F4DC-E54F-2D49-9C29-CE1E1E5E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5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9DBA-765C-8F42-8F9C-140EEB12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B540F-0364-5D4A-8E9A-4234D593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8F154-3D27-844A-9E1C-A6CA9AC8C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76C5B-CA7C-4349-9C88-2B9CEFAA5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FCE7E-894E-9944-B251-E277CF04B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7F8FC0-6D50-274A-A94C-554A89EC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1CC4-0E9B-FD48-A6EF-D4129ED4640B}" type="datetimeFigureOut">
              <a:rPr lang="en-US" smtClean="0"/>
              <a:t>9/2/20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56C9E-8645-C848-877D-C76B489C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DDBD1-BD4C-EA49-9154-E4AC169D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F4DC-E54F-2D49-9C29-CE1E1E5E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895B-1B50-2146-8A82-FF59C03B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6B7F3-A3AE-6241-8FDB-91FD9AEB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1CC4-0E9B-FD48-A6EF-D4129ED4640B}" type="datetimeFigureOut">
              <a:rPr lang="en-US" smtClean="0"/>
              <a:t>9/2/20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D4C1E-D1EC-414E-8503-16A8A04B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12003-71DB-104F-B735-42FF09FA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F4DC-E54F-2D49-9C29-CE1E1E5E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8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065B4-6425-8B41-B193-D139AC49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1CC4-0E9B-FD48-A6EF-D4129ED4640B}" type="datetimeFigureOut">
              <a:rPr lang="en-US" smtClean="0"/>
              <a:t>9/2/20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BE581-DD6F-804A-BD22-9B2138F0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1B4BE-9665-C748-8F70-6AB28CAE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F4DC-E54F-2D49-9C29-CE1E1E5E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9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BEB7-E49C-E646-B764-1E75043A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561C2-FCB6-234F-A7A0-02F4B39A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9E486-59AA-6443-AE00-A6123AF05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E8F04-E828-C348-B8A5-5A93D89A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1CC4-0E9B-FD48-A6EF-D4129ED4640B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077B7-9CBA-A349-B4E3-47BBC7A6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62691-080C-004A-9D65-EC798165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F4DC-E54F-2D49-9C29-CE1E1E5E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264E-A80B-B249-BD09-F6AD5776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915C8-211A-1F4C-A239-4B9F90F3F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9212A-9EA8-CC4A-A7A4-81F9EF12C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EE965-3676-814E-960B-ACE4F12A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C1CC4-0E9B-FD48-A6EF-D4129ED4640B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6E3E1-32E1-4846-B8B2-B4F2276C6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8D7F3-040B-3343-826B-4BBE8BA6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F4DC-E54F-2D49-9C29-CE1E1E5E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019F9-9B65-3949-A72E-19CA3651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A70F8-BAEC-DA41-8C91-48915BABF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E5023-6EED-4848-806D-132BF0A27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C1CC4-0E9B-FD48-A6EF-D4129ED4640B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1604A-1511-8F41-B0C7-248F2CDF3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102FA-967C-8D4B-8588-EBA194F3C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F4DC-E54F-2D49-9C29-CE1E1E5E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nyakoe1@umbc.edu" TargetMode="External"/><Relationship Id="rId3" Type="http://schemas.openxmlformats.org/officeDocument/2006/relationships/hyperlink" Target="mailto:sburney2@umbc.edu" TargetMode="External"/><Relationship Id="rId7" Type="http://schemas.openxmlformats.org/officeDocument/2006/relationships/hyperlink" Target="mailto:heckman2@umbc.edu" TargetMode="External"/><Relationship Id="rId2" Type="http://schemas.openxmlformats.org/officeDocument/2006/relationships/hyperlink" Target="mailto:sanoble1@umb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b3@umbc.edu" TargetMode="External"/><Relationship Id="rId11" Type="http://schemas.openxmlformats.org/officeDocument/2006/relationships/hyperlink" Target="mailto:jck2@umbc.edu" TargetMode="External"/><Relationship Id="rId5" Type="http://schemas.openxmlformats.org/officeDocument/2006/relationships/hyperlink" Target="mailto:ishak2@umbc.edu" TargetMode="External"/><Relationship Id="rId10" Type="http://schemas.openxmlformats.org/officeDocument/2006/relationships/hyperlink" Target="mailto:cbirge1@umbc.edu" TargetMode="External"/><Relationship Id="rId4" Type="http://schemas.openxmlformats.org/officeDocument/2006/relationships/hyperlink" Target="mailto:bundi1@umbc.edu" TargetMode="External"/><Relationship Id="rId9" Type="http://schemas.openxmlformats.org/officeDocument/2006/relationships/hyperlink" Target="mailto:aishac1@umbc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cZ0CjPh1gXy0D2EUE5uIuxcnuybD1qBQX2tlPb-mLtmqjQrQ/viewfor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hK9hzjgPWZNxmbYW6" TargetMode="External"/><Relationship Id="rId2" Type="http://schemas.openxmlformats.org/officeDocument/2006/relationships/hyperlink" Target="mailto:umbcamwho1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9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465DDECC-A11E-434E-87B2-8997CD38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54A4D14-513F-4121-92D3-5CCB4689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6C3411F1-AD17-499D-AFEF-2F300F6DF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0BF2CBE-B1E9-4C42-89DC-C35E4E65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72C95A87-DCDB-41C4-B774-744B3ECBE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CB97515-32FF-43A6-A51C-B140193A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C6379D3-7045-4B76-9409-6D23D753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C324CDD-B30F-47DD-8627-E2171D5E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61B1C1DE-4201-4989-BE65-41ADC247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A9092BE-A36C-4833-8E71-2850F4AF7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806398CC-D327-4E06-838C-31119BD5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E3F0C5B-76A9-4A8F-A1CB-35C0DE83A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70A741CC-E736-448A-A94E-5C8BB9711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202722D1-549B-407E-BF75-2A1E8DB5B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5CA8D742-18BD-41B5-9C00-FCFFAED25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BF81081-4C33-488E-A37E-B95567D0B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462F0DE0-CEBA-420B-8032-FB60893B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79C8D19E-E3D6-45A6-BCA2-5918A37D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3280283-E04A-43CA-BFA1-F285486A2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38328CB6-0FC5-4AEA-BC7E-489267CB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9D92C9-EA6C-3D41-983F-B74710435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374" y="4614902"/>
            <a:ext cx="10311865" cy="94395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American Mock World Health Organization @ UMBC</a:t>
            </a:r>
          </a:p>
        </p:txBody>
      </p:sp>
      <p:sp>
        <p:nvSpPr>
          <p:cNvPr id="33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FDB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E168E2-3256-43A5-9298-9E5A6AE8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FDB51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4B18D2-98EE-A54C-BB2E-4966AC7E1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357" y="1120792"/>
            <a:ext cx="3141285" cy="309981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85634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769BF-EEF8-7F4E-850B-2D0141BA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en-US" sz="5400"/>
              <a:t>MEET OUR BOARD! 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A0BEA-88C2-DF42-B113-4A958268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2200" dirty="0"/>
              <a:t>President: Sangeetha Noble (</a:t>
            </a:r>
            <a:r>
              <a:rPr lang="en-US" sz="2200" dirty="0">
                <a:hlinkClick r:id="rId2"/>
              </a:rPr>
              <a:t>sanoble1@umbc.edu</a:t>
            </a:r>
            <a:r>
              <a:rPr lang="en-US" sz="2200" dirty="0"/>
              <a:t>) </a:t>
            </a:r>
          </a:p>
          <a:p>
            <a:r>
              <a:rPr lang="en-US" sz="2200" dirty="0"/>
              <a:t>Vice President: Sarah Burney (</a:t>
            </a:r>
            <a:r>
              <a:rPr lang="en-US" sz="2200" dirty="0">
                <a:hlinkClick r:id="rId3"/>
              </a:rPr>
              <a:t>sburney2@umbc.edu</a:t>
            </a:r>
            <a:r>
              <a:rPr lang="en-US" sz="2200" dirty="0"/>
              <a:t>) </a:t>
            </a:r>
          </a:p>
          <a:p>
            <a:r>
              <a:rPr lang="en-US" sz="2200" dirty="0"/>
              <a:t>Secretary: William </a:t>
            </a:r>
            <a:r>
              <a:rPr lang="en-US" sz="2200" dirty="0" err="1"/>
              <a:t>Bundi</a:t>
            </a:r>
            <a:r>
              <a:rPr lang="en-US" sz="2200" dirty="0"/>
              <a:t> (</a:t>
            </a:r>
            <a:r>
              <a:rPr lang="en-US" sz="2200" dirty="0">
                <a:hlinkClick r:id="rId4"/>
              </a:rPr>
              <a:t>bundi1@umbc.edu</a:t>
            </a:r>
            <a:r>
              <a:rPr lang="en-US" sz="2200" dirty="0"/>
              <a:t>) </a:t>
            </a:r>
          </a:p>
          <a:p>
            <a:r>
              <a:rPr lang="en-US" sz="2200" dirty="0"/>
              <a:t>Director of Finance: </a:t>
            </a:r>
            <a:r>
              <a:rPr lang="en-US" sz="2200" dirty="0" err="1"/>
              <a:t>Isha</a:t>
            </a:r>
            <a:r>
              <a:rPr lang="en-US" sz="2200" dirty="0"/>
              <a:t> </a:t>
            </a:r>
            <a:r>
              <a:rPr lang="en-US" sz="2200" dirty="0" err="1"/>
              <a:t>Katyal</a:t>
            </a:r>
            <a:r>
              <a:rPr lang="en-US" sz="2200" dirty="0"/>
              <a:t> (</a:t>
            </a:r>
            <a:r>
              <a:rPr lang="en-US" sz="2200" dirty="0">
                <a:hlinkClick r:id="rId5"/>
              </a:rPr>
              <a:t>ishak2@umbc.edu</a:t>
            </a:r>
            <a:r>
              <a:rPr lang="en-US" sz="2200" dirty="0"/>
              <a:t>) </a:t>
            </a:r>
          </a:p>
          <a:p>
            <a:r>
              <a:rPr lang="en-US" sz="2200" dirty="0"/>
              <a:t>Co-Director of Finance: Leila </a:t>
            </a:r>
            <a:r>
              <a:rPr lang="en-US" sz="2200" dirty="0" err="1"/>
              <a:t>Dabalos</a:t>
            </a:r>
            <a:r>
              <a:rPr lang="en-US" sz="2200" dirty="0"/>
              <a:t> (</a:t>
            </a:r>
            <a:r>
              <a:rPr lang="en-US" sz="2200" dirty="0">
                <a:hlinkClick r:id="rId6"/>
              </a:rPr>
              <a:t>dab3@umbc.edu</a:t>
            </a:r>
            <a:r>
              <a:rPr lang="en-US" sz="2200" dirty="0"/>
              <a:t>) </a:t>
            </a:r>
          </a:p>
          <a:p>
            <a:r>
              <a:rPr lang="en-US" sz="2200" dirty="0"/>
              <a:t>Director of Campus Affairs: Alexandra Heckman (</a:t>
            </a:r>
            <a:r>
              <a:rPr lang="en-US" sz="2200" dirty="0">
                <a:hlinkClick r:id="rId7"/>
              </a:rPr>
              <a:t>heckman2@umbc.edu</a:t>
            </a:r>
            <a:r>
              <a:rPr lang="en-US" sz="2200" dirty="0"/>
              <a:t>) </a:t>
            </a:r>
          </a:p>
          <a:p>
            <a:r>
              <a:rPr lang="en-US" sz="2200" dirty="0"/>
              <a:t>Director of Digital Marketing: </a:t>
            </a:r>
            <a:r>
              <a:rPr lang="en-US" sz="2200" dirty="0" err="1"/>
              <a:t>Mokeira</a:t>
            </a:r>
            <a:r>
              <a:rPr lang="en-US" sz="2200" dirty="0"/>
              <a:t> </a:t>
            </a:r>
            <a:r>
              <a:rPr lang="en-US" sz="2200" dirty="0" err="1"/>
              <a:t>Nyakoe</a:t>
            </a:r>
            <a:r>
              <a:rPr lang="en-US" sz="2200" dirty="0"/>
              <a:t> (</a:t>
            </a:r>
            <a:r>
              <a:rPr lang="en-US" sz="2200" dirty="0">
                <a:hlinkClick r:id="rId8"/>
              </a:rPr>
              <a:t>mnyakoe1@umbc.edu</a:t>
            </a:r>
            <a:r>
              <a:rPr lang="en-US" sz="2200" dirty="0"/>
              <a:t>) </a:t>
            </a:r>
          </a:p>
          <a:p>
            <a:r>
              <a:rPr lang="en-US" sz="2200" dirty="0"/>
              <a:t>Director of Social Media: Aisha Chishti (</a:t>
            </a:r>
            <a:r>
              <a:rPr lang="en-US" sz="2200" dirty="0">
                <a:hlinkClick r:id="rId9"/>
              </a:rPr>
              <a:t>aishac1@umbc.edu</a:t>
            </a:r>
            <a:r>
              <a:rPr lang="en-US" sz="2200" dirty="0"/>
              <a:t>) </a:t>
            </a:r>
          </a:p>
          <a:p>
            <a:pPr marL="0" indent="0">
              <a:buNone/>
            </a:pPr>
            <a:r>
              <a:rPr lang="en-US" sz="2200" dirty="0"/>
              <a:t>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en-US" sz="2200" dirty="0"/>
              <a:t>Faculty Advisors: Professor Katie Birger (</a:t>
            </a:r>
            <a:r>
              <a:rPr lang="en-US" sz="2200" dirty="0">
                <a:hlinkClick r:id="rId10"/>
              </a:rPr>
              <a:t>cbirge1@umbc.edu</a:t>
            </a:r>
            <a:r>
              <a:rPr lang="en-US" sz="2200" dirty="0"/>
              <a:t>) &amp; Dr. Jennifer Callaghan-Koru (</a:t>
            </a:r>
            <a:r>
              <a:rPr lang="en-US" sz="2200" dirty="0">
                <a:hlinkClick r:id="rId11"/>
              </a:rPr>
              <a:t>jck@umbc.edu</a:t>
            </a:r>
            <a:r>
              <a:rPr lang="en-US" sz="22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326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1EC5-DF25-3E44-8FC0-C302D3D4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ABOUT US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itting at a table in front of a crowd&#10;&#10;Description automatically generated">
            <a:extLst>
              <a:ext uri="{FF2B5EF4-FFF2-40B4-BE49-F238E27FC236}">
                <a16:creationId xmlns:a16="http://schemas.microsoft.com/office/drawing/2014/main" id="{46BD1DED-D208-4C4D-83BB-D1CCE9F9B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758" y="2076450"/>
            <a:ext cx="6224484" cy="4041775"/>
          </a:xfrm>
        </p:spPr>
      </p:pic>
    </p:spTree>
    <p:extLst>
      <p:ext uri="{BB962C8B-B14F-4D97-AF65-F5344CB8AC3E}">
        <p14:creationId xmlns:p14="http://schemas.microsoft.com/office/powerpoint/2010/main" val="136424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C570B-50C9-0248-AFD1-3E0F1A66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494"/>
            <a:ext cx="10515600" cy="5900057"/>
          </a:xfrm>
        </p:spPr>
        <p:txBody>
          <a:bodyPr/>
          <a:lstStyle/>
          <a:p>
            <a:r>
              <a:rPr lang="en-US"/>
              <a:t>The American Mock World Health organization is a conference stimulation of the World Health Assembly that takes place every spring </a:t>
            </a:r>
          </a:p>
          <a:p>
            <a:pPr marL="0" indent="0">
              <a:buNone/>
            </a:pPr>
            <a:endParaRPr lang="en-US"/>
          </a:p>
          <a:p>
            <a:pPr lvl="1"/>
            <a:r>
              <a:rPr lang="en-US"/>
              <a:t>To introduce students to the world of global health policy through authentic simulations of the WHA in Geneva, Switzerland </a:t>
            </a:r>
          </a:p>
          <a:p>
            <a:pPr lvl="1"/>
            <a:r>
              <a:rPr lang="en-US"/>
              <a:t>To give students the opportunity to learn about the policy making process</a:t>
            </a:r>
          </a:p>
          <a:p>
            <a:pPr lvl="1"/>
            <a:r>
              <a:rPr lang="en-US"/>
              <a:t>To expose students to the field of public health as a profession and global health issues </a:t>
            </a:r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Our chapter at UMBC has a focus on bringing awareness to prevailing public health issues to our students on campus through General Body Meetings and Snack &amp; Learn sessions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2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A57E5-E970-A948-8420-7DF7A76C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General Body Meetings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B9CC-B225-C34D-A9F1-0A4E343C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/>
              <a:t>During our GBM’s we present a public health issue currently taking place (Maternal Health, Antibiotic Resistance) </a:t>
            </a:r>
          </a:p>
          <a:p>
            <a:r>
              <a:rPr lang="en-US" sz="2400"/>
              <a:t>Attendees either debate or discuss the issues with one another and form policy solutions to better health outcomes</a:t>
            </a:r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/>
              <a:t>Different Perspectives - Common Goals - Team Work 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3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A57E5-E970-A948-8420-7DF7A76C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Snack &amp; Learn Sessions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B9CC-B225-C34D-A9F1-0A4E343C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 faculty member or professional will present their careers and answer any questions students may have </a:t>
            </a:r>
          </a:p>
          <a:p>
            <a:r>
              <a:rPr lang="en-US" sz="2400" dirty="0"/>
              <a:t>Speakers come from different backgrounds (Public Health, Geography &amp; Environmental Studies, Psychology, etc.) </a:t>
            </a:r>
          </a:p>
          <a:p>
            <a:r>
              <a:rPr lang="en-US" sz="2400" dirty="0"/>
              <a:t>Gives students a look into real world professions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52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A57E5-E970-A948-8420-7DF7A76C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B9CC-B225-C34D-A9F1-0A4E343C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Public Health Conference with Duke, JHU, UNCC, and Texas Tech university! </a:t>
            </a:r>
          </a:p>
          <a:p>
            <a:r>
              <a:rPr lang="en-US" sz="2400" dirty="0"/>
              <a:t>Interested? Register Here: </a:t>
            </a:r>
            <a:r>
              <a:rPr lang="en-US" sz="2400" dirty="0">
                <a:hlinkClick r:id="rId2"/>
              </a:rPr>
              <a:t>https://docs.google.com/forms/d/e/1FAIpQLScZ0CjPh1gXy0D2EUE5uIuxcnuybD1qBQX2tlPb-mLtmqjQrQ/viewform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2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6E1C5-4984-9943-8378-FD8E9EE4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en-US" sz="5400"/>
              <a:t>Contact Us!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45F8-972F-A44B-9CC2-FFEEF1C4E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Become a Member of our group on </a:t>
            </a:r>
            <a:r>
              <a:rPr lang="en-US" sz="2000" dirty="0" err="1"/>
              <a:t>MyUMBC</a:t>
            </a:r>
            <a:r>
              <a:rPr lang="en-US" sz="2000" dirty="0"/>
              <a:t> to receive updates</a:t>
            </a:r>
          </a:p>
          <a:p>
            <a:r>
              <a:rPr lang="en-US" sz="2000" dirty="0"/>
              <a:t>To join our mailing list, email us at </a:t>
            </a:r>
            <a:r>
              <a:rPr lang="en-US" sz="2000" dirty="0">
                <a:hlinkClick r:id="rId2"/>
              </a:rPr>
              <a:t>umbcamwho1@gmail.com</a:t>
            </a:r>
            <a:r>
              <a:rPr lang="en-US" sz="2000" dirty="0"/>
              <a:t>  or fill out this form: </a:t>
            </a:r>
            <a:r>
              <a:rPr lang="en-US" sz="2000" dirty="0">
                <a:hlinkClick r:id="rId3"/>
              </a:rPr>
              <a:t>https://forms.gle/hK9hzjgPWZNxmbYW6</a:t>
            </a:r>
            <a:endParaRPr lang="en-US" sz="2000" dirty="0"/>
          </a:p>
          <a:p>
            <a:r>
              <a:rPr lang="en-US" sz="2000" dirty="0"/>
              <a:t>Facebook: UMBC AMWHO </a:t>
            </a:r>
          </a:p>
          <a:p>
            <a:r>
              <a:rPr lang="en-US" sz="2000" dirty="0"/>
              <a:t>Instagram: @</a:t>
            </a:r>
            <a:r>
              <a:rPr lang="en-US" sz="2000" dirty="0" err="1"/>
              <a:t>umbcamwho</a:t>
            </a:r>
            <a:r>
              <a:rPr lang="en-US" sz="2000" dirty="0"/>
              <a:t>_</a:t>
            </a:r>
          </a:p>
          <a:p>
            <a:r>
              <a:rPr lang="en-US" sz="2000" dirty="0"/>
              <a:t>Twitter: @</a:t>
            </a:r>
            <a:r>
              <a:rPr lang="en-US" sz="2000" dirty="0" err="1"/>
              <a:t>umbcamwho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6808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425</Words>
  <Application>Microsoft Macintosh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American Mock World Health Organization @ UMBC</vt:lpstr>
      <vt:lpstr>MEET OUR BOARD! </vt:lpstr>
      <vt:lpstr>ABOUT US </vt:lpstr>
      <vt:lpstr>PowerPoint Presentation</vt:lpstr>
      <vt:lpstr>General Body Meetings </vt:lpstr>
      <vt:lpstr>Snack &amp; Learn Sessions </vt:lpstr>
      <vt:lpstr>Upcoming Events</vt:lpstr>
      <vt:lpstr>Contact Us!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Mock World Health Organization @ UMBC</dc:title>
  <dc:creator>Sangeetha Noble</dc:creator>
  <cp:lastModifiedBy>Sangeetha Noble</cp:lastModifiedBy>
  <cp:revision>4</cp:revision>
  <dcterms:created xsi:type="dcterms:W3CDTF">2020-08-23T16:38:19Z</dcterms:created>
  <dcterms:modified xsi:type="dcterms:W3CDTF">2020-09-02T16:51:11Z</dcterms:modified>
</cp:coreProperties>
</file>