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5"/>
    <p:sldMasterId id="2147483661" r:id="rId6"/>
    <p:sldMasterId id="2147483673" r:id="rId7"/>
    <p:sldMasterId id="2147483685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  <p:embeddedFont>
      <p:font typeface="Proxima Nova"/>
      <p:regular r:id="rId38"/>
      <p:bold r:id="rId39"/>
      <p:italic r:id="rId40"/>
      <p:boldItalic r:id="rId41"/>
    </p:embeddedFont>
    <p:embeddedFont>
      <p:font typeface="Lobster"/>
      <p:regular r:id="rId42"/>
    </p:embeddedFont>
    <p:embeddedFont>
      <p:font typeface="Cabin"/>
      <p:regular r:id="rId43"/>
      <p:bold r:id="rId44"/>
      <p:italic r:id="rId45"/>
      <p:boldItalic r:id="rId46"/>
    </p:embeddedFont>
    <p:embeddedFont>
      <p:font typeface="Ultra"/>
      <p:regular r:id="rId47"/>
    </p:embeddedFont>
    <p:embeddedFont>
      <p:font typeface="Bree Serif"/>
      <p:regular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9" roundtripDataSignature="AMtx7mgsWZtgHneMBrPvPqAJn6MymIHF7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Brian Woronowicz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italic.fntdata"/><Relationship Id="rId42" Type="http://schemas.openxmlformats.org/officeDocument/2006/relationships/font" Target="fonts/Lobster-regular.fntdata"/><Relationship Id="rId41" Type="http://schemas.openxmlformats.org/officeDocument/2006/relationships/font" Target="fonts/ProximaNova-boldItalic.fntdata"/><Relationship Id="rId44" Type="http://schemas.openxmlformats.org/officeDocument/2006/relationships/font" Target="fonts/Cabin-bold.fntdata"/><Relationship Id="rId43" Type="http://schemas.openxmlformats.org/officeDocument/2006/relationships/font" Target="fonts/Cabin-regular.fntdata"/><Relationship Id="rId46" Type="http://schemas.openxmlformats.org/officeDocument/2006/relationships/font" Target="fonts/Cabin-boldItalic.fntdata"/><Relationship Id="rId45" Type="http://schemas.openxmlformats.org/officeDocument/2006/relationships/font" Target="fonts/Cabin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notesMaster" Target="notesMasters/notesMaster1.xml"/><Relationship Id="rId48" Type="http://schemas.openxmlformats.org/officeDocument/2006/relationships/font" Target="fonts/BreeSerif-regular.fntdata"/><Relationship Id="rId47" Type="http://schemas.openxmlformats.org/officeDocument/2006/relationships/font" Target="fonts/Ultra-regular.fntdata"/><Relationship Id="rId49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font" Target="fonts/Roboto-bold.fntdata"/><Relationship Id="rId34" Type="http://schemas.openxmlformats.org/officeDocument/2006/relationships/font" Target="fonts/Roboto-regular.fntdata"/><Relationship Id="rId37" Type="http://schemas.openxmlformats.org/officeDocument/2006/relationships/font" Target="fonts/Roboto-boldItalic.fntdata"/><Relationship Id="rId36" Type="http://schemas.openxmlformats.org/officeDocument/2006/relationships/font" Target="fonts/Roboto-italic.fntdata"/><Relationship Id="rId39" Type="http://schemas.openxmlformats.org/officeDocument/2006/relationships/font" Target="fonts/ProximaNova-bold.fntdata"/><Relationship Id="rId38" Type="http://schemas.openxmlformats.org/officeDocument/2006/relationships/font" Target="fonts/ProximaNova-regular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09-10T20:18:10.358">
    <p:pos x="6000" y="0"/>
    <p:text>update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Dr-CqDA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.umbc.edu/mentoring/" TargetMode="External"/><Relationship Id="rId3" Type="http://schemas.openxmlformats.org/officeDocument/2006/relationships/hyperlink" Target="https://docs.google.com/forms/d/e/1FAIpQLSdiQ73RcB28BIIXEWff6gt1qTqVA8OTmQt4n0PlacAJ9J5Vfg/viewform?c=0&amp;w=1" TargetMode="External"/><Relationship Id="rId4" Type="http://schemas.openxmlformats.org/officeDocument/2006/relationships/hyperlink" Target="https://docs.google.com/forms/d/e/1FAIpQLSdiQ73RcB28BIIXEWff6gt1qTqVA8OTmQt4n0PlacAJ9J5Vfg/viewform?c=0&amp;w=1" TargetMode="External"/><Relationship Id="rId5" Type="http://schemas.openxmlformats.org/officeDocument/2006/relationships/hyperlink" Target="https://docs.google.com/forms/d/e/1FAIpQLSfDNjlEE0U9wjrjwHvAmn7wv0XPc-Mepfg-4Ej8uYjnT2GcJw/viewform?c=0&amp;w=1" TargetMode="External"/><Relationship Id="rId6" Type="http://schemas.openxmlformats.org/officeDocument/2006/relationships/hyperlink" Target="https://docs.google.com/forms/d/e/1FAIpQLSfDNjlEE0U9wjrjwHvAmn7wv0XPc-Mepfg-4Ej8uYjnT2GcJw/viewform?c=0&amp;w=1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484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rgbClr val="222222"/>
                </a:solidFill>
              </a:rPr>
              <a:t>The </a:t>
            </a:r>
            <a:r>
              <a:rPr b="1" lang="en">
                <a:solidFill>
                  <a:srgbClr val="222222"/>
                </a:solidFill>
              </a:rPr>
              <a:t>M.O.D.E.L ME Mentoring Program</a:t>
            </a:r>
            <a:r>
              <a:rPr lang="en">
                <a:solidFill>
                  <a:srgbClr val="222222"/>
                </a:solidFill>
              </a:rPr>
              <a:t> is starting back up which means we are looking for Mechanical Engineering students interested in either being a Mentor or a Mentee. More information about this program can be found on the </a:t>
            </a:r>
            <a:r>
              <a:rPr lang="en" u="sng">
                <a:solidFill>
                  <a:srgbClr val="0563C1"/>
                </a:solidFill>
                <a:hlinkClick r:id="rId2"/>
              </a:rPr>
              <a:t>UMBC Mechanical Engineering</a:t>
            </a:r>
            <a:r>
              <a:rPr lang="en">
                <a:solidFill>
                  <a:srgbClr val="222222"/>
                </a:solidFill>
              </a:rPr>
              <a:t> page.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9484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rgbClr val="222222"/>
                </a:solidFill>
              </a:rPr>
              <a:t>Below are the two applications for being either a Mentor or a Mentee.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9484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rgbClr val="222222"/>
                </a:solidFill>
              </a:rPr>
              <a:t>Any grade level is eligible to be a Mentee. Freshman and Sophomore level is common.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9484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rgbClr val="222222"/>
                </a:solidFill>
              </a:rPr>
              <a:t>To apply to be a mentee please fill out the </a:t>
            </a:r>
            <a:r>
              <a:rPr lang="en" u="sng">
                <a:solidFill>
                  <a:srgbClr val="0563C1"/>
                </a:solidFill>
                <a:hlinkClick r:id="rId3"/>
              </a:rPr>
              <a:t>Mentee Application</a:t>
            </a:r>
            <a:endParaRPr u="sng">
              <a:solidFill>
                <a:srgbClr val="0563C1"/>
              </a:solidFill>
              <a:hlinkClick r:id="rId4"/>
            </a:endParaRPr>
          </a:p>
          <a:p>
            <a:pPr indent="0" lvl="0" marL="0" rtl="0" algn="l">
              <a:lnSpc>
                <a:spcPct val="9484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rgbClr val="222222"/>
                </a:solidFill>
              </a:rPr>
              <a:t>If you are a Junior, Senior, or Super Senior you are eligible to be a Mentor.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9484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rgbClr val="222222"/>
                </a:solidFill>
              </a:rPr>
              <a:t>              To apply to be a mentor please fill out the </a:t>
            </a:r>
            <a:r>
              <a:rPr lang="en" u="sng">
                <a:solidFill>
                  <a:srgbClr val="0563C1"/>
                </a:solidFill>
                <a:hlinkClick r:id="rId5"/>
              </a:rPr>
              <a:t>Mentor Application</a:t>
            </a:r>
            <a:endParaRPr u="sng">
              <a:solidFill>
                <a:srgbClr val="0563C1"/>
              </a:solidFill>
              <a:hlinkClick r:id="rId6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3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3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31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1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56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5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56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6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6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56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56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5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8"/>
          <p:cNvSpPr txBox="1"/>
          <p:nvPr>
            <p:ph type="title"/>
          </p:nvPr>
        </p:nvSpPr>
        <p:spPr>
          <a:xfrm>
            <a:off x="938759" y="286789"/>
            <a:ext cx="76338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mpact"/>
              <a:buNone/>
              <a:defRPr b="0" i="0" sz="38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58"/>
          <p:cNvSpPr txBox="1"/>
          <p:nvPr>
            <p:ph idx="1" type="body"/>
          </p:nvPr>
        </p:nvSpPr>
        <p:spPr>
          <a:xfrm>
            <a:off x="938759" y="1714501"/>
            <a:ext cx="7633800" cy="2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23850" lvl="0" marL="457200" marR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17500" lvl="1" marL="914400" marR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b="0" i="0" sz="14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04800" lvl="2" marL="1371600" marR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98450" lvl="3" marL="1828800" marR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bin"/>
              <a:buChar char="–"/>
              <a:defRPr b="0" i="0" sz="11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8450" lvl="4" marL="2286000" marR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298450" lvl="5" marL="2743200" marR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bin"/>
              <a:buChar char="–"/>
              <a:defRPr b="0" i="0" sz="11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8450" lvl="6" marL="3200400" marR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8450" lvl="7" marL="3657600" marR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bin"/>
              <a:buChar char="–"/>
              <a:defRPr b="0" i="0" sz="11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98450" lvl="8" marL="4114800" marR="0" algn="l">
              <a:lnSpc>
                <a:spcPct val="11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4" name="Google Shape;84;p58"/>
          <p:cNvSpPr txBox="1"/>
          <p:nvPr>
            <p:ph idx="10" type="dt"/>
          </p:nvPr>
        </p:nvSpPr>
        <p:spPr>
          <a:xfrm>
            <a:off x="938759" y="4781759"/>
            <a:ext cx="17472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5" name="Google Shape;85;p58"/>
          <p:cNvSpPr txBox="1"/>
          <p:nvPr>
            <p:ph idx="11" type="ftr"/>
          </p:nvPr>
        </p:nvSpPr>
        <p:spPr>
          <a:xfrm>
            <a:off x="3028950" y="4781759"/>
            <a:ext cx="30861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6" name="Google Shape;86;p58"/>
          <p:cNvSpPr txBox="1"/>
          <p:nvPr>
            <p:ph idx="12" type="sldNum"/>
          </p:nvPr>
        </p:nvSpPr>
        <p:spPr>
          <a:xfrm>
            <a:off x="6457951" y="4781759"/>
            <a:ext cx="21144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7" name="Google Shape;97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8" name="Google Shape;9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1" name="Google Shape;10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5" name="Google Shape;105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6" name="Google Shape;11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2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21" name="Google Shape;21;p32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2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2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0" name="Google Shape;120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1" name="Google Shape;121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25" name="Google Shape;12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" name="Google Shape;128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36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138" name="Google Shape;138;p36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6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6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6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6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4" name="Google Shape;144;p3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5" name="Google Shape;145;p3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59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48" name="Google Shape;148;p59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9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9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9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59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4" name="Google Shape;154;p59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" name="Google Shape;155;p5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6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58" name="Google Shape;158;p6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0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60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" name="Google Shape;164;p6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7" name="Google Shape;167;p61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8" name="Google Shape;168;p61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9" name="Google Shape;169;p6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2" name="Google Shape;172;p6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5" name="Google Shape;175;p63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6" name="Google Shape;176;p6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9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31" name="Google Shape;31;p49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9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9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9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49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4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64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79" name="Google Shape;179;p6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4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6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5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Google Shape;188;p6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p65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0" name="Google Shape;190;p65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1" name="Google Shape;191;p6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2" name="Google Shape;192;p6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95" name="Google Shape;195;p6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67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98" name="Google Shape;198;p67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7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7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7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7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67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p67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6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38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214" name="Google Shape;214;p38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8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8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8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8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" name="Google Shape;219;p3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0" name="Google Shape;220;p3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1" name="Google Shape;221;p3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69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24" name="Google Shape;224;p69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9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9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9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" name="Google Shape;229;p69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0" name="Google Shape;230;p69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1" name="Google Shape;231;p6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34" name="Google Shape;234;p7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0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p70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0" name="Google Shape;240;p7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3" name="Google Shape;243;p71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4" name="Google Shape;244;p71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5" name="Google Shape;245;p7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8" name="Google Shape;248;p7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0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0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p73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2" name="Google Shape;252;p7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74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55" name="Google Shape;255;p7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7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74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7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0" name="Google Shape;260;p7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7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5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4" name="Google Shape;264;p7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5" name="Google Shape;265;p75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66" name="Google Shape;266;p75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67" name="Google Shape;267;p7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8" name="Google Shape;268;p7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71" name="Google Shape;271;p7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7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74" name="Google Shape;274;p77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77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7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77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77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77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77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1" name="Google Shape;281;p7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5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52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5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5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5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5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5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5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5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5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5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4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5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54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54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5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5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5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4" name="Google Shape;134;p3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5" name="Google Shape;135;p3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1" name="Google Shape;211;p3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Relationship Id="rId9" Type="http://schemas.openxmlformats.org/officeDocument/2006/relationships/image" Target="../media/image29.png"/><Relationship Id="rId5" Type="http://schemas.openxmlformats.org/officeDocument/2006/relationships/image" Target="../media/image19.png"/><Relationship Id="rId6" Type="http://schemas.openxmlformats.org/officeDocument/2006/relationships/image" Target="../media/image30.png"/><Relationship Id="rId7" Type="http://schemas.openxmlformats.org/officeDocument/2006/relationships/image" Target="../media/image25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4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47.png"/><Relationship Id="rId7" Type="http://schemas.openxmlformats.org/officeDocument/2006/relationships/image" Target="../media/image32.png"/><Relationship Id="rId8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Relationship Id="rId5" Type="http://schemas.openxmlformats.org/officeDocument/2006/relationships/image" Target="../media/image3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9.jpg"/><Relationship Id="rId6" Type="http://schemas.openxmlformats.org/officeDocument/2006/relationships/image" Target="../media/image15.png"/><Relationship Id="rId7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7.jp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"/>
          <p:cNvSpPr txBox="1"/>
          <p:nvPr>
            <p:ph type="ctrTitle"/>
          </p:nvPr>
        </p:nvSpPr>
        <p:spPr>
          <a:xfrm>
            <a:off x="521900" y="19276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solidFill>
                  <a:schemeClr val="dk1"/>
                </a:solidFill>
              </a:rPr>
              <a:t>WELCOME to UMBC ASME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9" name="Google Shape;289;p1"/>
          <p:cNvSpPr txBox="1"/>
          <p:nvPr>
            <p:ph idx="1" type="subTitle"/>
          </p:nvPr>
        </p:nvSpPr>
        <p:spPr>
          <a:xfrm>
            <a:off x="598088" y="2742738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>
                <a:solidFill>
                  <a:schemeClr val="dk1"/>
                </a:solidFill>
              </a:rPr>
              <a:t>American Society of Mechanical Engineers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0" name="Google Shape;2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448" y="2614025"/>
            <a:ext cx="2584225" cy="23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"/>
          <p:cNvSpPr txBox="1"/>
          <p:nvPr>
            <p:ph idx="1" type="subTitle"/>
          </p:nvPr>
        </p:nvSpPr>
        <p:spPr>
          <a:xfrm>
            <a:off x="598088" y="321786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>
                <a:solidFill>
                  <a:schemeClr val="dk1"/>
                </a:solidFill>
              </a:rPr>
              <a:t>GBM #1 (Fall 2019)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2" name="Google Shape;2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9437" y="156450"/>
            <a:ext cx="3119725" cy="17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"/>
          <p:cNvSpPr txBox="1"/>
          <p:nvPr>
            <p:ph type="title"/>
          </p:nvPr>
        </p:nvSpPr>
        <p:spPr>
          <a:xfrm>
            <a:off x="311700" y="149725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Social Chair</a:t>
            </a:r>
            <a:endParaRPr/>
          </a:p>
        </p:txBody>
      </p:sp>
      <p:sp>
        <p:nvSpPr>
          <p:cNvPr id="393" name="Google Shape;393;p1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Capitol Heights, MD </a:t>
            </a:r>
            <a:b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(Near DC)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MechE Major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Junior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Grand Challenges Scholar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CWIT Peer Mentor Co-Lead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love memes &amp; puzzles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10"/>
          <p:cNvPicPr preferRelativeResize="0"/>
          <p:nvPr/>
        </p:nvPicPr>
        <p:blipFill rotWithShape="1">
          <a:blip r:embed="rId3">
            <a:alphaModFix/>
          </a:blip>
          <a:srcRect b="23399" l="2400" r="0" t="0"/>
          <a:stretch/>
        </p:blipFill>
        <p:spPr>
          <a:xfrm>
            <a:off x="4024600" y="323225"/>
            <a:ext cx="2148749" cy="224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0"/>
          <p:cNvSpPr txBox="1"/>
          <p:nvPr/>
        </p:nvSpPr>
        <p:spPr>
          <a:xfrm>
            <a:off x="141375" y="560425"/>
            <a:ext cx="39150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Jasmyn Frazier</a:t>
            </a:r>
            <a:endParaRPr b="1" i="0" sz="4500" u="none" cap="none" strike="noStrike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96" name="Google Shape;39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0325" y="174076"/>
            <a:ext cx="1488575" cy="148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9nRR77bPVLIcU4mssxapkgYBDqAzEJ2FF4jQcBlFGluckvdUhYcasikrzTcv311gxTdOv_uhpWhlL-EvWzoURgsFkwA4NSDxDtYdm9PA6L8HePqw3B5cig0KKIm5PReky5v3ojzREVo" id="397" name="Google Shape;39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699" y="3436396"/>
            <a:ext cx="2871049" cy="119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0325" y="1860688"/>
            <a:ext cx="2385523" cy="84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6653" y="2571750"/>
            <a:ext cx="1279760" cy="119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61238" y="2701875"/>
            <a:ext cx="2871050" cy="20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98895" y="3363503"/>
            <a:ext cx="1150999" cy="134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0"/>
          <p:cNvPicPr preferRelativeResize="0"/>
          <p:nvPr/>
        </p:nvPicPr>
        <p:blipFill rotWithShape="1">
          <a:blip r:embed="rId10">
            <a:alphaModFix/>
          </a:blip>
          <a:srcRect b="8396" l="12605" r="34799" t="1593"/>
          <a:stretch/>
        </p:blipFill>
        <p:spPr>
          <a:xfrm>
            <a:off x="4694450" y="3744664"/>
            <a:ext cx="1151001" cy="1034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Project Manager</a:t>
            </a:r>
            <a:endParaRPr/>
          </a:p>
        </p:txBody>
      </p:sp>
      <p:sp>
        <p:nvSpPr>
          <p:cNvPr id="408" name="Google Shape;408;p11"/>
          <p:cNvSpPr txBox="1"/>
          <p:nvPr>
            <p:ph idx="1" type="body"/>
          </p:nvPr>
        </p:nvSpPr>
        <p:spPr>
          <a:xfrm>
            <a:off x="311700" y="120052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Nathan Hartley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Frederick, MD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Junior Mechanical Engineering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Intern at Performance Controls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Hovercraft lead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09" name="Google Shape;4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2901" y="115901"/>
            <a:ext cx="1441626" cy="144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9350" y="3862151"/>
            <a:ext cx="3805174" cy="10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1"/>
          <p:cNvPicPr preferRelativeResize="0"/>
          <p:nvPr/>
        </p:nvPicPr>
        <p:blipFill rotWithShape="1">
          <a:blip r:embed="rId5">
            <a:alphaModFix/>
          </a:blip>
          <a:srcRect b="0" l="34660" r="26495" t="18639"/>
          <a:stretch/>
        </p:blipFill>
        <p:spPr>
          <a:xfrm>
            <a:off x="4335087" y="302825"/>
            <a:ext cx="2158490" cy="339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Historian</a:t>
            </a:r>
            <a:endParaRPr/>
          </a:p>
        </p:txBody>
      </p:sp>
      <p:sp>
        <p:nvSpPr>
          <p:cNvPr id="417" name="Google Shape;417;p12"/>
          <p:cNvSpPr txBox="1"/>
          <p:nvPr>
            <p:ph idx="1" type="body"/>
          </p:nvPr>
        </p:nvSpPr>
        <p:spPr>
          <a:xfrm>
            <a:off x="311700" y="955475"/>
            <a:ext cx="4563900" cy="3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Jocelyn Wilkins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Senior,MechE major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From Upper Marlboro, MD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 love office supplies (especially mechanical pencils)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Over the summer I had a co-op at NASA Goddard</a:t>
            </a:r>
            <a:endParaRPr/>
          </a:p>
        </p:txBody>
      </p:sp>
      <p:pic>
        <p:nvPicPr>
          <p:cNvPr id="418" name="Google Shape;41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7224" y="196450"/>
            <a:ext cx="2959600" cy="34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2325" y="1491275"/>
            <a:ext cx="1598426" cy="159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"/>
          <p:cNvSpPr txBox="1"/>
          <p:nvPr>
            <p:ph type="title"/>
          </p:nvPr>
        </p:nvSpPr>
        <p:spPr>
          <a:xfrm>
            <a:off x="311700" y="252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Sophomore Chair</a:t>
            </a:r>
            <a:endParaRPr/>
          </a:p>
        </p:txBody>
      </p:sp>
      <p:sp>
        <p:nvSpPr>
          <p:cNvPr id="425" name="Google Shape;425;p13"/>
          <p:cNvSpPr txBox="1"/>
          <p:nvPr>
            <p:ph idx="1" type="body"/>
          </p:nvPr>
        </p:nvSpPr>
        <p:spPr>
          <a:xfrm>
            <a:off x="311700" y="1127475"/>
            <a:ext cx="4607100" cy="3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Sophomore (obviously?)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MechE Major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Economics Minor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North East, MD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Cecil County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Worked as a grocery store stocker for around 2 years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Looking for an internship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love anything cars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 have underglow on my soccer mom SUV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Raised an Eagles fan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Became addicted to minecraft over the summer with my girlfriend</a:t>
            </a:r>
            <a:endParaRPr/>
          </a:p>
        </p:txBody>
      </p:sp>
      <p:sp>
        <p:nvSpPr>
          <p:cNvPr id="426" name="Google Shape;426;p13"/>
          <p:cNvSpPr txBox="1"/>
          <p:nvPr/>
        </p:nvSpPr>
        <p:spPr>
          <a:xfrm>
            <a:off x="311700" y="747675"/>
            <a:ext cx="43590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Joe Fleming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eagles logo with transparent background" id="427" name="Google Shape;42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1875" y="-141450"/>
            <a:ext cx="2335725" cy="233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odge logo transparent background" id="428" name="Google Shape;42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7882" y="1710975"/>
            <a:ext cx="1329893" cy="132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HRA logo transparent background" id="429" name="Google Shape;42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2375" y="1449350"/>
            <a:ext cx="1609925" cy="1609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ragon ball z logo with transparent background" id="430" name="Google Shape;43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95925" y="2710675"/>
            <a:ext cx="4286251" cy="1323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inecraft logo transparent background" id="431" name="Google Shape;431;p13"/>
          <p:cNvPicPr preferRelativeResize="0"/>
          <p:nvPr/>
        </p:nvPicPr>
        <p:blipFill rotWithShape="1">
          <a:blip r:embed="rId7">
            <a:alphaModFix/>
          </a:blip>
          <a:srcRect b="35995" l="0" r="0" t="36451"/>
          <a:stretch/>
        </p:blipFill>
        <p:spPr>
          <a:xfrm>
            <a:off x="4918725" y="4033922"/>
            <a:ext cx="3810000" cy="10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81908" y="0"/>
            <a:ext cx="2862091" cy="160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4"/>
          <p:cNvPicPr preferRelativeResize="0"/>
          <p:nvPr/>
        </p:nvPicPr>
        <p:blipFill rotWithShape="1">
          <a:blip r:embed="rId3">
            <a:alphaModFix/>
          </a:blip>
          <a:srcRect b="21081" l="41295" r="26499" t="8737"/>
          <a:stretch/>
        </p:blipFill>
        <p:spPr>
          <a:xfrm rot="5400000">
            <a:off x="5806112" y="418850"/>
            <a:ext cx="3119976" cy="359225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4"/>
          <p:cNvSpPr txBox="1"/>
          <p:nvPr>
            <p:ph type="title"/>
          </p:nvPr>
        </p:nvSpPr>
        <p:spPr>
          <a:xfrm>
            <a:off x="235500" y="29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RC Hovercraft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9" name="Google Shape;439;p1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14"/>
          <p:cNvPicPr preferRelativeResize="0"/>
          <p:nvPr/>
        </p:nvPicPr>
        <p:blipFill rotWithShape="1">
          <a:blip r:embed="rId4">
            <a:alphaModFix/>
          </a:blip>
          <a:srcRect b="6321" l="13329" r="1931" t="5135"/>
          <a:stretch/>
        </p:blipFill>
        <p:spPr>
          <a:xfrm>
            <a:off x="157975" y="713000"/>
            <a:ext cx="5334453" cy="4180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ME Mentoring Program</a:t>
            </a:r>
            <a:endParaRPr/>
          </a:p>
        </p:txBody>
      </p:sp>
      <p:sp>
        <p:nvSpPr>
          <p:cNvPr id="446" name="Google Shape;446;p15"/>
          <p:cNvSpPr txBox="1"/>
          <p:nvPr>
            <p:ph idx="1" type="body"/>
          </p:nvPr>
        </p:nvSpPr>
        <p:spPr>
          <a:xfrm>
            <a:off x="311700" y="1229875"/>
            <a:ext cx="6735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Are you a mechanical engineering undergraduate freshman/sophomore student looking for some guidance on courses, extracurricular activities, or campus life in general?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We need mentees!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ASME will be hosting a MODEL ME mentoring social soon.</a:t>
            </a:r>
            <a:endParaRPr/>
          </a:p>
        </p:txBody>
      </p:sp>
      <p:pic>
        <p:nvPicPr>
          <p:cNvPr id="447" name="Google Shape;4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2750" y="2137125"/>
            <a:ext cx="2233800" cy="16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4689" y="200850"/>
            <a:ext cx="1394700" cy="17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4721275"/>
            <a:ext cx="228600" cy="1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6"/>
          <p:cNvSpPr txBox="1"/>
          <p:nvPr>
            <p:ph type="title"/>
          </p:nvPr>
        </p:nvSpPr>
        <p:spPr>
          <a:xfrm>
            <a:off x="788250" y="1785100"/>
            <a:ext cx="75675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6000"/>
              <a:t>Membership System</a:t>
            </a:r>
            <a:endParaRPr sz="6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Non-Member</a:t>
            </a:r>
            <a:endParaRPr/>
          </a:p>
        </p:txBody>
      </p:sp>
      <p:sp>
        <p:nvSpPr>
          <p:cNvPr id="460" name="Google Shape;460;p17"/>
          <p:cNvSpPr txBox="1"/>
          <p:nvPr>
            <p:ph idx="1" type="body"/>
          </p:nvPr>
        </p:nvSpPr>
        <p:spPr>
          <a:xfrm>
            <a:off x="311700" y="1229875"/>
            <a:ext cx="257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Requirements</a:t>
            </a:r>
            <a:endParaRPr u="sng"/>
          </a:p>
        </p:txBody>
      </p:sp>
      <p:sp>
        <p:nvSpPr>
          <p:cNvPr id="461" name="Google Shape;461;p17"/>
          <p:cNvSpPr txBox="1"/>
          <p:nvPr>
            <p:ph idx="1" type="body"/>
          </p:nvPr>
        </p:nvSpPr>
        <p:spPr>
          <a:xfrm>
            <a:off x="2890750" y="1229875"/>
            <a:ext cx="6079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Benefits</a:t>
            </a:r>
            <a:endParaRPr u="sng"/>
          </a:p>
        </p:txBody>
      </p:sp>
      <p:sp>
        <p:nvSpPr>
          <p:cNvPr id="462" name="Google Shape;462;p17"/>
          <p:cNvSpPr txBox="1"/>
          <p:nvPr>
            <p:ph idx="1" type="body"/>
          </p:nvPr>
        </p:nvSpPr>
        <p:spPr>
          <a:xfrm>
            <a:off x="311700" y="1726375"/>
            <a:ext cx="25389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None</a:t>
            </a:r>
            <a:endParaRPr/>
          </a:p>
        </p:txBody>
      </p:sp>
      <p:sp>
        <p:nvSpPr>
          <p:cNvPr id="463" name="Google Shape;463;p17"/>
          <p:cNvSpPr txBox="1"/>
          <p:nvPr>
            <p:ph idx="1" type="body"/>
          </p:nvPr>
        </p:nvSpPr>
        <p:spPr>
          <a:xfrm>
            <a:off x="2850600" y="1726375"/>
            <a:ext cx="61197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Can come to GBMs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Can come to volunteer opportunities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Can participate in events/socials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Can be Model ME Mentor/Mentee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Can attend project meetings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Standard Member</a:t>
            </a:r>
            <a:endParaRPr/>
          </a:p>
        </p:txBody>
      </p:sp>
      <p:sp>
        <p:nvSpPr>
          <p:cNvPr id="469" name="Google Shape;469;p18"/>
          <p:cNvSpPr txBox="1"/>
          <p:nvPr>
            <p:ph idx="1" type="body"/>
          </p:nvPr>
        </p:nvSpPr>
        <p:spPr>
          <a:xfrm>
            <a:off x="311700" y="1229875"/>
            <a:ext cx="257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Requirements</a:t>
            </a:r>
            <a:endParaRPr u="sng"/>
          </a:p>
        </p:txBody>
      </p:sp>
      <p:sp>
        <p:nvSpPr>
          <p:cNvPr id="470" name="Google Shape;470;p18"/>
          <p:cNvSpPr txBox="1"/>
          <p:nvPr>
            <p:ph idx="1" type="body"/>
          </p:nvPr>
        </p:nvSpPr>
        <p:spPr>
          <a:xfrm>
            <a:off x="2890750" y="1229875"/>
            <a:ext cx="6079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Benefits</a:t>
            </a:r>
            <a:endParaRPr u="sng"/>
          </a:p>
        </p:txBody>
      </p:sp>
      <p:sp>
        <p:nvSpPr>
          <p:cNvPr id="471" name="Google Shape;471;p18"/>
          <p:cNvSpPr txBox="1"/>
          <p:nvPr>
            <p:ph idx="1" type="body"/>
          </p:nvPr>
        </p:nvSpPr>
        <p:spPr>
          <a:xfrm>
            <a:off x="311700" y="1726375"/>
            <a:ext cx="25389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Must come to 1 GBM a month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Must perform 2 hours of involvement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72" name="Google Shape;472;p18"/>
          <p:cNvSpPr txBox="1"/>
          <p:nvPr>
            <p:ph idx="1" type="body"/>
          </p:nvPr>
        </p:nvSpPr>
        <p:spPr>
          <a:xfrm>
            <a:off x="2850600" y="1726375"/>
            <a:ext cx="61197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All benefits of non-members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Able to Put “ASME Member (UMBC Student Branch)” on their resume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Receive Discount on Shirts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Official ASME Student Member</a:t>
            </a:r>
            <a:endParaRPr/>
          </a:p>
        </p:txBody>
      </p:sp>
      <p:sp>
        <p:nvSpPr>
          <p:cNvPr id="478" name="Google Shape;478;p19"/>
          <p:cNvSpPr txBox="1"/>
          <p:nvPr>
            <p:ph idx="1" type="body"/>
          </p:nvPr>
        </p:nvSpPr>
        <p:spPr>
          <a:xfrm>
            <a:off x="311700" y="1229875"/>
            <a:ext cx="257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Requirements</a:t>
            </a:r>
            <a:endParaRPr u="sng"/>
          </a:p>
        </p:txBody>
      </p:sp>
      <p:sp>
        <p:nvSpPr>
          <p:cNvPr id="479" name="Google Shape;479;p19"/>
          <p:cNvSpPr txBox="1"/>
          <p:nvPr>
            <p:ph idx="1" type="body"/>
          </p:nvPr>
        </p:nvSpPr>
        <p:spPr>
          <a:xfrm>
            <a:off x="2890750" y="1229875"/>
            <a:ext cx="6079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Benefits</a:t>
            </a:r>
            <a:endParaRPr u="sng"/>
          </a:p>
        </p:txBody>
      </p:sp>
      <p:sp>
        <p:nvSpPr>
          <p:cNvPr id="480" name="Google Shape;480;p19"/>
          <p:cNvSpPr txBox="1"/>
          <p:nvPr>
            <p:ph idx="1" type="body"/>
          </p:nvPr>
        </p:nvSpPr>
        <p:spPr>
          <a:xfrm>
            <a:off x="311700" y="1726375"/>
            <a:ext cx="25389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Purchase membership</a:t>
            </a:r>
            <a:endParaRPr/>
          </a:p>
        </p:txBody>
      </p:sp>
      <p:sp>
        <p:nvSpPr>
          <p:cNvPr id="481" name="Google Shape;481;p19"/>
          <p:cNvSpPr txBox="1"/>
          <p:nvPr>
            <p:ph idx="1" type="body"/>
          </p:nvPr>
        </p:nvSpPr>
        <p:spPr>
          <a:xfrm>
            <a:off x="2850600" y="1726375"/>
            <a:ext cx="61197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Actual ASME benefits including networking with ASME Baltimore, Subscription to monthly magazine </a:t>
            </a:r>
            <a:r>
              <a:rPr i="1" lang="en"/>
              <a:t>“Mechanical Engineering”</a:t>
            </a:r>
            <a:r>
              <a:rPr lang="en"/>
              <a:t>, … stickers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What is ASME?</a:t>
            </a:r>
            <a:endParaRPr/>
          </a:p>
        </p:txBody>
      </p:sp>
      <p:sp>
        <p:nvSpPr>
          <p:cNvPr id="298" name="Google Shape;29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2"/>
          <p:cNvSpPr txBox="1"/>
          <p:nvPr/>
        </p:nvSpPr>
        <p:spPr>
          <a:xfrm>
            <a:off x="905425" y="2330825"/>
            <a:ext cx="13986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"/>
          <p:cNvSpPr txBox="1"/>
          <p:nvPr>
            <p:ph idx="1" type="body"/>
          </p:nvPr>
        </p:nvSpPr>
        <p:spPr>
          <a:xfrm>
            <a:off x="311700" y="1229875"/>
            <a:ext cx="7792500" cy="26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Founded in 1880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National Not-for-profit Organization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Mission Statement: 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">
                <a:solidFill>
                  <a:srgbClr val="434343"/>
                </a:solidFill>
              </a:rPr>
              <a:t>“To serve diverse global communities by advancing, disseminating and applying engineering knowledge for improving the quality of life; and communicating the excitement of engineering”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140,000+ Members in 158 Countries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Dedicated to outreach, education, training, advocacy, philanthropy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>
                <a:solidFill>
                  <a:srgbClr val="434343"/>
                </a:solidFill>
              </a:rPr>
              <a:t>Official student membership is 25$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">
                <a:solidFill>
                  <a:srgbClr val="434343"/>
                </a:solidFill>
              </a:rPr>
              <a:t>NOT REQUIRED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301" name="Google Shape;301;p2"/>
          <p:cNvCxnSpPr/>
          <p:nvPr/>
        </p:nvCxnSpPr>
        <p:spPr>
          <a:xfrm flipH="1" rot="10800000">
            <a:off x="6305568" y="876600"/>
            <a:ext cx="2290800" cy="58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2" name="Google Shape;302;p2"/>
          <p:cNvCxnSpPr/>
          <p:nvPr/>
        </p:nvCxnSpPr>
        <p:spPr>
          <a:xfrm>
            <a:off x="6231662" y="464545"/>
            <a:ext cx="2323800" cy="38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3" name="Google Shape;3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4861" y="152400"/>
            <a:ext cx="3426739" cy="201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"/>
          <p:cNvSpPr/>
          <p:nvPr/>
        </p:nvSpPr>
        <p:spPr>
          <a:xfrm>
            <a:off x="6172602" y="449748"/>
            <a:ext cx="1955400" cy="10824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"/>
          <p:cNvSpPr/>
          <p:nvPr/>
        </p:nvSpPr>
        <p:spPr>
          <a:xfrm>
            <a:off x="6697001" y="993806"/>
            <a:ext cx="906600" cy="377100"/>
          </a:xfrm>
          <a:prstGeom prst="roundRect">
            <a:avLst>
              <a:gd fmla="val 30921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"/>
          <p:cNvSpPr txBox="1"/>
          <p:nvPr>
            <p:ph idx="1" type="body"/>
          </p:nvPr>
        </p:nvSpPr>
        <p:spPr>
          <a:xfrm>
            <a:off x="6626200" y="993800"/>
            <a:ext cx="10482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100"/>
              <a:t>UMBC ASME</a:t>
            </a:r>
            <a:endParaRPr sz="1100"/>
          </a:p>
        </p:txBody>
      </p:sp>
      <p:sp>
        <p:nvSpPr>
          <p:cNvPr id="307" name="Google Shape;307;p2"/>
          <p:cNvSpPr txBox="1"/>
          <p:nvPr>
            <p:ph idx="1" type="body"/>
          </p:nvPr>
        </p:nvSpPr>
        <p:spPr>
          <a:xfrm>
            <a:off x="6451000" y="488150"/>
            <a:ext cx="1600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400"/>
              <a:t>ASME Baltimore</a:t>
            </a:r>
            <a:endParaRPr sz="1400"/>
          </a:p>
        </p:txBody>
      </p:sp>
      <p:cxnSp>
        <p:nvCxnSpPr>
          <p:cNvPr id="308" name="Google Shape;308;p2"/>
          <p:cNvCxnSpPr/>
          <p:nvPr/>
        </p:nvCxnSpPr>
        <p:spPr>
          <a:xfrm>
            <a:off x="8051550" y="474775"/>
            <a:ext cx="504000" cy="44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9" name="Google Shape;309;p2"/>
          <p:cNvCxnSpPr/>
          <p:nvPr/>
        </p:nvCxnSpPr>
        <p:spPr>
          <a:xfrm flipH="1" rot="10800000">
            <a:off x="8071350" y="874400"/>
            <a:ext cx="533100" cy="6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" name="Google Shape;310;p2"/>
          <p:cNvSpPr/>
          <p:nvPr/>
        </p:nvSpPr>
        <p:spPr>
          <a:xfrm rot="-632351">
            <a:off x="8539059" y="836315"/>
            <a:ext cx="65607" cy="76436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Project Team Member</a:t>
            </a:r>
            <a:endParaRPr/>
          </a:p>
        </p:txBody>
      </p:sp>
      <p:sp>
        <p:nvSpPr>
          <p:cNvPr id="487" name="Google Shape;487;p20"/>
          <p:cNvSpPr txBox="1"/>
          <p:nvPr>
            <p:ph idx="1" type="body"/>
          </p:nvPr>
        </p:nvSpPr>
        <p:spPr>
          <a:xfrm>
            <a:off x="311700" y="1229875"/>
            <a:ext cx="257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Requirements</a:t>
            </a:r>
            <a:endParaRPr u="sng"/>
          </a:p>
        </p:txBody>
      </p:sp>
      <p:sp>
        <p:nvSpPr>
          <p:cNvPr id="488" name="Google Shape;488;p20"/>
          <p:cNvSpPr txBox="1"/>
          <p:nvPr>
            <p:ph idx="1" type="body"/>
          </p:nvPr>
        </p:nvSpPr>
        <p:spPr>
          <a:xfrm>
            <a:off x="2890750" y="1229875"/>
            <a:ext cx="6079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Benefits</a:t>
            </a:r>
            <a:endParaRPr u="sng"/>
          </a:p>
        </p:txBody>
      </p:sp>
      <p:sp>
        <p:nvSpPr>
          <p:cNvPr id="489" name="Google Shape;489;p20"/>
          <p:cNvSpPr txBox="1"/>
          <p:nvPr>
            <p:ph idx="1" type="body"/>
          </p:nvPr>
        </p:nvSpPr>
        <p:spPr>
          <a:xfrm>
            <a:off x="311700" y="1726375"/>
            <a:ext cx="25389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Must come to 1 GBM a month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Must perform 1 hour of involvement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Must attend &gt; half of project meetings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90" name="Google Shape;490;p20"/>
          <p:cNvSpPr txBox="1"/>
          <p:nvPr>
            <p:ph idx="1" type="body"/>
          </p:nvPr>
        </p:nvSpPr>
        <p:spPr>
          <a:xfrm>
            <a:off x="2850600" y="1726375"/>
            <a:ext cx="61197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Same benefits as Standard Member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Can put “ASME [insert project name here] Team Member” on resume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Graduating Senior</a:t>
            </a:r>
            <a:endParaRPr/>
          </a:p>
        </p:txBody>
      </p:sp>
      <p:sp>
        <p:nvSpPr>
          <p:cNvPr id="496" name="Google Shape;496;p21"/>
          <p:cNvSpPr txBox="1"/>
          <p:nvPr>
            <p:ph idx="1" type="body"/>
          </p:nvPr>
        </p:nvSpPr>
        <p:spPr>
          <a:xfrm>
            <a:off x="311700" y="1229875"/>
            <a:ext cx="257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Requirements</a:t>
            </a:r>
            <a:endParaRPr u="sng"/>
          </a:p>
        </p:txBody>
      </p:sp>
      <p:sp>
        <p:nvSpPr>
          <p:cNvPr id="497" name="Google Shape;497;p21"/>
          <p:cNvSpPr txBox="1"/>
          <p:nvPr>
            <p:ph idx="1" type="body"/>
          </p:nvPr>
        </p:nvSpPr>
        <p:spPr>
          <a:xfrm>
            <a:off x="2890750" y="1229875"/>
            <a:ext cx="6079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Benefits</a:t>
            </a:r>
            <a:endParaRPr u="sng"/>
          </a:p>
        </p:txBody>
      </p:sp>
      <p:sp>
        <p:nvSpPr>
          <p:cNvPr id="498" name="Google Shape;498;p21"/>
          <p:cNvSpPr txBox="1"/>
          <p:nvPr>
            <p:ph idx="1" type="body"/>
          </p:nvPr>
        </p:nvSpPr>
        <p:spPr>
          <a:xfrm>
            <a:off x="311700" y="1726375"/>
            <a:ext cx="25389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Same req as Standard Member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Must do 4 involvement hours that academic year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99" name="Google Shape;499;p21"/>
          <p:cNvSpPr txBox="1"/>
          <p:nvPr>
            <p:ph idx="1" type="body"/>
          </p:nvPr>
        </p:nvSpPr>
        <p:spPr>
          <a:xfrm>
            <a:off x="2850600" y="1726375"/>
            <a:ext cx="61197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All benefits of Standard Member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Receive Cord Upon Graduation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Eboard Member</a:t>
            </a:r>
            <a:endParaRPr/>
          </a:p>
        </p:txBody>
      </p:sp>
      <p:sp>
        <p:nvSpPr>
          <p:cNvPr id="505" name="Google Shape;505;p22"/>
          <p:cNvSpPr txBox="1"/>
          <p:nvPr>
            <p:ph idx="1" type="body"/>
          </p:nvPr>
        </p:nvSpPr>
        <p:spPr>
          <a:xfrm>
            <a:off x="311700" y="1229875"/>
            <a:ext cx="25791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Requirements</a:t>
            </a:r>
            <a:endParaRPr u="sng"/>
          </a:p>
        </p:txBody>
      </p:sp>
      <p:sp>
        <p:nvSpPr>
          <p:cNvPr id="506" name="Google Shape;506;p22"/>
          <p:cNvSpPr txBox="1"/>
          <p:nvPr>
            <p:ph idx="1" type="body"/>
          </p:nvPr>
        </p:nvSpPr>
        <p:spPr>
          <a:xfrm>
            <a:off x="2890750" y="1229875"/>
            <a:ext cx="6079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u="sng"/>
              <a:t>Benefits</a:t>
            </a:r>
            <a:endParaRPr u="sng"/>
          </a:p>
        </p:txBody>
      </p:sp>
      <p:sp>
        <p:nvSpPr>
          <p:cNvPr id="507" name="Google Shape;507;p22"/>
          <p:cNvSpPr txBox="1"/>
          <p:nvPr>
            <p:ph idx="1" type="body"/>
          </p:nvPr>
        </p:nvSpPr>
        <p:spPr>
          <a:xfrm>
            <a:off x="311700" y="1726375"/>
            <a:ext cx="25389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Must attend weekly eboard meetings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Must plan at least 1 GBM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Must fulfill duties specific to their role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508" name="Google Shape;508;p22"/>
          <p:cNvSpPr txBox="1"/>
          <p:nvPr>
            <p:ph idx="1" type="body"/>
          </p:nvPr>
        </p:nvSpPr>
        <p:spPr>
          <a:xfrm>
            <a:off x="2850600" y="1726375"/>
            <a:ext cx="6119700" cy="31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All benefits of Graduating Senior (if graduating)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Receive Stole upon graduation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Can put their eboard position on their resume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8"/>
          <p:cNvSpPr txBox="1"/>
          <p:nvPr>
            <p:ph type="title"/>
          </p:nvPr>
        </p:nvSpPr>
        <p:spPr>
          <a:xfrm>
            <a:off x="311700" y="1814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GBM Dates</a:t>
            </a:r>
            <a:endParaRPr/>
          </a:p>
        </p:txBody>
      </p:sp>
      <p:sp>
        <p:nvSpPr>
          <p:cNvPr id="514" name="Google Shape;514;p2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5" name="Google Shape;515;p28"/>
          <p:cNvSpPr txBox="1"/>
          <p:nvPr/>
        </p:nvSpPr>
        <p:spPr>
          <a:xfrm>
            <a:off x="610925" y="899300"/>
            <a:ext cx="1547100" cy="32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9/18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10/2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10/16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10/30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11/13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12/4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p28"/>
          <p:cNvSpPr txBox="1"/>
          <p:nvPr/>
        </p:nvSpPr>
        <p:spPr>
          <a:xfrm>
            <a:off x="2290625" y="899300"/>
            <a:ext cx="2557200" cy="32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Professional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Design Challenge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Professional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Design Challenge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Professional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Design Challenge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Google Shape;517;p28"/>
          <p:cNvSpPr txBox="1"/>
          <p:nvPr/>
        </p:nvSpPr>
        <p:spPr>
          <a:xfrm>
            <a:off x="4980425" y="899300"/>
            <a:ext cx="2557200" cy="32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Career Fest Prep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Cup Stacking Claw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Schedule Classes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Candy Catapult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Python Coding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Ornament Drop</a:t>
            </a:r>
            <a:endParaRPr b="0" i="1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9"/>
          <p:cNvSpPr txBox="1"/>
          <p:nvPr>
            <p:ph type="title"/>
          </p:nvPr>
        </p:nvSpPr>
        <p:spPr>
          <a:xfrm>
            <a:off x="457200" y="304800"/>
            <a:ext cx="85206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Shirts!   $7, cash or Venmo @ASME-UMBC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/>
          </a:p>
        </p:txBody>
      </p:sp>
      <p:sp>
        <p:nvSpPr>
          <p:cNvPr id="523" name="Google Shape;523;p2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4" name="Google Shape;5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83" y="948225"/>
            <a:ext cx="3505743" cy="392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9"/>
          <p:cNvPicPr preferRelativeResize="0"/>
          <p:nvPr/>
        </p:nvPicPr>
        <p:blipFill rotWithShape="1">
          <a:blip r:embed="rId4">
            <a:alphaModFix/>
          </a:blip>
          <a:srcRect b="43601" l="0" r="0" t="0"/>
          <a:stretch/>
        </p:blipFill>
        <p:spPr>
          <a:xfrm>
            <a:off x="3971425" y="1253025"/>
            <a:ext cx="4894124" cy="323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What Do We Do?</a:t>
            </a:r>
            <a:endParaRPr/>
          </a:p>
        </p:txBody>
      </p:sp>
      <p:sp>
        <p:nvSpPr>
          <p:cNvPr id="316" name="Google Shape;316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7" name="Google Shape;317;p3"/>
          <p:cNvSpPr/>
          <p:nvPr/>
        </p:nvSpPr>
        <p:spPr>
          <a:xfrm>
            <a:off x="298575" y="1152075"/>
            <a:ext cx="2630100" cy="15636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"/>
          <p:cNvSpPr txBox="1"/>
          <p:nvPr>
            <p:ph idx="1" type="body"/>
          </p:nvPr>
        </p:nvSpPr>
        <p:spPr>
          <a:xfrm>
            <a:off x="391050" y="1192575"/>
            <a:ext cx="24696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Outreach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 Let’s Get Techy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 Public Schools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"/>
          <p:cNvSpPr/>
          <p:nvPr/>
        </p:nvSpPr>
        <p:spPr>
          <a:xfrm>
            <a:off x="3241900" y="1152075"/>
            <a:ext cx="2630100" cy="15636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"/>
          <p:cNvSpPr txBox="1"/>
          <p:nvPr>
            <p:ph idx="1" type="body"/>
          </p:nvPr>
        </p:nvSpPr>
        <p:spPr>
          <a:xfrm>
            <a:off x="3334375" y="1192575"/>
            <a:ext cx="24696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Professional Develop.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 Workshops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 Speakers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"/>
          <p:cNvSpPr/>
          <p:nvPr/>
        </p:nvSpPr>
        <p:spPr>
          <a:xfrm>
            <a:off x="6281225" y="1152075"/>
            <a:ext cx="2630100" cy="15636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"/>
          <p:cNvSpPr txBox="1"/>
          <p:nvPr>
            <p:ph idx="1" type="body"/>
          </p:nvPr>
        </p:nvSpPr>
        <p:spPr>
          <a:xfrm>
            <a:off x="6373700" y="1192575"/>
            <a:ext cx="24696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 Remote Controlled     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     Hovercraft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"/>
          <p:cNvSpPr/>
          <p:nvPr/>
        </p:nvSpPr>
        <p:spPr>
          <a:xfrm>
            <a:off x="1328225" y="2904675"/>
            <a:ext cx="2998200" cy="15636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"/>
          <p:cNvSpPr txBox="1"/>
          <p:nvPr>
            <p:ph idx="1" type="body"/>
          </p:nvPr>
        </p:nvSpPr>
        <p:spPr>
          <a:xfrm>
            <a:off x="1433643" y="2945175"/>
            <a:ext cx="28155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Socials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  Mentoring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  Design Challenges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"/>
          <p:cNvSpPr/>
          <p:nvPr/>
        </p:nvSpPr>
        <p:spPr>
          <a:xfrm>
            <a:off x="4680700" y="2904675"/>
            <a:ext cx="2998200" cy="15636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"/>
          <p:cNvSpPr txBox="1"/>
          <p:nvPr>
            <p:ph idx="1" type="body"/>
          </p:nvPr>
        </p:nvSpPr>
        <p:spPr>
          <a:xfrm>
            <a:off x="4786118" y="2945175"/>
            <a:ext cx="28155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Fundraising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Bake Sales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   Food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food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food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food </a:t>
            </a:r>
            <a:r>
              <a:rPr lang="en" sz="800">
                <a:latin typeface="Arial"/>
                <a:ea typeface="Arial"/>
                <a:cs typeface="Arial"/>
                <a:sym typeface="Arial"/>
              </a:rPr>
              <a:t>food </a:t>
            </a:r>
            <a:r>
              <a:rPr lang="en" sz="600">
                <a:latin typeface="Arial"/>
                <a:ea typeface="Arial"/>
                <a:cs typeface="Arial"/>
                <a:sym typeface="Arial"/>
              </a:rPr>
              <a:t>food food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Who is UMBC ASME?</a:t>
            </a:r>
            <a:endParaRPr/>
          </a:p>
        </p:txBody>
      </p:sp>
      <p:sp>
        <p:nvSpPr>
          <p:cNvPr id="332" name="Google Shape;332;p4"/>
          <p:cNvSpPr txBox="1"/>
          <p:nvPr>
            <p:ph idx="1" type="body"/>
          </p:nvPr>
        </p:nvSpPr>
        <p:spPr>
          <a:xfrm>
            <a:off x="311700" y="37392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 sz="6000"/>
              <a:t>Officer Introductions!</a:t>
            </a:r>
            <a:endParaRPr b="1" sz="6000"/>
          </a:p>
        </p:txBody>
      </p:sp>
      <p:sp>
        <p:nvSpPr>
          <p:cNvPr id="333" name="Google Shape;333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"/>
          <p:cNvSpPr txBox="1"/>
          <p:nvPr>
            <p:ph type="title"/>
          </p:nvPr>
        </p:nvSpPr>
        <p:spPr>
          <a:xfrm>
            <a:off x="311700" y="105200"/>
            <a:ext cx="8520600" cy="607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President</a:t>
            </a:r>
            <a:endParaRPr/>
          </a:p>
        </p:txBody>
      </p:sp>
      <p:sp>
        <p:nvSpPr>
          <p:cNvPr id="339" name="Google Shape;339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me.PNG" id="340" name="Google Shape;3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600" y="805100"/>
            <a:ext cx="7382200" cy="42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"/>
          <p:cNvSpPr/>
          <p:nvPr/>
        </p:nvSpPr>
        <p:spPr>
          <a:xfrm>
            <a:off x="3929200" y="1311050"/>
            <a:ext cx="2033700" cy="192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"/>
          <p:cNvSpPr/>
          <p:nvPr/>
        </p:nvSpPr>
        <p:spPr>
          <a:xfrm>
            <a:off x="967500" y="1320925"/>
            <a:ext cx="2705100" cy="372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"/>
          <p:cNvSpPr txBox="1"/>
          <p:nvPr/>
        </p:nvSpPr>
        <p:spPr>
          <a:xfrm>
            <a:off x="813600" y="1107800"/>
            <a:ext cx="3468000" cy="3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From Pasadena, MD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MechE major, (Comp Sci and Entrepreneurship minors)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Senior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Currently: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Taking CompE Capstone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Working in Dr. Soobum Lee’s Lab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Applying to Grad Schools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b="0" i="0" lang="en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Playing Minecraft...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44" name="Google Shape;34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5125" y="1048702"/>
            <a:ext cx="1519400" cy="77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"/>
          <p:cNvPicPr preferRelativeResize="0"/>
          <p:nvPr/>
        </p:nvPicPr>
        <p:blipFill rotWithShape="1">
          <a:blip r:embed="rId5">
            <a:alphaModFix/>
          </a:blip>
          <a:srcRect b="29152" l="0" r="0" t="0"/>
          <a:stretch/>
        </p:blipFill>
        <p:spPr>
          <a:xfrm>
            <a:off x="3975575" y="1320925"/>
            <a:ext cx="1856100" cy="197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302" y="150545"/>
            <a:ext cx="1856100" cy="125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43275" y="197303"/>
            <a:ext cx="1676329" cy="6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"/>
          <p:cNvSpPr txBox="1"/>
          <p:nvPr>
            <p:ph type="title"/>
          </p:nvPr>
        </p:nvSpPr>
        <p:spPr>
          <a:xfrm>
            <a:off x="311700" y="315775"/>
            <a:ext cx="37260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solidFill>
                  <a:srgbClr val="CC0000"/>
                </a:solidFill>
                <a:latin typeface="Ultra"/>
                <a:ea typeface="Ultra"/>
                <a:cs typeface="Ultra"/>
                <a:sym typeface="Ultra"/>
              </a:rPr>
              <a:t>Sal Aslam</a:t>
            </a:r>
            <a:endParaRPr sz="3600">
              <a:solidFill>
                <a:srgbClr val="CC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353" name="Google Shape;353;p6"/>
          <p:cNvSpPr txBox="1"/>
          <p:nvPr>
            <p:ph idx="1" type="body"/>
          </p:nvPr>
        </p:nvSpPr>
        <p:spPr>
          <a:xfrm>
            <a:off x="311700" y="1152475"/>
            <a:ext cx="4306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en" sz="1600">
                <a:solidFill>
                  <a:srgbClr val="000000"/>
                </a:solidFill>
              </a:rPr>
              <a:t>From Baltimore, MD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en" sz="1600">
                <a:solidFill>
                  <a:srgbClr val="000000"/>
                </a:solidFill>
              </a:rPr>
              <a:t>MECHE, Math (minor)</a:t>
            </a:r>
            <a:endParaRPr sz="16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600">
                <a:solidFill>
                  <a:srgbClr val="000000"/>
                </a:solidFill>
              </a:rPr>
              <a:t>Senior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en" sz="1600">
                <a:solidFill>
                  <a:srgbClr val="000000"/>
                </a:solidFill>
              </a:rPr>
              <a:t>Interned at The Aerospace Corp.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en" sz="1600">
                <a:solidFill>
                  <a:srgbClr val="000000"/>
                </a:solidFill>
              </a:rPr>
              <a:t>I like Chipotle…. alot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354" name="Google Shape;3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6822" y="3388084"/>
            <a:ext cx="1411125" cy="14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80394">
            <a:off x="6573050" y="1826937"/>
            <a:ext cx="2468826" cy="164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55519">
            <a:off x="7713675" y="622675"/>
            <a:ext cx="1317422" cy="131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6350" y="3388075"/>
            <a:ext cx="1594275" cy="10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3255" y="3727945"/>
            <a:ext cx="1251350" cy="12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67150" y="1195484"/>
            <a:ext cx="1251350" cy="124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"/>
          <p:cNvPicPr preferRelativeResize="0"/>
          <p:nvPr/>
        </p:nvPicPr>
        <p:blipFill rotWithShape="1">
          <a:blip r:embed="rId9">
            <a:alphaModFix/>
          </a:blip>
          <a:srcRect b="26632" l="0" r="2008" t="0"/>
          <a:stretch/>
        </p:blipFill>
        <p:spPr>
          <a:xfrm>
            <a:off x="4881050" y="315775"/>
            <a:ext cx="2129752" cy="212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5151" y="2053000"/>
            <a:ext cx="3050325" cy="13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"/>
          <p:cNvSpPr txBox="1"/>
          <p:nvPr>
            <p:ph type="title"/>
          </p:nvPr>
        </p:nvSpPr>
        <p:spPr>
          <a:xfrm>
            <a:off x="311700" y="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2A3990"/>
                </a:solidFill>
                <a:latin typeface="Roboto"/>
                <a:ea typeface="Roboto"/>
                <a:cs typeface="Roboto"/>
                <a:sym typeface="Roboto"/>
              </a:rPr>
              <a:t>Vice President</a:t>
            </a:r>
            <a:endParaRPr sz="3000">
              <a:solidFill>
                <a:srgbClr val="2A399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"/>
          <p:cNvSpPr txBox="1"/>
          <p:nvPr>
            <p:ph type="title"/>
          </p:nvPr>
        </p:nvSpPr>
        <p:spPr>
          <a:xfrm>
            <a:off x="311700" y="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Secretary</a:t>
            </a:r>
            <a:endParaRPr/>
          </a:p>
        </p:txBody>
      </p:sp>
      <p:pic>
        <p:nvPicPr>
          <p:cNvPr id="368" name="Google Shape;36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063" y="607800"/>
            <a:ext cx="7829866" cy="440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2670275" y="3093975"/>
            <a:ext cx="995100" cy="276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7"/>
          <p:cNvSpPr txBox="1"/>
          <p:nvPr/>
        </p:nvSpPr>
        <p:spPr>
          <a:xfrm>
            <a:off x="2714500" y="3029900"/>
            <a:ext cx="1103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(SENIOR)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 txBox="1"/>
          <p:nvPr>
            <p:ph idx="1" type="body"/>
          </p:nvPr>
        </p:nvSpPr>
        <p:spPr>
          <a:xfrm>
            <a:off x="261075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Sanjay Mysore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Clarksville, MD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Junior in Mechanical Engineering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450" y="2571750"/>
            <a:ext cx="2289025" cy="171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8"/>
          <p:cNvSpPr txBox="1"/>
          <p:nvPr>
            <p:ph type="title"/>
          </p:nvPr>
        </p:nvSpPr>
        <p:spPr>
          <a:xfrm>
            <a:off x="311700" y="-472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2A3990"/>
                </a:solidFill>
                <a:latin typeface="Roboto"/>
                <a:ea typeface="Roboto"/>
                <a:cs typeface="Roboto"/>
                <a:sym typeface="Roboto"/>
              </a:rPr>
              <a:t>Treasurer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78" name="Google Shape;37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75" y="547050"/>
            <a:ext cx="9027724" cy="459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8"/>
          <p:cNvSpPr/>
          <p:nvPr/>
        </p:nvSpPr>
        <p:spPr>
          <a:xfrm>
            <a:off x="128100" y="1054325"/>
            <a:ext cx="4828200" cy="129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8"/>
          <p:cNvSpPr txBox="1"/>
          <p:nvPr/>
        </p:nvSpPr>
        <p:spPr>
          <a:xfrm>
            <a:off x="177350" y="1093725"/>
            <a:ext cx="4581900" cy="12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Sanjay Mysore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Columbia, MD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Senior Mechanical Engineering Major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9"/>
          <p:cNvPicPr preferRelativeResize="0"/>
          <p:nvPr/>
        </p:nvPicPr>
        <p:blipFill rotWithShape="1">
          <a:blip r:embed="rId3">
            <a:alphaModFix/>
          </a:blip>
          <a:srcRect b="0" l="0" r="0" t="27818"/>
          <a:stretch/>
        </p:blipFill>
        <p:spPr>
          <a:xfrm>
            <a:off x="0" y="885662"/>
            <a:ext cx="9094650" cy="369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2233"/>
            <a:ext cx="9143999" cy="441903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9"/>
          <p:cNvSpPr txBox="1"/>
          <p:nvPr>
            <p:ph type="title"/>
          </p:nvPr>
        </p:nvSpPr>
        <p:spPr>
          <a:xfrm>
            <a:off x="311700" y="147675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ME Mentoring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