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oboto"/>
      <p:regular r:id="rId13"/>
      <p:bold r:id="rId14"/>
      <p:italic r:id="rId15"/>
      <p:boldItalic r:id="rId16"/>
    </p:embeddedFont>
    <p:embeddedFont>
      <p:font typeface="Cabin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1" roundtripDataSignature="AMtx7mhOIK3LWw9CAy8RgBhAYXLSXJsA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abin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font" Target="fonts/Roboto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7" Type="http://schemas.openxmlformats.org/officeDocument/2006/relationships/font" Target="fonts/Cabin-regular.fntdata"/><Relationship Id="rId16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Cabin-italic.fntdata"/><Relationship Id="rId6" Type="http://schemas.openxmlformats.org/officeDocument/2006/relationships/slide" Target="slides/slide1.xml"/><Relationship Id="rId18" Type="http://schemas.openxmlformats.org/officeDocument/2006/relationships/font" Target="fonts/Cabin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lphaLcPeriod"/>
            </a:pPr>
            <a:r>
              <a:rPr lang="en"/>
              <a:t>What are some good Career Fest Tips and Tricks? How can we make this GBM fun or engaging?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lphaLcPeriod"/>
            </a:pPr>
            <a:r>
              <a:rPr lang="en"/>
              <a:t>Resume rescue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lphaLcPeriod"/>
            </a:pPr>
            <a:r>
              <a:rPr lang="en"/>
              <a:t>Can go to career fest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lphaLcPeriod"/>
            </a:pPr>
            <a:r>
              <a:rPr lang="en"/>
              <a:t>Have something to talk 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lphaLcPeriod"/>
            </a:pPr>
            <a:r>
              <a:rPr lang="en"/>
              <a:t>Esubmit resume before hand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lphaLcPeriod"/>
            </a:pPr>
            <a:r>
              <a:rPr lang="en"/>
              <a:t>Have resume on phone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lphaLcPeriod"/>
            </a:pPr>
            <a:r>
              <a:rPr lang="en"/>
              <a:t>Work on elevator pitch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lphaLcPeriod"/>
            </a:pPr>
            <a:r>
              <a:rPr lang="en"/>
              <a:t>Sophomore/freshman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lphaLcPeriod"/>
            </a:pPr>
            <a:r>
              <a:rPr lang="en"/>
              <a:t>Research place before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lphaLcPeriod"/>
            </a:pPr>
            <a:r>
              <a:rPr lang="en"/>
              <a:t>UMBC Works Daily / once a week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lphaLcPeriod"/>
            </a:pPr>
            <a:r>
              <a:rPr lang="en"/>
              <a:t>Be able to sell class projects as an underclassman and highschool work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3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3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3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3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3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3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Google Shape;16;p31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1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3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56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56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56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56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56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" name="Google Shape;76;p56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56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5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8"/>
          <p:cNvSpPr txBox="1"/>
          <p:nvPr>
            <p:ph type="title"/>
          </p:nvPr>
        </p:nvSpPr>
        <p:spPr>
          <a:xfrm>
            <a:off x="938759" y="286789"/>
            <a:ext cx="7633800" cy="11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Impact"/>
              <a:buNone/>
              <a:defRPr b="0" i="0" sz="38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83" name="Google Shape;83;p58"/>
          <p:cNvSpPr txBox="1"/>
          <p:nvPr>
            <p:ph idx="1" type="body"/>
          </p:nvPr>
        </p:nvSpPr>
        <p:spPr>
          <a:xfrm>
            <a:off x="938759" y="1714501"/>
            <a:ext cx="7633800" cy="26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23850" lvl="0" marL="457200" marR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17500" lvl="1" marL="914400" marR="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04800" lvl="2" marL="1371600" marR="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98450" lvl="3" marL="1828800" marR="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bin"/>
              <a:buChar char="–"/>
              <a:defRPr b="0" i="0" sz="11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98450" lvl="4" marL="2286000" marR="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298450" lvl="5" marL="2743200" marR="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bin"/>
              <a:buChar char="–"/>
              <a:defRPr b="0" i="0" sz="11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298450" lvl="6" marL="3200400" marR="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98450" lvl="7" marL="3657600" marR="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bin"/>
              <a:buChar char="–"/>
              <a:defRPr b="0" i="0" sz="11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298450" lvl="8" marL="4114800" marR="0" algn="l">
              <a:lnSpc>
                <a:spcPct val="11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4" name="Google Shape;84;p58"/>
          <p:cNvSpPr txBox="1"/>
          <p:nvPr>
            <p:ph idx="10" type="dt"/>
          </p:nvPr>
        </p:nvSpPr>
        <p:spPr>
          <a:xfrm>
            <a:off x="938759" y="4781759"/>
            <a:ext cx="1747200" cy="2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5" name="Google Shape;85;p58"/>
          <p:cNvSpPr txBox="1"/>
          <p:nvPr>
            <p:ph idx="11" type="ftr"/>
          </p:nvPr>
        </p:nvSpPr>
        <p:spPr>
          <a:xfrm>
            <a:off x="3028950" y="4781759"/>
            <a:ext cx="30861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6" name="Google Shape;86;p58"/>
          <p:cNvSpPr txBox="1"/>
          <p:nvPr>
            <p:ph idx="12" type="sldNum"/>
          </p:nvPr>
        </p:nvSpPr>
        <p:spPr>
          <a:xfrm>
            <a:off x="6457951" y="4781759"/>
            <a:ext cx="21144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2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21" name="Google Shape;21;p32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32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32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32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26;p3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32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3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49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31" name="Google Shape;31;p49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49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49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49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49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6;p49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7" name="Google Shape;37;p4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0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0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5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52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5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5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5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5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5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5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5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" name="Google Shape;57;p53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5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4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" name="Google Shape;61;p54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54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54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5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5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5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5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30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b="0" i="0" sz="1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3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mailto:asme.umbc@gmail.com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 txBox="1"/>
          <p:nvPr>
            <p:ph type="title"/>
          </p:nvPr>
        </p:nvSpPr>
        <p:spPr>
          <a:xfrm>
            <a:off x="788250" y="1785100"/>
            <a:ext cx="7567500" cy="10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6000"/>
              <a:t>Career Fest Tips</a:t>
            </a:r>
            <a:endParaRPr sz="6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What is Career Fair? (Wed. 25th, Noon to 3pm)</a:t>
            </a:r>
            <a:endParaRPr/>
          </a:p>
        </p:txBody>
      </p:sp>
      <p:sp>
        <p:nvSpPr>
          <p:cNvPr id="97" name="Google Shape;97;p2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 event where employers come to network with students and try to recuit interns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/>
              <a:t>BIG</a:t>
            </a:r>
            <a:r>
              <a:rPr lang="en"/>
              <a:t> names!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NSA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Northrup Grumann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Lockheed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Boeing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Big Huge Games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Etc!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How Can You Stand Out?</a:t>
            </a:r>
            <a:endParaRPr/>
          </a:p>
        </p:txBody>
      </p:sp>
      <p:sp>
        <p:nvSpPr>
          <p:cNvPr id="103" name="Google Shape;103;p2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Research the employers you know you want to visit ahead of time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Prepare engaging questions about their company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Work on your elevator speech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Name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Major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Year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Professional Interests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/>
          <p:nvPr>
            <p:ph type="title"/>
          </p:nvPr>
        </p:nvSpPr>
        <p:spPr>
          <a:xfrm>
            <a:off x="311700" y="410000"/>
            <a:ext cx="42603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Underclassmen</a:t>
            </a:r>
            <a:endParaRPr/>
          </a:p>
        </p:txBody>
      </p:sp>
      <p:sp>
        <p:nvSpPr>
          <p:cNvPr id="109" name="Google Shape;109;p26"/>
          <p:cNvSpPr txBox="1"/>
          <p:nvPr>
            <p:ph idx="1" type="body"/>
          </p:nvPr>
        </p:nvSpPr>
        <p:spPr>
          <a:xfrm>
            <a:off x="311700" y="1229875"/>
            <a:ext cx="42603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Broad professional interests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 able to sell high school experiences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t/>
            </a:r>
            <a:endParaRPr/>
          </a:p>
        </p:txBody>
      </p:sp>
      <p:sp>
        <p:nvSpPr>
          <p:cNvPr id="110" name="Google Shape;110;p26"/>
          <p:cNvSpPr txBox="1"/>
          <p:nvPr>
            <p:ph type="title"/>
          </p:nvPr>
        </p:nvSpPr>
        <p:spPr>
          <a:xfrm>
            <a:off x="4572000" y="410000"/>
            <a:ext cx="42603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Upperclassmen</a:t>
            </a:r>
            <a:endParaRPr/>
          </a:p>
        </p:txBody>
      </p:sp>
      <p:sp>
        <p:nvSpPr>
          <p:cNvPr id="111" name="Google Shape;111;p26"/>
          <p:cNvSpPr txBox="1"/>
          <p:nvPr>
            <p:ph idx="1" type="body"/>
          </p:nvPr>
        </p:nvSpPr>
        <p:spPr>
          <a:xfrm>
            <a:off x="4572000" y="1229875"/>
            <a:ext cx="42603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Specific professional interests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Discuss relevant coursework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Fave subject?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Resume</a:t>
            </a:r>
            <a:endParaRPr/>
          </a:p>
        </p:txBody>
      </p:sp>
      <p:sp>
        <p:nvSpPr>
          <p:cNvPr id="117" name="Google Shape;117;p2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E-submit your resume beforehand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Keep a copy on your phone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Keep physical copies in your backpack to hand out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" sz="2400"/>
              <a:t>Submit Resume to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asme.umbc@gmail.com</a:t>
            </a:r>
            <a:r>
              <a:rPr lang="en" sz="2400"/>
              <a:t> for review!!!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8"/>
          <p:cNvSpPr txBox="1"/>
          <p:nvPr>
            <p:ph type="title"/>
          </p:nvPr>
        </p:nvSpPr>
        <p:spPr>
          <a:xfrm>
            <a:off x="311700" y="1814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GBM Dates</a:t>
            </a:r>
            <a:endParaRPr/>
          </a:p>
        </p:txBody>
      </p:sp>
      <p:sp>
        <p:nvSpPr>
          <p:cNvPr id="123" name="Google Shape;123;p2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4" name="Google Shape;124;p28"/>
          <p:cNvSpPr txBox="1"/>
          <p:nvPr/>
        </p:nvSpPr>
        <p:spPr>
          <a:xfrm>
            <a:off x="610925" y="899300"/>
            <a:ext cx="1547100" cy="3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9/18</a:t>
            </a:r>
            <a:endParaRPr b="0" i="1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10/2</a:t>
            </a:r>
            <a:endParaRPr b="0" i="1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10/16</a:t>
            </a:r>
            <a:endParaRPr b="0" i="1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10/30</a:t>
            </a:r>
            <a:endParaRPr b="0" i="1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11/13</a:t>
            </a:r>
            <a:endParaRPr b="0" i="1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12/4</a:t>
            </a:r>
            <a:endParaRPr b="0" i="1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" name="Google Shape;125;p28"/>
          <p:cNvSpPr txBox="1"/>
          <p:nvPr/>
        </p:nvSpPr>
        <p:spPr>
          <a:xfrm>
            <a:off x="2290625" y="899300"/>
            <a:ext cx="2557200" cy="3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Professional</a:t>
            </a:r>
            <a:endParaRPr b="0" i="1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Design Challenge</a:t>
            </a:r>
            <a:endParaRPr b="0" i="1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Professional</a:t>
            </a:r>
            <a:endParaRPr b="0" i="1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Design Challenge</a:t>
            </a:r>
            <a:endParaRPr b="0" i="1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Professional</a:t>
            </a:r>
            <a:endParaRPr b="0" i="1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Design Challenge</a:t>
            </a:r>
            <a:endParaRPr b="0" i="1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" name="Google Shape;126;p28"/>
          <p:cNvSpPr txBox="1"/>
          <p:nvPr/>
        </p:nvSpPr>
        <p:spPr>
          <a:xfrm>
            <a:off x="4980425" y="899300"/>
            <a:ext cx="2557200" cy="3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Career Fest Prep</a:t>
            </a:r>
            <a:endParaRPr b="0" i="1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Cup Stacking Claw</a:t>
            </a:r>
            <a:endParaRPr b="0" i="1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Schedule Classes</a:t>
            </a:r>
            <a:endParaRPr b="0" i="1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Candy Catapult</a:t>
            </a:r>
            <a:endParaRPr b="0" i="1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Python Coding</a:t>
            </a:r>
            <a:endParaRPr b="0" i="1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Ornament Drop</a:t>
            </a:r>
            <a:endParaRPr b="0" i="1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9"/>
          <p:cNvSpPr txBox="1"/>
          <p:nvPr>
            <p:ph type="title"/>
          </p:nvPr>
        </p:nvSpPr>
        <p:spPr>
          <a:xfrm>
            <a:off x="457200" y="304800"/>
            <a:ext cx="85206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Shirts!   $7, cash or Venmo @ASME-UMBC</a:t>
            </a:r>
            <a:endParaRPr sz="18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18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1800"/>
          </a:p>
        </p:txBody>
      </p:sp>
      <p:sp>
        <p:nvSpPr>
          <p:cNvPr id="132" name="Google Shape;132;p2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3" name="Google Shape;13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3283" y="948225"/>
            <a:ext cx="3505743" cy="3926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9"/>
          <p:cNvPicPr preferRelativeResize="0"/>
          <p:nvPr/>
        </p:nvPicPr>
        <p:blipFill rotWithShape="1">
          <a:blip r:embed="rId4">
            <a:alphaModFix/>
          </a:blip>
          <a:srcRect b="43601" l="0" r="0" t="0"/>
          <a:stretch/>
        </p:blipFill>
        <p:spPr>
          <a:xfrm>
            <a:off x="3971425" y="1253025"/>
            <a:ext cx="4894124" cy="323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