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261" r:id="rId3"/>
    <p:sldId id="264" r:id="rId4"/>
    <p:sldId id="265" r:id="rId5"/>
    <p:sldId id="258" r:id="rId6"/>
    <p:sldId id="259" r:id="rId7"/>
    <p:sldId id="260" r:id="rId8"/>
    <p:sldId id="262" r:id="rId9"/>
    <p:sldId id="263" r:id="rId10"/>
    <p:sldId id="266" r:id="rId11"/>
    <p:sldId id="267" r:id="rId12"/>
    <p:sldId id="268" r:id="rId13"/>
    <p:sldId id="279" r:id="rId14"/>
    <p:sldId id="280" r:id="rId15"/>
    <p:sldId id="281" r:id="rId16"/>
  </p:sldIdLst>
  <p:sldSz cx="9144000" cy="5143500" type="screen16x9"/>
  <p:notesSz cx="6858000" cy="9144000"/>
  <p:embeddedFontLst>
    <p:embeddedFont>
      <p:font typeface="Inter" panose="020B0604020202020204" charset="0"/>
      <p:regular r:id="rId18"/>
      <p:bold r:id="rId19"/>
    </p:embeddedFont>
    <p:embeddedFont>
      <p:font typeface="Inter Medium" panose="020B0604020202020204" charset="0"/>
      <p:regular r:id="rId20"/>
      <p:bold r:id="rId21"/>
    </p:embeddedFont>
    <p:embeddedFont>
      <p:font typeface="Inter SemiBold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EF967-C2D5-4224-9317-C83868495626}" v="1" dt="2026-02-24T17:08:12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64" autoAdjust="0"/>
  </p:normalViewPr>
  <p:slideViewPr>
    <p:cSldViewPr snapToGrid="0">
      <p:cViewPr varScale="1">
        <p:scale>
          <a:sx n="101" d="100"/>
          <a:sy n="101" d="100"/>
        </p:scale>
        <p:origin x="693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Ellen Wade" userId="17349024858_tp_box_2" providerId="OAuth2" clId="{E80873E8-95F2-4782-A215-3EC66F4F0748}"/>
    <pc:docChg chg="custSel addSld modSld">
      <pc:chgData name="Mary Ellen Wade" userId="17349024858_tp_box_2" providerId="OAuth2" clId="{E80873E8-95F2-4782-A215-3EC66F4F0748}" dt="2026-02-24T19:01:45.186" v="28" actId="962"/>
      <pc:docMkLst>
        <pc:docMk/>
      </pc:docMkLst>
      <pc:sldChg chg="addSp delSp modSp mod">
        <pc:chgData name="Mary Ellen Wade" userId="17349024858_tp_box_2" providerId="OAuth2" clId="{E80873E8-95F2-4782-A215-3EC66F4F0748}" dt="2026-02-24T17:08:30.789" v="24" actId="1076"/>
        <pc:sldMkLst>
          <pc:docMk/>
          <pc:sldMk cId="3951235660" sldId="259"/>
        </pc:sldMkLst>
        <pc:picChg chg="del">
          <ac:chgData name="Mary Ellen Wade" userId="17349024858_tp_box_2" providerId="OAuth2" clId="{E80873E8-95F2-4782-A215-3EC66F4F0748}" dt="2026-02-24T17:08:18.036" v="21" actId="478"/>
          <ac:picMkLst>
            <pc:docMk/>
            <pc:sldMk cId="3951235660" sldId="259"/>
            <ac:picMk id="5" creationId="{27A0C4C6-BB28-75C4-E369-031072D99667}"/>
          </ac:picMkLst>
        </pc:picChg>
        <pc:picChg chg="add mod">
          <ac:chgData name="Mary Ellen Wade" userId="17349024858_tp_box_2" providerId="OAuth2" clId="{E80873E8-95F2-4782-A215-3EC66F4F0748}" dt="2026-02-24T17:08:30.789" v="24" actId="1076"/>
          <ac:picMkLst>
            <pc:docMk/>
            <pc:sldMk cId="3951235660" sldId="259"/>
            <ac:picMk id="6" creationId="{EC0BA917-B657-B301-4339-F5C26FFF06CA}"/>
          </ac:picMkLst>
        </pc:picChg>
      </pc:sldChg>
      <pc:sldChg chg="modSp mod">
        <pc:chgData name="Mary Ellen Wade" userId="17349024858_tp_box_2" providerId="OAuth2" clId="{E80873E8-95F2-4782-A215-3EC66F4F0748}" dt="2026-02-24T19:01:16.768" v="26" actId="962"/>
        <pc:sldMkLst>
          <pc:docMk/>
          <pc:sldMk cId="1480901267" sldId="261"/>
        </pc:sldMkLst>
        <pc:spChg chg="mod">
          <ac:chgData name="Mary Ellen Wade" userId="17349024858_tp_box_2" providerId="OAuth2" clId="{E80873E8-95F2-4782-A215-3EC66F4F0748}" dt="2026-02-24T17:05:52.762" v="3" actId="20577"/>
          <ac:spMkLst>
            <pc:docMk/>
            <pc:sldMk cId="1480901267" sldId="261"/>
            <ac:spMk id="3" creationId="{7523F9D0-CC18-19EC-56FB-F38DC7E706F0}"/>
          </ac:spMkLst>
        </pc:spChg>
        <pc:picChg chg="mod">
          <ac:chgData name="Mary Ellen Wade" userId="17349024858_tp_box_2" providerId="OAuth2" clId="{E80873E8-95F2-4782-A215-3EC66F4F0748}" dt="2026-02-24T19:01:16.768" v="26" actId="962"/>
          <ac:picMkLst>
            <pc:docMk/>
            <pc:sldMk cId="1480901267" sldId="261"/>
            <ac:picMk id="5" creationId="{51F51444-1FE6-B2E8-D159-3E5EBAE7B139}"/>
          </ac:picMkLst>
        </pc:picChg>
      </pc:sldChg>
      <pc:sldChg chg="modSp mod">
        <pc:chgData name="Mary Ellen Wade" userId="17349024858_tp_box_2" providerId="OAuth2" clId="{E80873E8-95F2-4782-A215-3EC66F4F0748}" dt="2026-02-24T17:06:24.794" v="8" actId="14100"/>
        <pc:sldMkLst>
          <pc:docMk/>
          <pc:sldMk cId="885335160" sldId="264"/>
        </pc:sldMkLst>
        <pc:spChg chg="mod">
          <ac:chgData name="Mary Ellen Wade" userId="17349024858_tp_box_2" providerId="OAuth2" clId="{E80873E8-95F2-4782-A215-3EC66F4F0748}" dt="2026-02-24T17:06:24.794" v="8" actId="14100"/>
          <ac:spMkLst>
            <pc:docMk/>
            <pc:sldMk cId="885335160" sldId="264"/>
            <ac:spMk id="3" creationId="{127E2E87-B5A8-BB31-961A-12FCFAB56F6D}"/>
          </ac:spMkLst>
        </pc:spChg>
      </pc:sldChg>
      <pc:sldChg chg="modSp mod">
        <pc:chgData name="Mary Ellen Wade" userId="17349024858_tp_box_2" providerId="OAuth2" clId="{E80873E8-95F2-4782-A215-3EC66F4F0748}" dt="2026-02-24T17:07:01.096" v="18" actId="20577"/>
        <pc:sldMkLst>
          <pc:docMk/>
          <pc:sldMk cId="2123239329" sldId="265"/>
        </pc:sldMkLst>
        <pc:spChg chg="mod">
          <ac:chgData name="Mary Ellen Wade" userId="17349024858_tp_box_2" providerId="OAuth2" clId="{E80873E8-95F2-4782-A215-3EC66F4F0748}" dt="2026-02-24T17:07:01.096" v="18" actId="20577"/>
          <ac:spMkLst>
            <pc:docMk/>
            <pc:sldMk cId="2123239329" sldId="265"/>
            <ac:spMk id="3" creationId="{F1C4E8BD-5028-DD0B-9CA7-2DCCDFDEDEA7}"/>
          </ac:spMkLst>
        </pc:spChg>
      </pc:sldChg>
      <pc:sldChg chg="modSp add mod">
        <pc:chgData name="Mary Ellen Wade" userId="17349024858_tp_box_2" providerId="OAuth2" clId="{E80873E8-95F2-4782-A215-3EC66F4F0748}" dt="2026-02-24T19:01:45.186" v="28" actId="962"/>
        <pc:sldMkLst>
          <pc:docMk/>
          <pc:sldMk cId="3952361041" sldId="281"/>
        </pc:sldMkLst>
        <pc:picChg chg="mod">
          <ac:chgData name="Mary Ellen Wade" userId="17349024858_tp_box_2" providerId="OAuth2" clId="{E80873E8-95F2-4782-A215-3EC66F4F0748}" dt="2026-02-24T19:01:45.186" v="28" actId="962"/>
          <ac:picMkLst>
            <pc:docMk/>
            <pc:sldMk cId="3952361041" sldId="281"/>
            <ac:picMk id="7" creationId="{E933F3DF-99DC-BFC6-5335-AC662C9FF87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Today, we’re sharing four proposed priorities that would guide our division’s work over the next few years.</a:t>
            </a:r>
          </a:p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These priorities are not final. We want to hear what you think what makes sense, what feels missing, and how these ideas connect to your experience.</a:t>
            </a:r>
          </a:p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As we go through each priority, think about how it connects to your work, your role, or your experience as a student or staff member.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7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1. Enhance Operational Effectiveness and Organizational Agility</a:t>
            </a:r>
          </a:p>
          <a:p>
            <a:pPr lvl="1"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 priority is about how we do our work.</a:t>
            </a:r>
          </a:p>
          <a:p>
            <a:pPr lvl="1"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 want to make it easier for people to do their jobs by improving how things work, how we communicate, and how we work together.</a:t>
            </a:r>
          </a:p>
          <a:p>
            <a:pPr lvl="1"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 also means being able to adjust when things change, instead of feeling stuck or slowed down by our systems.</a:t>
            </a:r>
          </a:p>
        </p:txBody>
      </p:sp>
    </p:spTree>
    <p:extLst>
      <p:ext uri="{BB962C8B-B14F-4D97-AF65-F5344CB8AC3E}">
        <p14:creationId xmlns:p14="http://schemas.microsoft.com/office/powerpoint/2010/main" val="3959759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2. Build a Thriving, Supportive, and Highly Effective Workforce</a:t>
            </a:r>
          </a:p>
          <a:p>
            <a:pPr lvl="1"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 priority is about our people.</a:t>
            </a:r>
          </a:p>
          <a:p>
            <a:pPr lvl="1"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 want to create a work environment where staff feel supported, respected, and able to learn and grow.</a:t>
            </a:r>
          </a:p>
          <a:p>
            <a:pPr lvl="1"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When staff are supported and valued, they can do their best work and that has a direct impact on students.</a:t>
            </a:r>
          </a:p>
        </p:txBody>
      </p:sp>
    </p:spTree>
    <p:extLst>
      <p:ext uri="{BB962C8B-B14F-4D97-AF65-F5344CB8AC3E}">
        <p14:creationId xmlns:p14="http://schemas.microsoft.com/office/powerpoint/2010/main" val="1964149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3. Advance Student Success and a Culture of Care</a:t>
            </a:r>
          </a:p>
          <a:p>
            <a:pPr lvl="1"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 priority is about supporting students as whole people.</a:t>
            </a:r>
          </a:p>
          <a:p>
            <a:pPr lvl="1"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It means helping students feel cared for, connected, and able to succeed, not just academically, but personally and emotionally too.</a:t>
            </a:r>
          </a:p>
          <a:p>
            <a:pPr lvl="1"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It also means noticing and removing barriers that make it harder for students to get the support they need.</a:t>
            </a:r>
          </a:p>
        </p:txBody>
      </p:sp>
    </p:spTree>
    <p:extLst>
      <p:ext uri="{BB962C8B-B14F-4D97-AF65-F5344CB8AC3E}">
        <p14:creationId xmlns:p14="http://schemas.microsoft.com/office/powerpoint/2010/main" val="3689989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4. Cultivate Transformative Experiences that Bridge Learning and Growth</a:t>
            </a:r>
          </a:p>
          <a:p>
            <a:pPr lvl="1"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 priority is about helping students learn and grow through meaningful experiences.</a:t>
            </a:r>
          </a:p>
          <a:p>
            <a:pPr lvl="1"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These experiences can happen in many places: in jobs, leadership roles, programs, or activities, not just in the classroom.</a:t>
            </a:r>
          </a:p>
          <a:p>
            <a:pPr lvl="1"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goal is to help students build skills, confidence, and a sense of direction for life after college.</a:t>
            </a:r>
          </a:p>
        </p:txBody>
      </p:sp>
    </p:spTree>
    <p:extLst>
      <p:ext uri="{BB962C8B-B14F-4D97-AF65-F5344CB8AC3E}">
        <p14:creationId xmlns:p14="http://schemas.microsoft.com/office/powerpoint/2010/main" val="2178859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https://umbc.co1.qualtrics.com/jfe/form/SV_cMy5OrxSfNiHn38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9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 t="30619" b="30976"/>
          <a:stretch/>
        </p:blipFill>
        <p:spPr>
          <a:xfrm>
            <a:off x="29900" y="1971804"/>
            <a:ext cx="3406871" cy="10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189050" y="2147975"/>
            <a:ext cx="4480800" cy="5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Inter"/>
              <a:buNone/>
              <a:defRPr sz="2400" b="1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4189050" y="2692175"/>
            <a:ext cx="44808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l="12041"/>
          <a:stretch/>
        </p:blipFill>
        <p:spPr>
          <a:xfrm>
            <a:off x="0" y="0"/>
            <a:ext cx="9144000" cy="6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4473"/>
            <a:ext cx="1913424" cy="44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oogle Shape;29;p4"/>
          <p:cNvGrpSpPr/>
          <p:nvPr/>
        </p:nvGrpSpPr>
        <p:grpSpPr>
          <a:xfrm>
            <a:off x="3625900" y="-25"/>
            <a:ext cx="5518100" cy="649800"/>
            <a:chOff x="2954375" y="-1222450"/>
            <a:chExt cx="5518100" cy="649800"/>
          </a:xfrm>
        </p:grpSpPr>
        <p:sp>
          <p:nvSpPr>
            <p:cNvPr id="30" name="Google Shape;30;p4"/>
            <p:cNvSpPr/>
            <p:nvPr/>
          </p:nvSpPr>
          <p:spPr>
            <a:xfrm>
              <a:off x="2954375" y="-1222450"/>
              <a:ext cx="1443125" cy="649750"/>
            </a:xfrm>
            <a:prstGeom prst="flowChartInputOutput">
              <a:avLst/>
            </a:prstGeom>
            <a:solidFill>
              <a:srgbClr val="FDB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3885775" y="-1222450"/>
              <a:ext cx="4586700" cy="649800"/>
            </a:xfrm>
            <a:prstGeom prst="rect">
              <a:avLst/>
            </a:prstGeom>
            <a:solidFill>
              <a:srgbClr val="FDB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4"/>
          <p:cNvSpPr txBox="1"/>
          <p:nvPr/>
        </p:nvSpPr>
        <p:spPr>
          <a:xfrm>
            <a:off x="5363900" y="33963"/>
            <a:ext cx="3424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DIVISION OF STUDENT AFFAIRS</a:t>
            </a:r>
            <a:endParaRPr sz="160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5363900" y="293913"/>
            <a:ext cx="31314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222222"/>
                </a:solidFill>
                <a:latin typeface="Inter Medium"/>
                <a:ea typeface="Inter Medium"/>
                <a:cs typeface="Inter Medium"/>
                <a:sym typeface="Inter Medium"/>
              </a:rPr>
              <a:t>Unlocking Potential. Transforming Lives.</a:t>
            </a:r>
            <a:endParaRPr sz="1800" i="1">
              <a:solidFill>
                <a:schemeClr val="dk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311700" y="649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311700" y="1222450"/>
            <a:ext cx="8520600" cy="36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 l="12041"/>
          <a:stretch/>
        </p:blipFill>
        <p:spPr>
          <a:xfrm>
            <a:off x="0" y="0"/>
            <a:ext cx="9144000" cy="6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4473"/>
            <a:ext cx="1913424" cy="44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5"/>
          <p:cNvGrpSpPr/>
          <p:nvPr/>
        </p:nvGrpSpPr>
        <p:grpSpPr>
          <a:xfrm>
            <a:off x="3625900" y="-25"/>
            <a:ext cx="5518100" cy="649800"/>
            <a:chOff x="2954375" y="-1222450"/>
            <a:chExt cx="5518100" cy="649800"/>
          </a:xfrm>
        </p:grpSpPr>
        <p:sp>
          <p:nvSpPr>
            <p:cNvPr id="40" name="Google Shape;40;p5"/>
            <p:cNvSpPr/>
            <p:nvPr/>
          </p:nvSpPr>
          <p:spPr>
            <a:xfrm>
              <a:off x="2954375" y="-1222450"/>
              <a:ext cx="1443125" cy="649750"/>
            </a:xfrm>
            <a:prstGeom prst="flowChartInputOutput">
              <a:avLst/>
            </a:prstGeom>
            <a:solidFill>
              <a:srgbClr val="FDB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3885775" y="-1222450"/>
              <a:ext cx="4586700" cy="649800"/>
            </a:xfrm>
            <a:prstGeom prst="rect">
              <a:avLst/>
            </a:prstGeom>
            <a:solidFill>
              <a:srgbClr val="FDB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5"/>
          <p:cNvSpPr txBox="1"/>
          <p:nvPr/>
        </p:nvSpPr>
        <p:spPr>
          <a:xfrm>
            <a:off x="5363900" y="33963"/>
            <a:ext cx="3424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DIVISION OF STUDENT AFFAIRS</a:t>
            </a:r>
            <a:endParaRPr sz="160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" name="Google Shape;43;p5"/>
          <p:cNvSpPr txBox="1"/>
          <p:nvPr/>
        </p:nvSpPr>
        <p:spPr>
          <a:xfrm>
            <a:off x="5363900" y="293913"/>
            <a:ext cx="31314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222222"/>
                </a:solidFill>
                <a:latin typeface="Inter Medium"/>
                <a:ea typeface="Inter Medium"/>
                <a:cs typeface="Inter Medium"/>
                <a:sym typeface="Inter Medium"/>
              </a:rPr>
              <a:t>Unlocking Potential. Transforming Lives.</a:t>
            </a:r>
            <a:endParaRPr sz="1800" i="1">
              <a:solidFill>
                <a:schemeClr val="dk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311700" y="649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 sz="1400"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 sz="1400"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l="12041"/>
          <a:stretch/>
        </p:blipFill>
        <p:spPr>
          <a:xfrm>
            <a:off x="0" y="0"/>
            <a:ext cx="9144000" cy="6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4473"/>
            <a:ext cx="1913424" cy="44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Google Shape;50;p6"/>
          <p:cNvGrpSpPr/>
          <p:nvPr/>
        </p:nvGrpSpPr>
        <p:grpSpPr>
          <a:xfrm>
            <a:off x="3625900" y="-25"/>
            <a:ext cx="5518100" cy="649800"/>
            <a:chOff x="2954375" y="-1222450"/>
            <a:chExt cx="5518100" cy="649800"/>
          </a:xfrm>
        </p:grpSpPr>
        <p:sp>
          <p:nvSpPr>
            <p:cNvPr id="51" name="Google Shape;51;p6"/>
            <p:cNvSpPr/>
            <p:nvPr/>
          </p:nvSpPr>
          <p:spPr>
            <a:xfrm>
              <a:off x="2954375" y="-1222450"/>
              <a:ext cx="1443125" cy="649750"/>
            </a:xfrm>
            <a:prstGeom prst="flowChartInputOutput">
              <a:avLst/>
            </a:prstGeom>
            <a:solidFill>
              <a:srgbClr val="FDB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3885775" y="-1222450"/>
              <a:ext cx="4586700" cy="649800"/>
            </a:xfrm>
            <a:prstGeom prst="rect">
              <a:avLst/>
            </a:prstGeom>
            <a:solidFill>
              <a:srgbClr val="FDB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6"/>
          <p:cNvSpPr txBox="1"/>
          <p:nvPr/>
        </p:nvSpPr>
        <p:spPr>
          <a:xfrm>
            <a:off x="5363900" y="33963"/>
            <a:ext cx="3424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DIVISION OF STUDENT AFFAIRS</a:t>
            </a:r>
            <a:endParaRPr sz="160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" name="Google Shape;54;p6"/>
          <p:cNvSpPr txBox="1"/>
          <p:nvPr/>
        </p:nvSpPr>
        <p:spPr>
          <a:xfrm>
            <a:off x="5363900" y="293913"/>
            <a:ext cx="31314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222222"/>
                </a:solidFill>
                <a:latin typeface="Inter Medium"/>
                <a:ea typeface="Inter Medium"/>
                <a:cs typeface="Inter Medium"/>
                <a:sym typeface="Inter Medium"/>
              </a:rPr>
              <a:t>Unlocking Potential. Transforming Lives.</a:t>
            </a:r>
            <a:endParaRPr sz="1800" i="1">
              <a:solidFill>
                <a:schemeClr val="dk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 l="12041"/>
          <a:stretch/>
        </p:blipFill>
        <p:spPr>
          <a:xfrm>
            <a:off x="0" y="0"/>
            <a:ext cx="9144000" cy="6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4473"/>
            <a:ext cx="1913424" cy="44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7"/>
          <p:cNvGrpSpPr/>
          <p:nvPr/>
        </p:nvGrpSpPr>
        <p:grpSpPr>
          <a:xfrm>
            <a:off x="3625900" y="-25"/>
            <a:ext cx="5518100" cy="649800"/>
            <a:chOff x="2954375" y="-1222450"/>
            <a:chExt cx="5518100" cy="649800"/>
          </a:xfrm>
        </p:grpSpPr>
        <p:sp>
          <p:nvSpPr>
            <p:cNvPr id="59" name="Google Shape;59;p7"/>
            <p:cNvSpPr/>
            <p:nvPr/>
          </p:nvSpPr>
          <p:spPr>
            <a:xfrm>
              <a:off x="2954375" y="-1222450"/>
              <a:ext cx="1443125" cy="649750"/>
            </a:xfrm>
            <a:prstGeom prst="flowChartInputOutput">
              <a:avLst/>
            </a:prstGeom>
            <a:solidFill>
              <a:srgbClr val="FDB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3885775" y="-1222450"/>
              <a:ext cx="4586700" cy="649800"/>
            </a:xfrm>
            <a:prstGeom prst="rect">
              <a:avLst/>
            </a:prstGeom>
            <a:solidFill>
              <a:srgbClr val="FDB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7"/>
          <p:cNvSpPr txBox="1"/>
          <p:nvPr/>
        </p:nvSpPr>
        <p:spPr>
          <a:xfrm>
            <a:off x="5363900" y="33963"/>
            <a:ext cx="3424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DIVISION OF STUDENT AFFAIRS</a:t>
            </a:r>
            <a:endParaRPr sz="160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2" name="Google Shape;62;p7"/>
          <p:cNvSpPr txBox="1"/>
          <p:nvPr/>
        </p:nvSpPr>
        <p:spPr>
          <a:xfrm>
            <a:off x="5363900" y="293913"/>
            <a:ext cx="31314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222222"/>
                </a:solidFill>
                <a:latin typeface="Inter Medium"/>
                <a:ea typeface="Inter Medium"/>
                <a:cs typeface="Inter Medium"/>
                <a:sym typeface="Inter Medium"/>
              </a:rPr>
              <a:t>Unlocking Potential. Transforming Lives.</a:t>
            </a:r>
            <a:endParaRPr sz="1800" i="1">
              <a:solidFill>
                <a:schemeClr val="dk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ollage and text block">
  <p:cSld name="MAIN_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>
            <a:spLocks noGrp="1"/>
          </p:cNvSpPr>
          <p:nvPr>
            <p:ph type="pic" idx="2"/>
          </p:nvPr>
        </p:nvSpPr>
        <p:spPr>
          <a:xfrm>
            <a:off x="408225" y="923325"/>
            <a:ext cx="2196600" cy="17496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8"/>
          <p:cNvSpPr>
            <a:spLocks noGrp="1"/>
          </p:cNvSpPr>
          <p:nvPr>
            <p:ph type="pic" idx="3"/>
          </p:nvPr>
        </p:nvSpPr>
        <p:spPr>
          <a:xfrm>
            <a:off x="427650" y="2838050"/>
            <a:ext cx="4548900" cy="19728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>
            <a:spLocks noGrp="1"/>
          </p:cNvSpPr>
          <p:nvPr>
            <p:ph type="pic" idx="4"/>
          </p:nvPr>
        </p:nvSpPr>
        <p:spPr>
          <a:xfrm>
            <a:off x="2779900" y="923325"/>
            <a:ext cx="2196600" cy="17496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5365100" y="874750"/>
            <a:ext cx="3537900" cy="40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2">
            <a:alphaModFix/>
          </a:blip>
          <a:srcRect l="12041"/>
          <a:stretch/>
        </p:blipFill>
        <p:spPr>
          <a:xfrm>
            <a:off x="0" y="0"/>
            <a:ext cx="9144000" cy="6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4473"/>
            <a:ext cx="1913424" cy="44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8"/>
          <p:cNvGrpSpPr/>
          <p:nvPr/>
        </p:nvGrpSpPr>
        <p:grpSpPr>
          <a:xfrm>
            <a:off x="3625900" y="-25"/>
            <a:ext cx="5518100" cy="649800"/>
            <a:chOff x="2954375" y="-1222450"/>
            <a:chExt cx="5518100" cy="649800"/>
          </a:xfrm>
        </p:grpSpPr>
        <p:sp>
          <p:nvSpPr>
            <p:cNvPr id="71" name="Google Shape;71;p8"/>
            <p:cNvSpPr/>
            <p:nvPr/>
          </p:nvSpPr>
          <p:spPr>
            <a:xfrm>
              <a:off x="2954375" y="-1222450"/>
              <a:ext cx="1443125" cy="649750"/>
            </a:xfrm>
            <a:prstGeom prst="flowChartInputOutput">
              <a:avLst/>
            </a:prstGeom>
            <a:solidFill>
              <a:srgbClr val="FDB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3885775" y="-1222450"/>
              <a:ext cx="4586700" cy="649800"/>
            </a:xfrm>
            <a:prstGeom prst="rect">
              <a:avLst/>
            </a:prstGeom>
            <a:solidFill>
              <a:srgbClr val="FDB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8"/>
          <p:cNvSpPr txBox="1"/>
          <p:nvPr/>
        </p:nvSpPr>
        <p:spPr>
          <a:xfrm>
            <a:off x="5363900" y="33963"/>
            <a:ext cx="3424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DIVISION OF STUDENT AFFAIRS</a:t>
            </a:r>
            <a:endParaRPr sz="160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4" name="Google Shape;74;p8"/>
          <p:cNvSpPr txBox="1"/>
          <p:nvPr/>
        </p:nvSpPr>
        <p:spPr>
          <a:xfrm>
            <a:off x="5363900" y="293913"/>
            <a:ext cx="31314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222222"/>
                </a:solidFill>
                <a:latin typeface="Inter Medium"/>
                <a:ea typeface="Inter Medium"/>
                <a:cs typeface="Inter Medium"/>
                <a:sym typeface="Inter Medium"/>
              </a:rPr>
              <a:t>Unlocking Potential. Transforming Lives.</a:t>
            </a:r>
            <a:endParaRPr sz="1800" i="1">
              <a:solidFill>
                <a:schemeClr val="dk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image">
  <p:cSld name="SECTION_TITLE_AND_DESCRI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Inter Medium"/>
              <a:buNone/>
              <a:defRPr sz="36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8" name="Google Shape;78;p9"/>
          <p:cNvSpPr>
            <a:spLocks noGrp="1"/>
          </p:cNvSpPr>
          <p:nvPr>
            <p:ph type="pic" idx="2"/>
          </p:nvPr>
        </p:nvSpPr>
        <p:spPr>
          <a:xfrm>
            <a:off x="5073525" y="942775"/>
            <a:ext cx="3722400" cy="3887700"/>
          </a:xfrm>
          <a:prstGeom prst="rect">
            <a:avLst/>
          </a:prstGeom>
          <a:noFill/>
          <a:ln>
            <a:noFill/>
          </a:ln>
        </p:spPr>
      </p:sp>
      <p:pic>
        <p:nvPicPr>
          <p:cNvPr id="79" name="Google Shape;79;p9"/>
          <p:cNvPicPr preferRelativeResize="0"/>
          <p:nvPr/>
        </p:nvPicPr>
        <p:blipFill rotWithShape="1">
          <a:blip r:embed="rId2">
            <a:alphaModFix/>
          </a:blip>
          <a:srcRect l="12041"/>
          <a:stretch/>
        </p:blipFill>
        <p:spPr>
          <a:xfrm>
            <a:off x="0" y="0"/>
            <a:ext cx="9144000" cy="6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4473"/>
            <a:ext cx="1913424" cy="44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81;p9"/>
          <p:cNvGrpSpPr/>
          <p:nvPr/>
        </p:nvGrpSpPr>
        <p:grpSpPr>
          <a:xfrm>
            <a:off x="3625900" y="-25"/>
            <a:ext cx="5518100" cy="649800"/>
            <a:chOff x="2954375" y="-1222450"/>
            <a:chExt cx="5518100" cy="649800"/>
          </a:xfrm>
        </p:grpSpPr>
        <p:sp>
          <p:nvSpPr>
            <p:cNvPr id="82" name="Google Shape;82;p9"/>
            <p:cNvSpPr/>
            <p:nvPr/>
          </p:nvSpPr>
          <p:spPr>
            <a:xfrm>
              <a:off x="2954375" y="-1222450"/>
              <a:ext cx="1443125" cy="649750"/>
            </a:xfrm>
            <a:prstGeom prst="flowChartInputOutput">
              <a:avLst/>
            </a:prstGeom>
            <a:solidFill>
              <a:srgbClr val="FDB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9"/>
            <p:cNvSpPr/>
            <p:nvPr/>
          </p:nvSpPr>
          <p:spPr>
            <a:xfrm>
              <a:off x="3885775" y="-1222450"/>
              <a:ext cx="4586700" cy="649800"/>
            </a:xfrm>
            <a:prstGeom prst="rect">
              <a:avLst/>
            </a:prstGeom>
            <a:solidFill>
              <a:srgbClr val="FDB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9"/>
          <p:cNvGrpSpPr/>
          <p:nvPr/>
        </p:nvGrpSpPr>
        <p:grpSpPr>
          <a:xfrm>
            <a:off x="5371425" y="33950"/>
            <a:ext cx="3424500" cy="581850"/>
            <a:chOff x="5371425" y="33950"/>
            <a:chExt cx="3424500" cy="581850"/>
          </a:xfrm>
        </p:grpSpPr>
        <p:sp>
          <p:nvSpPr>
            <p:cNvPr id="85" name="Google Shape;85;p9"/>
            <p:cNvSpPr txBox="1"/>
            <p:nvPr/>
          </p:nvSpPr>
          <p:spPr>
            <a:xfrm>
              <a:off x="5371425" y="33950"/>
              <a:ext cx="3424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DIVISION OF STUDENT AFFAIRS</a:t>
              </a:r>
              <a:endParaRPr sz="16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6" name="Google Shape;86;p9"/>
            <p:cNvSpPr txBox="1"/>
            <p:nvPr/>
          </p:nvSpPr>
          <p:spPr>
            <a:xfrm>
              <a:off x="5371425" y="293900"/>
              <a:ext cx="3131400" cy="3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1">
                  <a:solidFill>
                    <a:srgbClr val="222222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Unlocking Potential. Transforming Lives.</a:t>
              </a:r>
              <a:endParaRPr sz="1800" i="1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>
            <a:spLocks noGrp="1"/>
          </p:cNvSpPr>
          <p:nvPr>
            <p:ph type="title" hasCustomPrompt="1"/>
          </p:nvPr>
        </p:nvSpPr>
        <p:spPr>
          <a:xfrm>
            <a:off x="311700" y="169900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Inter Medium"/>
              <a:buNone/>
              <a:defRPr sz="12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89" name="Google Shape;89;p10"/>
          <p:cNvPicPr preferRelativeResize="0"/>
          <p:nvPr/>
        </p:nvPicPr>
        <p:blipFill rotWithShape="1">
          <a:blip r:embed="rId2">
            <a:alphaModFix/>
          </a:blip>
          <a:srcRect l="12041"/>
          <a:stretch/>
        </p:blipFill>
        <p:spPr>
          <a:xfrm>
            <a:off x="0" y="0"/>
            <a:ext cx="9144000" cy="6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4473"/>
            <a:ext cx="1913424" cy="44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0"/>
          <p:cNvGrpSpPr/>
          <p:nvPr/>
        </p:nvGrpSpPr>
        <p:grpSpPr>
          <a:xfrm>
            <a:off x="3625900" y="-25"/>
            <a:ext cx="5518100" cy="649800"/>
            <a:chOff x="2954375" y="-1222450"/>
            <a:chExt cx="5518100" cy="649800"/>
          </a:xfrm>
        </p:grpSpPr>
        <p:sp>
          <p:nvSpPr>
            <p:cNvPr id="92" name="Google Shape;92;p10"/>
            <p:cNvSpPr/>
            <p:nvPr/>
          </p:nvSpPr>
          <p:spPr>
            <a:xfrm>
              <a:off x="2954375" y="-1222450"/>
              <a:ext cx="1443125" cy="649750"/>
            </a:xfrm>
            <a:prstGeom prst="flowChartInputOutput">
              <a:avLst/>
            </a:prstGeom>
            <a:solidFill>
              <a:srgbClr val="FDB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3885775" y="-1222450"/>
              <a:ext cx="4586700" cy="649800"/>
            </a:xfrm>
            <a:prstGeom prst="rect">
              <a:avLst/>
            </a:prstGeom>
            <a:solidFill>
              <a:srgbClr val="FDB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10"/>
          <p:cNvGrpSpPr/>
          <p:nvPr/>
        </p:nvGrpSpPr>
        <p:grpSpPr>
          <a:xfrm>
            <a:off x="5371425" y="33950"/>
            <a:ext cx="3424500" cy="581850"/>
            <a:chOff x="5371425" y="33950"/>
            <a:chExt cx="3424500" cy="581850"/>
          </a:xfrm>
        </p:grpSpPr>
        <p:sp>
          <p:nvSpPr>
            <p:cNvPr id="95" name="Google Shape;95;p10"/>
            <p:cNvSpPr txBox="1"/>
            <p:nvPr/>
          </p:nvSpPr>
          <p:spPr>
            <a:xfrm>
              <a:off x="5371425" y="33950"/>
              <a:ext cx="3424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DIVISION OF STUDENT AFFAIRS</a:t>
              </a:r>
              <a:endParaRPr sz="16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96" name="Google Shape;96;p10"/>
            <p:cNvSpPr txBox="1"/>
            <p:nvPr/>
          </p:nvSpPr>
          <p:spPr>
            <a:xfrm>
              <a:off x="5371425" y="293900"/>
              <a:ext cx="3131400" cy="3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1">
                  <a:solidFill>
                    <a:srgbClr val="222222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Unlocking Potential. Transforming Lives.</a:t>
              </a:r>
              <a:endParaRPr sz="1800" i="1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>
            <a:spLocks noGrp="1"/>
          </p:cNvSpPr>
          <p:nvPr>
            <p:ph type="pic" idx="2"/>
          </p:nvPr>
        </p:nvSpPr>
        <p:spPr>
          <a:xfrm>
            <a:off x="1010825" y="1146900"/>
            <a:ext cx="7464600" cy="3460200"/>
          </a:xfrm>
          <a:prstGeom prst="rect">
            <a:avLst/>
          </a:prstGeom>
          <a:noFill/>
          <a:ln>
            <a:noFill/>
          </a:ln>
        </p:spPr>
      </p:sp>
      <p:pic>
        <p:nvPicPr>
          <p:cNvPr id="99" name="Google Shape;99;p11"/>
          <p:cNvPicPr preferRelativeResize="0"/>
          <p:nvPr/>
        </p:nvPicPr>
        <p:blipFill rotWithShape="1">
          <a:blip r:embed="rId2">
            <a:alphaModFix/>
          </a:blip>
          <a:srcRect l="12041"/>
          <a:stretch/>
        </p:blipFill>
        <p:spPr>
          <a:xfrm>
            <a:off x="0" y="0"/>
            <a:ext cx="9144000" cy="6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4473"/>
            <a:ext cx="1913424" cy="44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11"/>
          <p:cNvGrpSpPr/>
          <p:nvPr/>
        </p:nvGrpSpPr>
        <p:grpSpPr>
          <a:xfrm>
            <a:off x="3625900" y="-25"/>
            <a:ext cx="5518100" cy="649800"/>
            <a:chOff x="2954375" y="-1222450"/>
            <a:chExt cx="5518100" cy="649800"/>
          </a:xfrm>
        </p:grpSpPr>
        <p:sp>
          <p:nvSpPr>
            <p:cNvPr id="102" name="Google Shape;102;p11"/>
            <p:cNvSpPr/>
            <p:nvPr/>
          </p:nvSpPr>
          <p:spPr>
            <a:xfrm>
              <a:off x="2954375" y="-1222450"/>
              <a:ext cx="1443125" cy="649750"/>
            </a:xfrm>
            <a:prstGeom prst="flowChartInputOutput">
              <a:avLst/>
            </a:prstGeom>
            <a:solidFill>
              <a:srgbClr val="FDB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1"/>
            <p:cNvSpPr/>
            <p:nvPr/>
          </p:nvSpPr>
          <p:spPr>
            <a:xfrm>
              <a:off x="3885775" y="-1222450"/>
              <a:ext cx="4586700" cy="649800"/>
            </a:xfrm>
            <a:prstGeom prst="rect">
              <a:avLst/>
            </a:prstGeom>
            <a:solidFill>
              <a:srgbClr val="FDB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11"/>
          <p:cNvGrpSpPr/>
          <p:nvPr/>
        </p:nvGrpSpPr>
        <p:grpSpPr>
          <a:xfrm>
            <a:off x="5371425" y="33950"/>
            <a:ext cx="3424500" cy="581850"/>
            <a:chOff x="5371425" y="33950"/>
            <a:chExt cx="3424500" cy="581850"/>
          </a:xfrm>
        </p:grpSpPr>
        <p:sp>
          <p:nvSpPr>
            <p:cNvPr id="105" name="Google Shape;105;p11"/>
            <p:cNvSpPr txBox="1"/>
            <p:nvPr/>
          </p:nvSpPr>
          <p:spPr>
            <a:xfrm>
              <a:off x="5371425" y="33950"/>
              <a:ext cx="3424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DIVISION OF STUDENT AFFAIRS</a:t>
              </a:r>
              <a:endParaRPr sz="16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06" name="Google Shape;106;p11"/>
            <p:cNvSpPr txBox="1"/>
            <p:nvPr/>
          </p:nvSpPr>
          <p:spPr>
            <a:xfrm>
              <a:off x="5371425" y="293900"/>
              <a:ext cx="3131400" cy="3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i="1">
                  <a:solidFill>
                    <a:srgbClr val="222222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Unlocking Potential. Transforming Lives.</a:t>
              </a:r>
              <a:endParaRPr sz="1800" i="1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649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Medium"/>
              <a:buNone/>
              <a:defRPr sz="28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24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ter"/>
              <a:buChar char="●"/>
              <a:defRPr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"/>
          <p:cNvSpPr txBox="1">
            <a:spLocks noGrp="1"/>
          </p:cNvSpPr>
          <p:nvPr>
            <p:ph type="title"/>
          </p:nvPr>
        </p:nvSpPr>
        <p:spPr>
          <a:xfrm>
            <a:off x="4189050" y="1757733"/>
            <a:ext cx="4480800" cy="9344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February Assessment 365:</a:t>
            </a:r>
            <a:br>
              <a:rPr lang="en-US" dirty="0"/>
            </a:br>
            <a:r>
              <a:rPr lang="en-US" dirty="0"/>
              <a:t>DoSA Strategic Planning Preparation</a:t>
            </a:r>
            <a:endParaRPr dirty="0"/>
          </a:p>
        </p:txBody>
      </p:sp>
      <p:sp>
        <p:nvSpPr>
          <p:cNvPr id="112" name="Google Shape;112;p12"/>
          <p:cNvSpPr txBox="1">
            <a:spLocks noGrp="1"/>
          </p:cNvSpPr>
          <p:nvPr>
            <p:ph type="subTitle" idx="1"/>
          </p:nvPr>
        </p:nvSpPr>
        <p:spPr>
          <a:xfrm>
            <a:off x="4189050" y="2914021"/>
            <a:ext cx="4480800" cy="11680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Mary Ellen Wade</a:t>
            </a:r>
            <a:br>
              <a:rPr lang="en-US" dirty="0"/>
            </a:br>
            <a:r>
              <a:rPr lang="en-US" dirty="0"/>
              <a:t>February 24,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C9AE3-DA77-1334-892D-2575A70DF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BD402-25A2-9B24-2932-3732AA07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Priorities (2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67B8C-394A-BB56-8D7C-D3A154F270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>
                <a:solidFill>
                  <a:schemeClr val="tx1"/>
                </a:solidFill>
              </a:rPr>
              <a:t>Build a thriving, supportive, and highly effective workforce</a:t>
            </a:r>
          </a:p>
          <a:p>
            <a:pPr lvl="1" fontAlgn="base"/>
            <a:r>
              <a:rPr lang="en-US" sz="1800" dirty="0">
                <a:solidFill>
                  <a:schemeClr val="tx1"/>
                </a:solidFill>
              </a:rPr>
              <a:t>Description: Foster a culture that prioritizes staff wellbeing, professional development, belonging, recognition, and leadership growth.</a:t>
            </a:r>
          </a:p>
          <a:p>
            <a:pPr lvl="1" fontAlgn="base"/>
            <a:r>
              <a:rPr lang="en-US" sz="1800" dirty="0">
                <a:solidFill>
                  <a:schemeClr val="tx1"/>
                </a:solidFill>
              </a:rPr>
              <a:t>Create a work environment where people feel supported, respected, and able to learn and grow so they can do their best work.</a:t>
            </a:r>
          </a:p>
        </p:txBody>
      </p:sp>
    </p:spTree>
    <p:extLst>
      <p:ext uri="{BB962C8B-B14F-4D97-AF65-F5344CB8AC3E}">
        <p14:creationId xmlns:p14="http://schemas.microsoft.com/office/powerpoint/2010/main" val="1341186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077D1-F1CA-962F-36E6-17E507DC5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54C7-E9FA-7214-5732-BA8F8A7B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Priorities (3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8D22A-F7CF-7FBF-5920-84BB97326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>
                <a:solidFill>
                  <a:schemeClr val="tx1"/>
                </a:solidFill>
              </a:rPr>
              <a:t>Advance student success and a culture of care</a:t>
            </a:r>
          </a:p>
          <a:p>
            <a:pPr lvl="1" fontAlgn="base"/>
            <a:r>
              <a:rPr lang="en-US" sz="1800" dirty="0">
                <a:solidFill>
                  <a:schemeClr val="tx1"/>
                </a:solidFill>
              </a:rPr>
              <a:t>Strengthen holistic student support, promote wellbeing, remove barriers, and ensure students experience connection, belonging, and care.</a:t>
            </a:r>
          </a:p>
          <a:p>
            <a:pPr lvl="1" fontAlgn="base"/>
            <a:r>
              <a:rPr lang="en-US" sz="1800" dirty="0">
                <a:solidFill>
                  <a:schemeClr val="tx1"/>
                </a:solidFill>
              </a:rPr>
              <a:t>Support students as whole people by helping them feel cared for, connected, and able to succeed, while removing barriers that get in their way.</a:t>
            </a:r>
          </a:p>
        </p:txBody>
      </p:sp>
    </p:spTree>
    <p:extLst>
      <p:ext uri="{BB962C8B-B14F-4D97-AF65-F5344CB8AC3E}">
        <p14:creationId xmlns:p14="http://schemas.microsoft.com/office/powerpoint/2010/main" val="3364351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A081C-B58D-A4C9-43CD-91B6B4BBE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ED66C-7922-1EC9-E915-322F227EE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Priorities (4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A260-766F-EBBE-0AC1-8DCECD2B1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>
                <a:solidFill>
                  <a:schemeClr val="tx1"/>
                </a:solidFill>
              </a:rPr>
              <a:t>Cultivate transformative experiences that bridge learning and growth</a:t>
            </a:r>
          </a:p>
          <a:p>
            <a:pPr lvl="1" fontAlgn="base"/>
            <a:r>
              <a:rPr lang="en-US" sz="1800" dirty="0">
                <a:solidFill>
                  <a:schemeClr val="tx1"/>
                </a:solidFill>
              </a:rPr>
              <a:t>Expand meaningful learning experiences beyond the classroom that integrate leadership development, career readiness, and personal growth.</a:t>
            </a:r>
          </a:p>
          <a:p>
            <a:pPr lvl="1" fontAlgn="base"/>
            <a:r>
              <a:rPr lang="en-US" sz="1800" dirty="0">
                <a:solidFill>
                  <a:schemeClr val="tx1"/>
                </a:solidFill>
              </a:rPr>
              <a:t>Give students meaningful experiences that help them learn, build skills, and grow both in and outside the classroom.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06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DE5FC-E65B-E65B-1A81-6B1F841DC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B55BE-4F2D-A243-6516-90CDD933A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nter Medium" panose="020B0604020202020204" charset="0"/>
                <a:ea typeface="Inter Medium" panose="020B0604020202020204" charset="0"/>
              </a:rPr>
              <a:t>The SPSC Needs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61505-E7B0-4200-ABD8-66B478718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2450"/>
            <a:ext cx="8294713" cy="36081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Take an active part in sharing your feedback during the designated opportunities throughout the semester and summer</a:t>
            </a:r>
          </a:p>
          <a:p>
            <a:r>
              <a:rPr lang="en-US" dirty="0">
                <a:solidFill>
                  <a:schemeClr val="tx1"/>
                </a:solidFill>
              </a:rPr>
              <a:t>Review materials sent out by the SPSC </a:t>
            </a:r>
          </a:p>
          <a:p>
            <a:r>
              <a:rPr lang="en-US" dirty="0">
                <a:solidFill>
                  <a:schemeClr val="tx1"/>
                </a:solidFill>
              </a:rPr>
              <a:t>Reflect on how your work supports the DoSA Strategic Plan</a:t>
            </a:r>
          </a:p>
          <a:p>
            <a:r>
              <a:rPr lang="en-US" dirty="0">
                <a:solidFill>
                  <a:schemeClr val="tx1"/>
                </a:solidFill>
              </a:rPr>
              <a:t>When the time comes, play an active role in the crafting of your department’s individual goals to support the strategic plan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18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4442E-89AA-1492-4D86-D8E4CFA5A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9CA1D-8F5B-0F0A-37DE-1FA6331C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nter Medium" panose="020B0604020202020204" charset="0"/>
                <a:ea typeface="Inter Medium" panose="020B0604020202020204" charset="0"/>
              </a:rPr>
              <a:t>Sharing Feedback: What Happens to What I Share?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B5669-3F6E-CA21-EA86-FCB75A100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800372"/>
            <a:ext cx="8294713" cy="3030177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The SPSC reviews all info you share- written and verbal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SPSC then codes the info. Coding means: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Pulling out common themes between responses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Noting when there are outliers to any common themes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Considers patterns (if any) from specific departments or ELT portfolios/verticals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SPSC then prepares a report of the results to share back out to the Division and ELT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82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0EEE3-A13F-ACA5-D70C-7D76A56D0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Thank you for attending! Please complete this two-question evaluation!</a:t>
            </a:r>
          </a:p>
        </p:txBody>
      </p:sp>
      <p:pic>
        <p:nvPicPr>
          <p:cNvPr id="7" name="Picture 6" descr="A qr code that takes you to a two question evaluation of Assessment 365.">
            <a:extLst>
              <a:ext uri="{FF2B5EF4-FFF2-40B4-BE49-F238E27FC236}">
                <a16:creationId xmlns:a16="http://schemas.microsoft.com/office/drawing/2014/main" id="{E933F3DF-99DC-BFC6-5335-AC662C9FF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120" y="1558636"/>
            <a:ext cx="3431946" cy="34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6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A139E-7E7A-CB07-3026-665AD8D72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BB181-569A-AA99-0942-9CC64F630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3F9D0-CC18-19EC-56FB-F38DC7E70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2450"/>
            <a:ext cx="7138367" cy="36081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is a strategic plan  </a:t>
            </a:r>
          </a:p>
          <a:p>
            <a:r>
              <a:rPr lang="en-US" dirty="0">
                <a:solidFill>
                  <a:schemeClr val="tx1"/>
                </a:solidFill>
              </a:rPr>
              <a:t>Why does a university or a division have a strategic plan</a:t>
            </a:r>
          </a:p>
          <a:p>
            <a:r>
              <a:rPr lang="en-US" dirty="0">
                <a:solidFill>
                  <a:schemeClr val="tx1"/>
                </a:solidFill>
              </a:rPr>
              <a:t>What we mean by strategic priorities and strategic goals</a:t>
            </a:r>
          </a:p>
          <a:p>
            <a:r>
              <a:rPr lang="en-US" dirty="0">
                <a:solidFill>
                  <a:schemeClr val="tx1"/>
                </a:solidFill>
              </a:rPr>
              <a:t>Our draft priorities- their origin story</a:t>
            </a:r>
          </a:p>
          <a:p>
            <a:r>
              <a:rPr lang="en-US" dirty="0">
                <a:solidFill>
                  <a:schemeClr val="tx1"/>
                </a:solidFill>
              </a:rPr>
              <a:t>What the priorities and their descriptions are (and are not!)</a:t>
            </a:r>
          </a:p>
          <a:p>
            <a:r>
              <a:rPr lang="en-US" dirty="0">
                <a:solidFill>
                  <a:schemeClr val="tx1"/>
                </a:solidFill>
              </a:rPr>
              <a:t>Current priorities and descriptions</a:t>
            </a:r>
          </a:p>
          <a:p>
            <a:r>
              <a:rPr lang="en-US" dirty="0">
                <a:solidFill>
                  <a:schemeClr val="tx1"/>
                </a:solidFill>
              </a:rPr>
              <a:t>How we are inviting staff to engage in providing more direction for our strategic plan</a:t>
            </a:r>
          </a:p>
          <a:p>
            <a:pPr marL="548640" lvl="1" indent="0"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</a:rPr>
              <a:t>Next steps, what staff can expect</a:t>
            </a:r>
          </a:p>
          <a:p>
            <a:pPr marL="548640" lvl="1" indent="0"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</a:rPr>
              <a:t>What we do with the information we are gathering</a:t>
            </a:r>
          </a:p>
        </p:txBody>
      </p:sp>
      <p:pic>
        <p:nvPicPr>
          <p:cNvPr id="5" name="Picture 4" descr="Division of Student Affairs Assessment 365 logo. It features a circle with the text &quot;DoSA A365&quot;">
            <a:extLst>
              <a:ext uri="{FF2B5EF4-FFF2-40B4-BE49-F238E27FC236}">
                <a16:creationId xmlns:a16="http://schemas.microsoft.com/office/drawing/2014/main" id="{51F51444-1FE6-B2E8-D159-3E5EBAE7B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574" y="16549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0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F88CB-76EA-BE06-D8BA-D00711F41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5BFCE-68D8-9B04-9915-D037A5844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Strategic Plan?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E2E87-B5A8-BB31-961A-12FCFAB56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2450"/>
            <a:ext cx="4317154" cy="3608100"/>
          </a:xfrm>
        </p:spPr>
        <p:txBody>
          <a:bodyPr/>
          <a:lstStyle/>
          <a:p>
            <a:pPr fontAlgn="base"/>
            <a:r>
              <a:rPr lang="en-US" dirty="0">
                <a:solidFill>
                  <a:schemeClr val="tx1"/>
                </a:solidFill>
              </a:rPr>
              <a:t>A strategic plan is an organization’s </a:t>
            </a:r>
            <a:r>
              <a:rPr lang="en-US" b="1" dirty="0">
                <a:solidFill>
                  <a:schemeClr val="tx1"/>
                </a:solidFill>
              </a:rPr>
              <a:t>shared roadmap </a:t>
            </a:r>
            <a:r>
              <a:rPr lang="en-US" dirty="0">
                <a:solidFill>
                  <a:schemeClr val="tx1"/>
                </a:solidFill>
              </a:rPr>
              <a:t>for the next few years. 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It clarifies the direction we’re heading, what we will focus on, and how we’ll make decisions along the way. 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In the higher-ed context, it’s designed to carry out our mission, vision, and commitments by guiding both long-term and day-to-day choices.</a:t>
            </a:r>
          </a:p>
        </p:txBody>
      </p:sp>
      <p:pic>
        <p:nvPicPr>
          <p:cNvPr id="8" name="Picture 7" descr="Red pinpointers pinned on a road">
            <a:extLst>
              <a:ext uri="{FF2B5EF4-FFF2-40B4-BE49-F238E27FC236}">
                <a16:creationId xmlns:a16="http://schemas.microsoft.com/office/drawing/2014/main" id="{B886BA68-91A3-A573-87F5-384CD2BBC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060" y="1533186"/>
            <a:ext cx="4479940" cy="298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35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8E95C-A056-BCB8-5B09-4143D6550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C7923-E915-3647-50F3-73A1D408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Universities Have Strategic Plans?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4E8BD-5028-DD0B-9CA7-2DCCDFDED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222450"/>
            <a:ext cx="8720683" cy="3608100"/>
          </a:xfrm>
        </p:spPr>
        <p:txBody>
          <a:bodyPr/>
          <a:lstStyle/>
          <a:p>
            <a:pPr fontAlgn="base"/>
            <a:r>
              <a:rPr lang="en-US" dirty="0">
                <a:solidFill>
                  <a:schemeClr val="tx1"/>
                </a:solidFill>
              </a:rPr>
              <a:t>Universities and divisions use strategic plans to:</a:t>
            </a:r>
          </a:p>
          <a:p>
            <a:pPr lvl="1" fontAlgn="base"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</a:rPr>
              <a:t>Align people around a </a:t>
            </a:r>
            <a:r>
              <a:rPr lang="en-US" sz="1800" b="1" dirty="0">
                <a:solidFill>
                  <a:schemeClr val="tx1"/>
                </a:solidFill>
              </a:rPr>
              <a:t>shared direction</a:t>
            </a:r>
            <a:r>
              <a:rPr lang="en-US" sz="1800" dirty="0">
                <a:solidFill>
                  <a:schemeClr val="tx1"/>
                </a:solidFill>
              </a:rPr>
              <a:t> (so we’re pulling in the same direction, even across many departments).</a:t>
            </a:r>
          </a:p>
          <a:p>
            <a:pPr lvl="1" fontAlgn="base">
              <a:spcBef>
                <a:spcPts val="600"/>
              </a:spcBef>
            </a:pPr>
            <a:r>
              <a:rPr lang="en-US" sz="1800" b="1" dirty="0">
                <a:solidFill>
                  <a:schemeClr val="tx1"/>
                </a:solidFill>
              </a:rPr>
              <a:t>Prioritize what matters </a:t>
            </a:r>
            <a:r>
              <a:rPr lang="en-US" sz="1800" dirty="0">
                <a:solidFill>
                  <a:schemeClr val="tx1"/>
                </a:solidFill>
              </a:rPr>
              <a:t>most in a complex environment because we can’t do everything at once.</a:t>
            </a:r>
          </a:p>
          <a:p>
            <a:pPr lvl="1" fontAlgn="base">
              <a:spcBef>
                <a:spcPts val="600"/>
              </a:spcBef>
            </a:pPr>
            <a:r>
              <a:rPr lang="en-US" sz="1800" b="1" dirty="0">
                <a:solidFill>
                  <a:schemeClr val="tx1"/>
                </a:solidFill>
              </a:rPr>
              <a:t>Guide resource decisions </a:t>
            </a:r>
            <a:r>
              <a:rPr lang="en-US" sz="1800" dirty="0">
                <a:solidFill>
                  <a:schemeClr val="tx1"/>
                </a:solidFill>
              </a:rPr>
              <a:t>(time, staffing, funding) so investments match the mission, vision, and the commitments.</a:t>
            </a:r>
          </a:p>
          <a:p>
            <a:pPr lvl="1">
              <a:spcBef>
                <a:spcPts val="600"/>
              </a:spcBef>
            </a:pPr>
            <a:r>
              <a:rPr lang="en-US" sz="1800" b="1" dirty="0">
                <a:solidFill>
                  <a:schemeClr val="tx1"/>
                </a:solidFill>
              </a:rPr>
              <a:t>Create accountability and learning </a:t>
            </a:r>
            <a:r>
              <a:rPr lang="en-US" sz="1800" dirty="0">
                <a:solidFill>
                  <a:schemeClr val="tx1"/>
                </a:solidFill>
              </a:rPr>
              <a:t>by naming intended outcomes and checking progress, then adapting as conditions change. </a:t>
            </a:r>
          </a:p>
        </p:txBody>
      </p:sp>
    </p:spTree>
    <p:extLst>
      <p:ext uri="{BB962C8B-B14F-4D97-AF65-F5344CB8AC3E}">
        <p14:creationId xmlns:p14="http://schemas.microsoft.com/office/powerpoint/2010/main" val="2123239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EFE16-C0F6-768F-3518-DF7386A0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Priorities and Strategic Goals, Explained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89017-4894-5465-304B-429745F68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413564"/>
            <a:ext cx="4975917" cy="3416985"/>
          </a:xfrm>
        </p:spPr>
        <p:txBody>
          <a:bodyPr/>
          <a:lstStyle/>
          <a:p>
            <a:pPr fontAlgn="base"/>
            <a:r>
              <a:rPr lang="en-US" b="1" dirty="0">
                <a:solidFill>
                  <a:schemeClr val="tx1"/>
                </a:solidFill>
              </a:rPr>
              <a:t>Strategic priorities</a:t>
            </a:r>
            <a:r>
              <a:rPr lang="en-US" dirty="0">
                <a:solidFill>
                  <a:schemeClr val="tx1"/>
                </a:solidFill>
              </a:rPr>
              <a:t> are the </a:t>
            </a:r>
            <a:r>
              <a:rPr lang="en-US" b="1" dirty="0">
                <a:solidFill>
                  <a:schemeClr val="tx1"/>
                </a:solidFill>
              </a:rPr>
              <a:t>big focus areas,</a:t>
            </a:r>
            <a:r>
              <a:rPr lang="en-US" dirty="0">
                <a:solidFill>
                  <a:schemeClr val="tx1"/>
                </a:solidFill>
              </a:rPr>
              <a:t> i.e. the few “headline” themes the we will concentrate on over the next several years. </a:t>
            </a:r>
            <a:r>
              <a:rPr lang="en-US" b="1" dirty="0">
                <a:solidFill>
                  <a:schemeClr val="tx1"/>
                </a:solidFill>
              </a:rPr>
              <a:t>They communicate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where we will focus attention and effort.</a:t>
            </a:r>
          </a:p>
          <a:p>
            <a:pPr fontAlgn="base"/>
            <a:r>
              <a:rPr lang="en-US" b="1" dirty="0">
                <a:solidFill>
                  <a:schemeClr val="tx1"/>
                </a:solidFill>
              </a:rPr>
              <a:t>Strategic goals</a:t>
            </a:r>
            <a:r>
              <a:rPr lang="en-US" dirty="0">
                <a:solidFill>
                  <a:schemeClr val="tx1"/>
                </a:solidFill>
              </a:rPr>
              <a:t> are the </a:t>
            </a:r>
            <a:r>
              <a:rPr lang="en-US" b="1" dirty="0">
                <a:solidFill>
                  <a:schemeClr val="tx1"/>
                </a:solidFill>
              </a:rPr>
              <a:t>clear outcomes we want to achieve</a:t>
            </a:r>
            <a:r>
              <a:rPr lang="en-US" dirty="0">
                <a:solidFill>
                  <a:schemeClr val="tx1"/>
                </a:solidFill>
              </a:rPr>
              <a:t> under each priority and are more specific than a priority. </a:t>
            </a:r>
            <a:r>
              <a:rPr lang="en-US" b="1" dirty="0">
                <a:solidFill>
                  <a:schemeClr val="tx1"/>
                </a:solidFill>
              </a:rPr>
              <a:t>They set the direction </a:t>
            </a:r>
            <a:r>
              <a:rPr lang="en-US" dirty="0">
                <a:solidFill>
                  <a:schemeClr val="tx1"/>
                </a:solidFill>
              </a:rPr>
              <a:t>for action planning, measures, and initiatives.</a:t>
            </a:r>
          </a:p>
        </p:txBody>
      </p:sp>
      <p:pic>
        <p:nvPicPr>
          <p:cNvPr id="5" name="Picture 4" descr="Person holding tablet">
            <a:extLst>
              <a:ext uri="{FF2B5EF4-FFF2-40B4-BE49-F238E27FC236}">
                <a16:creationId xmlns:a16="http://schemas.microsoft.com/office/drawing/2014/main" id="{E36AC1D1-687E-DFFD-8B7A-D12968288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902" y="1877826"/>
            <a:ext cx="3796097" cy="253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5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E2D69-D6B7-7D73-2054-44C20D5B7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4A46-D26B-9983-3463-D01434D8A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1" y="649750"/>
            <a:ext cx="9077739" cy="572700"/>
          </a:xfrm>
        </p:spPr>
        <p:txBody>
          <a:bodyPr/>
          <a:lstStyle/>
          <a:p>
            <a:r>
              <a:rPr lang="en-US" dirty="0"/>
              <a:t>Strategic Priorities and Strategic Goals, Explained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7E81A-1563-3D29-E8E7-74E98E5C7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63658"/>
            <a:ext cx="4572000" cy="2892403"/>
          </a:xfrm>
        </p:spPr>
        <p:txBody>
          <a:bodyPr/>
          <a:lstStyle/>
          <a:p>
            <a:pPr fontAlgn="base"/>
            <a:r>
              <a:rPr lang="en-US" sz="2800" b="1" dirty="0">
                <a:solidFill>
                  <a:schemeClr val="tx1"/>
                </a:solidFill>
              </a:rPr>
              <a:t>Priority</a:t>
            </a:r>
            <a:r>
              <a:rPr lang="en-US" sz="2800" dirty="0">
                <a:solidFill>
                  <a:schemeClr val="tx1"/>
                </a:solidFill>
              </a:rPr>
              <a:t> = the “lane” we’re choosing to drive in</a:t>
            </a:r>
          </a:p>
          <a:p>
            <a:pPr fontAlgn="base"/>
            <a:r>
              <a:rPr lang="en-US" sz="2800" b="1" dirty="0">
                <a:solidFill>
                  <a:schemeClr val="tx1"/>
                </a:solidFill>
              </a:rPr>
              <a:t>Goal</a:t>
            </a:r>
            <a:r>
              <a:rPr lang="en-US" sz="2800" dirty="0">
                <a:solidFill>
                  <a:schemeClr val="tx1"/>
                </a:solidFill>
              </a:rPr>
              <a:t> = what we want to accomplish in that lane</a:t>
            </a:r>
          </a:p>
          <a:p>
            <a:pPr lvl="1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 descr="Busy highway above water">
            <a:extLst>
              <a:ext uri="{FF2B5EF4-FFF2-40B4-BE49-F238E27FC236}">
                <a16:creationId xmlns:a16="http://schemas.microsoft.com/office/drawing/2014/main" id="{EC0BA917-B657-B301-4339-F5C26FFF0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771" y="1513658"/>
            <a:ext cx="4471229" cy="298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35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95C5B-ABD5-6C06-124F-AE3240C8D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AD395-A364-480F-B4E5-3EB6E5C5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Strategic Priorities (An Origin Story)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985C3-9EF3-F5B3-6EF6-2DEB49E2B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>
                <a:solidFill>
                  <a:schemeClr val="tx1"/>
                </a:solidFill>
              </a:rPr>
              <a:t>How these came to be:</a:t>
            </a:r>
          </a:p>
          <a:p>
            <a:pPr lvl="1" fontAlgn="base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UMBC strategic plan areas</a:t>
            </a:r>
          </a:p>
          <a:p>
            <a:pPr lvl="1" fontAlgn="base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UMBC Mission and Vision</a:t>
            </a:r>
          </a:p>
          <a:p>
            <a:pPr lvl="1" fontAlgn="base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DoSA Mission, Vision, and Commitments</a:t>
            </a:r>
          </a:p>
          <a:p>
            <a:pPr lvl="1" fontAlgn="base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Information collected in previous DoSA staff surveys</a:t>
            </a:r>
          </a:p>
          <a:p>
            <a:pPr lvl="1" fontAlgn="base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Notes from the feedback sessions hosted in spring 2025</a:t>
            </a:r>
          </a:p>
          <a:p>
            <a:pPr lvl="1" fontAlgn="base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When made available:</a:t>
            </a:r>
          </a:p>
          <a:p>
            <a:pPr lvl="2" fontAlgn="base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Results of the Campus Climate Survey conducted in spring 2025</a:t>
            </a:r>
          </a:p>
          <a:p>
            <a:pPr lvl="2" fontAlgn="base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Results of spring 2026 DoSA feedback sessions</a:t>
            </a:r>
          </a:p>
          <a:p>
            <a:pPr lvl="2" fontAlgn="base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</a:rPr>
              <a:t>Results of DoSA open comment session in spring 2026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2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8D5EA-EFA1-EB9A-3427-F6B4DA5C0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BF39-FEFA-CAFF-48A1-F5F09E68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 and Their Descriptions: What They Are, and What They Aren’t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D6A20-8B72-8C15-641C-500DFA159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672452"/>
            <a:ext cx="8520600" cy="3158097"/>
          </a:xfrm>
        </p:spPr>
        <p:txBody>
          <a:bodyPr/>
          <a:lstStyle/>
          <a:p>
            <a:pPr fontAlgn="base"/>
            <a:r>
              <a:rPr lang="en-US" dirty="0">
                <a:solidFill>
                  <a:schemeClr val="tx1"/>
                </a:solidFill>
              </a:rPr>
              <a:t>These descriptions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are not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 fontAlgn="base"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</a:rPr>
              <a:t>Definitions intended to limit our ideas of what these priorities could be</a:t>
            </a:r>
          </a:p>
          <a:p>
            <a:pPr lvl="1" fontAlgn="base"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</a:rPr>
              <a:t>Exhaustive</a:t>
            </a:r>
          </a:p>
          <a:p>
            <a:pPr lvl="1" fontAlgn="base"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</a:rPr>
              <a:t>The final word</a:t>
            </a: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These descriptions </a:t>
            </a:r>
            <a:r>
              <a:rPr lang="en-US" dirty="0">
                <a:solidFill>
                  <a:schemeClr val="tx1"/>
                </a:solidFill>
                <a:highlight>
                  <a:srgbClr val="00FF00"/>
                </a:highlight>
              </a:rPr>
              <a:t>are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 fontAlgn="base"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</a:rPr>
              <a:t>Ever evolving with the inclusion of your perspectives and ideas</a:t>
            </a:r>
          </a:p>
          <a:p>
            <a:pPr lvl="1" fontAlgn="base"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</a:rPr>
              <a:t>Meant to guide us, not to limit us</a:t>
            </a:r>
          </a:p>
          <a:p>
            <a:pPr lvl="1" fontAlgn="base"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</a:rPr>
              <a:t>Intentionally flexible ideas and open to refinement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1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CBA9E-6CF0-DD6F-969A-5B2F1490A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451BE-D316-EFAD-D97A-D90A22B2A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Priorities (1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4AE2F-7D6D-8853-4C72-3BF45948D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>
                <a:solidFill>
                  <a:schemeClr val="tx1"/>
                </a:solidFill>
              </a:rPr>
              <a:t>Enhance operational effectiveness and organizational agility</a:t>
            </a:r>
          </a:p>
          <a:p>
            <a:pPr lvl="1" fontAlgn="base"/>
            <a:r>
              <a:rPr lang="en-US" sz="1800" dirty="0">
                <a:solidFill>
                  <a:schemeClr val="tx1"/>
                </a:solidFill>
              </a:rPr>
              <a:t>Description: Strengthen how we operate by improving systems, processes, communication, and collaboration so our work is efficient, adaptable, and responsive to change.</a:t>
            </a:r>
          </a:p>
          <a:p>
            <a:pPr lvl="1" fontAlgn="base"/>
            <a:r>
              <a:rPr lang="en-US" sz="1800" dirty="0">
                <a:solidFill>
                  <a:schemeClr val="tx1"/>
                </a:solidFill>
              </a:rPr>
              <a:t>Make it easier for us to do our jobs by improving how things work, how we communicate, and how we work together so we can adjust quickly when things change.</a:t>
            </a:r>
          </a:p>
        </p:txBody>
      </p:sp>
    </p:spTree>
    <p:extLst>
      <p:ext uri="{BB962C8B-B14F-4D97-AF65-F5344CB8AC3E}">
        <p14:creationId xmlns:p14="http://schemas.microsoft.com/office/powerpoint/2010/main" val="182722431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1271</Words>
  <Application>Microsoft Office PowerPoint</Application>
  <PresentationFormat>On-screen Show (16:9)</PresentationFormat>
  <Paragraphs>97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Inter Medium</vt:lpstr>
      <vt:lpstr>Arial</vt:lpstr>
      <vt:lpstr>Inter</vt:lpstr>
      <vt:lpstr>Inter SemiBold</vt:lpstr>
      <vt:lpstr>Simple Light</vt:lpstr>
      <vt:lpstr>February Assessment 365: DoSA Strategic Planning Preparation</vt:lpstr>
      <vt:lpstr>Today’s Session</vt:lpstr>
      <vt:lpstr>What is a Strategic Plan?</vt:lpstr>
      <vt:lpstr>Why Do Universities Have Strategic Plans?</vt:lpstr>
      <vt:lpstr>Strategic Priorities and Strategic Goals, Explained</vt:lpstr>
      <vt:lpstr>Strategic Priorities and Strategic Goals, Explained (2)</vt:lpstr>
      <vt:lpstr>Draft Strategic Priorities (An Origin Story)</vt:lpstr>
      <vt:lpstr>Priorities and Their Descriptions: What They Are, and What They Aren’t</vt:lpstr>
      <vt:lpstr>Draft Priorities (1 of 4)</vt:lpstr>
      <vt:lpstr>Draft Priorities (2 of 4)</vt:lpstr>
      <vt:lpstr>Draft Priorities (3 of 4)</vt:lpstr>
      <vt:lpstr>Draft Priorities (4 of 4)</vt:lpstr>
      <vt:lpstr>The SPSC Needs You!</vt:lpstr>
      <vt:lpstr>Sharing Feedback: What Happens to What I Share?</vt:lpstr>
      <vt:lpstr>Thank you for attending! Please complete this two-question evaluation!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Ellen Wade</dc:creator>
  <cp:lastModifiedBy>Mary Ellen Wade</cp:lastModifiedBy>
  <cp:revision>16</cp:revision>
  <dcterms:modified xsi:type="dcterms:W3CDTF">2026-02-24T19:01:55Z</dcterms:modified>
</cp:coreProperties>
</file>