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Abril Fatface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AbrilFatface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948c1397c3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948c1397c3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48c1397c3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48c1397c3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48c1397c3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48c1397c3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4e8a968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94e8a968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92f060501d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92f060501d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4e8a968c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4e8a968c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48c1397c3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48c1397c3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48c1397c3_0_2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48c1397c3_0_2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7680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67900" y="505425"/>
            <a:ext cx="8049125" cy="4132625"/>
          </a:xfrm>
          <a:custGeom>
            <a:rect b="b" l="l" r="r" t="t"/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339025" y="848825"/>
            <a:ext cx="5838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>
            <a:off x="0" y="0"/>
            <a:ext cx="7680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1"/>
          <p:cNvSpPr/>
          <p:nvPr/>
        </p:nvSpPr>
        <p:spPr>
          <a:xfrm>
            <a:off x="367900" y="505425"/>
            <a:ext cx="8049125" cy="4132625"/>
          </a:xfrm>
          <a:custGeom>
            <a:rect b="b" l="l" r="r" t="t"/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2">
  <p:cSld name="TITLE_2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6" name="Google Shape;66;p1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0" name="Google Shape;70;p1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" name="Google Shape;71;p13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72" name="Google Shape;72;p13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3" name="Google Shape;73;p1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200"/>
              <a:buChar char="▫"/>
              <a:defRPr>
                <a:solidFill>
                  <a:schemeClr val="lt1"/>
                </a:solidFill>
              </a:defRPr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◦"/>
              <a:defRPr>
                <a:solidFill>
                  <a:schemeClr val="lt1"/>
                </a:solidFill>
              </a:defRPr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●"/>
              <a:defRPr>
                <a:solidFill>
                  <a:schemeClr val="lt1"/>
                </a:solidFill>
              </a:defRPr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○"/>
              <a:defRPr>
                <a:solidFill>
                  <a:schemeClr val="lt1"/>
                </a:solidFill>
              </a:defRPr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4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4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8" name="Google Shape;78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600"/>
              </a:spcBef>
              <a:spcAft>
                <a:spcPts val="0"/>
              </a:spcAft>
              <a:buSzPts val="1200"/>
              <a:buChar char="▫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5" name="Google Shape;85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67900" y="505425"/>
            <a:ext cx="8049125" cy="4132625"/>
          </a:xfrm>
          <a:custGeom>
            <a:rect b="b" l="l" r="r" t="t"/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1351100" y="771900"/>
            <a:ext cx="5832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51100" y="2485801"/>
            <a:ext cx="58326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7680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367900" y="505425"/>
            <a:ext cx="8049125" cy="4132625"/>
          </a:xfrm>
          <a:custGeom>
            <a:rect b="b" l="l" r="r" t="t"/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1910425" y="1051950"/>
            <a:ext cx="5321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44500" lvl="0" marL="457200" rtl="0">
              <a:spcBef>
                <a:spcPts val="600"/>
              </a:spcBef>
              <a:spcAft>
                <a:spcPts val="0"/>
              </a:spcAft>
              <a:buSzPts val="3400"/>
              <a:buFont typeface="Abril Fatface"/>
              <a:buChar char="▫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indent="-444500" lvl="1" marL="9144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indent="-444500" lvl="2" marL="13716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indent="-444500" lvl="3" marL="18288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indent="-444500" lvl="4" marL="22860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indent="-444500" lvl="5" marL="27432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indent="-444500" lvl="6" marL="32004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indent="-444500" lvl="7" marL="3657600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indent="-444500" lvl="8" marL="411480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3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814275" y="892575"/>
            <a:ext cx="17088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latin typeface="Raleway"/>
                <a:ea typeface="Raleway"/>
                <a:cs typeface="Raleway"/>
                <a:sym typeface="Raleway"/>
              </a:rPr>
              <a:t>“</a:t>
            </a:r>
            <a:endParaRPr b="1" sz="7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buNone/>
              <a:defRPr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515675" y="780975"/>
            <a:ext cx="2616300" cy="2299050"/>
          </a:xfrm>
          <a:custGeom>
            <a:rect b="b" l="l" r="r" t="t"/>
            <a:pathLst>
              <a:path extrusionOk="0" h="91962" w="104652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▫"/>
              <a:defRPr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515675" y="780975"/>
            <a:ext cx="2616300" cy="2299050"/>
          </a:xfrm>
          <a:custGeom>
            <a:rect b="b" l="l" r="r" t="t"/>
            <a:pathLst>
              <a:path extrusionOk="0" h="91962" w="104652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604900" y="992250"/>
            <a:ext cx="2466600" cy="39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6220100" y="992250"/>
            <a:ext cx="2466600" cy="39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▫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/>
          <p:nvPr/>
        </p:nvSpPr>
        <p:spPr>
          <a:xfrm>
            <a:off x="515675" y="780975"/>
            <a:ext cx="2616300" cy="2299050"/>
          </a:xfrm>
          <a:custGeom>
            <a:rect b="b" l="l" r="r" t="t"/>
            <a:pathLst>
              <a:path extrusionOk="0" h="91962" w="104652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3523150" y="1009350"/>
            <a:ext cx="17055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5316438" y="1009350"/>
            <a:ext cx="17055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7109725" y="1009350"/>
            <a:ext cx="17055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0"/>
            <a:ext cx="2523000" cy="51435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8"/>
          <p:cNvSpPr/>
          <p:nvPr/>
        </p:nvSpPr>
        <p:spPr>
          <a:xfrm>
            <a:off x="515675" y="780975"/>
            <a:ext cx="2616300" cy="2299050"/>
          </a:xfrm>
          <a:custGeom>
            <a:rect b="b" l="l" r="r" t="t"/>
            <a:pathLst>
              <a:path extrusionOk="0" h="91962" w="104652">
                <a:moveTo>
                  <a:pt x="13884" y="0"/>
                </a:moveTo>
                <a:lnTo>
                  <a:pt x="104652" y="0"/>
                </a:lnTo>
                <a:lnTo>
                  <a:pt x="104652" y="91962"/>
                </a:lnTo>
                <a:lnTo>
                  <a:pt x="13884" y="91962"/>
                </a:lnTo>
                <a:lnTo>
                  <a:pt x="13884" y="26275"/>
                </a:lnTo>
                <a:lnTo>
                  <a:pt x="0" y="12391"/>
                </a:lnTo>
                <a:lnTo>
                  <a:pt x="13884" y="12391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49" name="Google Shape;49;p8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4122925"/>
            <a:ext cx="9144000" cy="1020600"/>
          </a:xfrm>
          <a:prstGeom prst="rect">
            <a:avLst/>
          </a:prstGeom>
          <a:gradFill>
            <a:gsLst>
              <a:gs pos="0">
                <a:srgbClr val="C0CAFC"/>
              </a:gs>
              <a:gs pos="50000">
                <a:srgbClr val="D0F5FF"/>
              </a:gs>
              <a:gs pos="100000">
                <a:srgbClr val="DAFBDD"/>
              </a:gs>
            </a:gsLst>
            <a:lin ang="18900044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367900" y="505425"/>
            <a:ext cx="8049125" cy="4132625"/>
          </a:xfrm>
          <a:custGeom>
            <a:rect b="b" l="l" r="r" t="t"/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821175" y="4089494"/>
            <a:ext cx="7595700" cy="51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CAPTION_ONLY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520300" y="505425"/>
            <a:ext cx="8049125" cy="4132625"/>
          </a:xfrm>
          <a:custGeom>
            <a:rect b="b" l="l" r="r" t="t"/>
            <a:pathLst>
              <a:path extrusionOk="0" h="165305" w="321965">
                <a:moveTo>
                  <a:pt x="17881" y="0"/>
                </a:moveTo>
                <a:lnTo>
                  <a:pt x="321965" y="0"/>
                </a:lnTo>
                <a:lnTo>
                  <a:pt x="321965" y="165305"/>
                </a:lnTo>
                <a:lnTo>
                  <a:pt x="17881" y="165305"/>
                </a:lnTo>
                <a:lnTo>
                  <a:pt x="18032" y="39617"/>
                </a:lnTo>
                <a:lnTo>
                  <a:pt x="0" y="22299"/>
                </a:lnTo>
                <a:lnTo>
                  <a:pt x="17881" y="22272"/>
                </a:lnTo>
                <a:close/>
              </a:path>
            </a:pathLst>
          </a:custGeom>
          <a:noFill/>
          <a:ln cap="flat" cmpd="sng" w="76200">
            <a:solidFill>
              <a:srgbClr val="FFFFFF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Abril Fatface"/>
              <a:buNone/>
              <a:defRPr sz="2400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12850" y="599950"/>
            <a:ext cx="4016100" cy="35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Clr>
                <a:srgbClr val="C0CAFC"/>
              </a:buClr>
              <a:buSzPts val="2200"/>
              <a:buFont typeface="Raleway"/>
              <a:buChar char="▫"/>
              <a:defRPr sz="2200">
                <a:latin typeface="Raleway"/>
                <a:ea typeface="Raleway"/>
                <a:cs typeface="Raleway"/>
                <a:sym typeface="Raleway"/>
              </a:defRPr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Clr>
                <a:srgbClr val="BDECE5"/>
              </a:buClr>
              <a:buSzPts val="2200"/>
              <a:buFont typeface="Raleway"/>
              <a:buChar char="◦"/>
              <a:defRPr sz="2200">
                <a:latin typeface="Raleway"/>
                <a:ea typeface="Raleway"/>
                <a:cs typeface="Raleway"/>
                <a:sym typeface="Raleway"/>
              </a:defRPr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●"/>
              <a:defRPr sz="2200">
                <a:latin typeface="Raleway"/>
                <a:ea typeface="Raleway"/>
                <a:cs typeface="Raleway"/>
                <a:sym typeface="Raleway"/>
              </a:defRPr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○"/>
              <a:defRPr sz="2200">
                <a:latin typeface="Raleway"/>
                <a:ea typeface="Raleway"/>
                <a:cs typeface="Raleway"/>
                <a:sym typeface="Raleway"/>
              </a:defRPr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Font typeface="Raleway"/>
              <a:buChar char="■"/>
              <a:defRPr sz="22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449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>
              <a:buNone/>
              <a:defRPr sz="1200">
                <a:solidFill>
                  <a:srgbClr val="AFCFEC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ctrTitle"/>
          </p:nvPr>
        </p:nvSpPr>
        <p:spPr>
          <a:xfrm>
            <a:off x="1339025" y="848825"/>
            <a:ext cx="5838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Our Staff!</a:t>
            </a:r>
            <a:endParaRPr/>
          </a:p>
        </p:txBody>
      </p:sp>
      <p:sp>
        <p:nvSpPr>
          <p:cNvPr id="91" name="Google Shape;91;p17"/>
          <p:cNvSpPr txBox="1"/>
          <p:nvPr>
            <p:ph idx="4294967295" type="subTitle"/>
          </p:nvPr>
        </p:nvSpPr>
        <p:spPr>
          <a:xfrm>
            <a:off x="14002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Bartleby: UMBC’s Creative Arts Journal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/>
          <p:nvPr>
            <p:ph type="ctrTitle"/>
          </p:nvPr>
        </p:nvSpPr>
        <p:spPr>
          <a:xfrm>
            <a:off x="1579700" y="467100"/>
            <a:ext cx="58326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Angelica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Mansfield</a:t>
            </a:r>
            <a:endParaRPr/>
          </a:p>
        </p:txBody>
      </p:sp>
      <p:sp>
        <p:nvSpPr>
          <p:cNvPr id="97" name="Google Shape;97;p18"/>
          <p:cNvSpPr txBox="1"/>
          <p:nvPr>
            <p:ph idx="1" type="subTitle"/>
          </p:nvPr>
        </p:nvSpPr>
        <p:spPr>
          <a:xfrm>
            <a:off x="1808300" y="2071275"/>
            <a:ext cx="2585700" cy="55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00"/>
                </a:solidFill>
              </a:rPr>
              <a:t>Senior Managing </a:t>
            </a:r>
            <a:r>
              <a:rPr i="1" lang="en">
                <a:solidFill>
                  <a:srgbClr val="000000"/>
                </a:solidFill>
              </a:rPr>
              <a:t>Editor</a:t>
            </a:r>
            <a:endParaRPr i="1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000000"/>
                </a:solidFill>
              </a:rPr>
              <a:t>(she/her/hers)</a:t>
            </a:r>
            <a:endParaRPr i="1" sz="1600">
              <a:solidFill>
                <a:srgbClr val="000000"/>
              </a:solidFill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1234350" y="2627475"/>
            <a:ext cx="3813900" cy="14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Majors: English Literature; Media and Communications Studies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Fun facts about me: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-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I’ve been vegetarian for (almost) 5 years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-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I play the trumpet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-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I wasn’t born in Maryland, but it’s still my favorite state 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" name="Google Shape;99;p18"/>
          <p:cNvPicPr preferRelativeResize="0"/>
          <p:nvPr/>
        </p:nvPicPr>
        <p:blipFill rotWithShape="1">
          <a:blip r:embed="rId3">
            <a:alphaModFix/>
          </a:blip>
          <a:srcRect b="12805" l="20898" r="45284" t="20531"/>
          <a:stretch/>
        </p:blipFill>
        <p:spPr>
          <a:xfrm>
            <a:off x="5050281" y="467100"/>
            <a:ext cx="3814018" cy="422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ctrTitle"/>
          </p:nvPr>
        </p:nvSpPr>
        <p:spPr>
          <a:xfrm>
            <a:off x="1503500" y="543300"/>
            <a:ext cx="2928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Ryan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Saladino</a:t>
            </a:r>
            <a:endParaRPr/>
          </a:p>
        </p:txBody>
      </p:sp>
      <p:sp>
        <p:nvSpPr>
          <p:cNvPr id="105" name="Google Shape;105;p19"/>
          <p:cNvSpPr txBox="1"/>
          <p:nvPr>
            <p:ph idx="1" type="subTitle"/>
          </p:nvPr>
        </p:nvSpPr>
        <p:spPr>
          <a:xfrm>
            <a:off x="1732100" y="2104800"/>
            <a:ext cx="2576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00"/>
                </a:solidFill>
              </a:rPr>
              <a:t>Junior Managing Editor</a:t>
            </a:r>
            <a:endParaRPr i="1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000000"/>
                </a:solidFill>
              </a:rPr>
              <a:t>(he/him/his)</a:t>
            </a:r>
            <a:endParaRPr i="1" sz="1600">
              <a:solidFill>
                <a:srgbClr val="000000"/>
              </a:solidFill>
            </a:endParaRPr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0800" y="489375"/>
            <a:ext cx="3335251" cy="416907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9"/>
          <p:cNvSpPr txBox="1"/>
          <p:nvPr/>
        </p:nvSpPr>
        <p:spPr>
          <a:xfrm>
            <a:off x="1044775" y="2832950"/>
            <a:ext cx="3386700" cy="15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I’ve been writing fiction since 2nd grade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Used to be a Comp Sci major, then switched to English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I’ve watched more than 150 movies so far since the start of 2020 (thanks quarantine)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ctrTitle"/>
          </p:nvPr>
        </p:nvSpPr>
        <p:spPr>
          <a:xfrm>
            <a:off x="1351100" y="467100"/>
            <a:ext cx="4271100" cy="105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Ivan “Blue”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Perez</a:t>
            </a:r>
            <a:endParaRPr/>
          </a:p>
        </p:txBody>
      </p:sp>
      <p:sp>
        <p:nvSpPr>
          <p:cNvPr id="113" name="Google Shape;113;p20"/>
          <p:cNvSpPr txBox="1"/>
          <p:nvPr>
            <p:ph idx="1" type="subTitle"/>
          </p:nvPr>
        </p:nvSpPr>
        <p:spPr>
          <a:xfrm>
            <a:off x="2265500" y="2112900"/>
            <a:ext cx="2544000" cy="46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00"/>
                </a:solidFill>
              </a:rPr>
              <a:t>Lead </a:t>
            </a:r>
            <a:r>
              <a:rPr i="1" lang="en">
                <a:solidFill>
                  <a:srgbClr val="000000"/>
                </a:solidFill>
              </a:rPr>
              <a:t>Copy Editor </a:t>
            </a:r>
            <a:r>
              <a:rPr i="1" lang="en" sz="1600">
                <a:solidFill>
                  <a:srgbClr val="000000"/>
                </a:solidFill>
              </a:rPr>
              <a:t>(he/him/his)</a:t>
            </a:r>
            <a:endParaRPr i="1" sz="1600">
              <a:solidFill>
                <a:srgbClr val="000000"/>
              </a:solidFill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1814200" y="2725800"/>
            <a:ext cx="4109700" cy="1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aleway"/>
                <a:ea typeface="Raleway"/>
                <a:cs typeface="Raleway"/>
                <a:sym typeface="Raleway"/>
              </a:rPr>
              <a:t>Major: English Literature Major, </a:t>
            </a:r>
            <a:endParaRPr b="1" sz="15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aleway"/>
                <a:ea typeface="Raleway"/>
                <a:cs typeface="Raleway"/>
                <a:sym typeface="Raleway"/>
              </a:rPr>
              <a:t>Minors: Writing; Ancient Studies </a:t>
            </a:r>
            <a:endParaRPr b="1" sz="15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Fun facts about me: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I love Fantasy, namely the Elder Scrolls and the Lord of the Rings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I don’t eat fish or eggs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I have a sword collection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1150" y="520550"/>
            <a:ext cx="2306700" cy="4100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ctrTitle"/>
          </p:nvPr>
        </p:nvSpPr>
        <p:spPr>
          <a:xfrm>
            <a:off x="1351100" y="695700"/>
            <a:ext cx="37260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Chantal Anicoche</a:t>
            </a:r>
            <a:endParaRPr/>
          </a:p>
        </p:txBody>
      </p:sp>
      <p:sp>
        <p:nvSpPr>
          <p:cNvPr id="121" name="Google Shape;121;p21"/>
          <p:cNvSpPr txBox="1"/>
          <p:nvPr>
            <p:ph idx="1" type="subTitle"/>
          </p:nvPr>
        </p:nvSpPr>
        <p:spPr>
          <a:xfrm>
            <a:off x="1589275" y="2409600"/>
            <a:ext cx="3234900" cy="71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00"/>
                </a:solidFill>
              </a:rPr>
              <a:t>Creative Nonfiction Editor</a:t>
            </a:r>
            <a:endParaRPr i="1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000000"/>
                </a:solidFill>
              </a:rPr>
              <a:t>(she/her/hers)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000000"/>
              </a:solidFill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</p:txBody>
      </p:sp>
      <p:pic>
        <p:nvPicPr>
          <p:cNvPr id="122" name="Google Shape;12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4150" y="549625"/>
            <a:ext cx="2977475" cy="4044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1"/>
          <p:cNvSpPr txBox="1"/>
          <p:nvPr/>
        </p:nvSpPr>
        <p:spPr>
          <a:xfrm>
            <a:off x="1695600" y="3078400"/>
            <a:ext cx="4979400" cy="1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aleway"/>
                <a:ea typeface="Raleway"/>
                <a:cs typeface="Raleway"/>
                <a:sym typeface="Raleway"/>
              </a:rPr>
              <a:t>Major: Psychology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Fun facts about me: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I collect black graphic tees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I hate the 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taste</a:t>
            </a:r>
            <a:r>
              <a:rPr lang="en">
                <a:latin typeface="Raleway"/>
                <a:ea typeface="Raleway"/>
                <a:cs typeface="Raleway"/>
                <a:sym typeface="Raleway"/>
              </a:rPr>
              <a:t> of celery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●"/>
            </a:pPr>
            <a:r>
              <a:rPr lang="en">
                <a:latin typeface="Raleway"/>
                <a:ea typeface="Raleway"/>
                <a:cs typeface="Raleway"/>
                <a:sym typeface="Raleway"/>
              </a:rPr>
              <a:t>I write poetry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ctrTitle"/>
          </p:nvPr>
        </p:nvSpPr>
        <p:spPr>
          <a:xfrm>
            <a:off x="834350" y="465725"/>
            <a:ext cx="48102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Joey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Odenwald</a:t>
            </a:r>
            <a:endParaRPr/>
          </a:p>
        </p:txBody>
      </p:sp>
      <p:sp>
        <p:nvSpPr>
          <p:cNvPr id="129" name="Google Shape;129;p22"/>
          <p:cNvSpPr txBox="1"/>
          <p:nvPr>
            <p:ph idx="1" type="subTitle"/>
          </p:nvPr>
        </p:nvSpPr>
        <p:spPr>
          <a:xfrm>
            <a:off x="1427300" y="2104800"/>
            <a:ext cx="3540000" cy="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00"/>
                </a:solidFill>
              </a:rPr>
              <a:t>Art Section Editor</a:t>
            </a:r>
            <a:endParaRPr i="1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000000"/>
                </a:solidFill>
              </a:rPr>
              <a:t>(they/them/theirs)</a:t>
            </a:r>
            <a:endParaRPr i="1" sz="1600">
              <a:solidFill>
                <a:srgbClr val="000000"/>
              </a:solidFill>
            </a:endParaRPr>
          </a:p>
        </p:txBody>
      </p:sp>
      <p:sp>
        <p:nvSpPr>
          <p:cNvPr id="130" name="Google Shape;130;p22"/>
          <p:cNvSpPr txBox="1"/>
          <p:nvPr>
            <p:ph idx="1" type="subTitle"/>
          </p:nvPr>
        </p:nvSpPr>
        <p:spPr>
          <a:xfrm>
            <a:off x="1088000" y="2711700"/>
            <a:ext cx="4632900" cy="15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rgbClr val="000000"/>
                </a:solidFill>
              </a:rPr>
              <a:t>Mathematics Major, Computer Science &amp; Applied Linguistics Minor, Secondary Education Certification</a:t>
            </a:r>
            <a:endParaRPr b="1"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Fun facts about me: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I was featured in the 1st Lady of Maryland’s student art showcase in my senior year of HS</a:t>
            </a:r>
            <a:endParaRPr sz="1400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sz="1400">
                <a:solidFill>
                  <a:schemeClr val="dk1"/>
                </a:solidFill>
              </a:rPr>
              <a:t>I am type-1 diabetic.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en" sz="1400">
                <a:solidFill>
                  <a:srgbClr val="000000"/>
                </a:solidFill>
              </a:rPr>
              <a:t>I have spreadsheets for everything!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131" name="Google Shape;13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5007685" y="1226063"/>
            <a:ext cx="4042120" cy="2694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idx="1" type="subTitle"/>
          </p:nvPr>
        </p:nvSpPr>
        <p:spPr>
          <a:xfrm>
            <a:off x="887575" y="1987425"/>
            <a:ext cx="44562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</a:rPr>
              <a:t>Social Media Coordinator</a:t>
            </a:r>
            <a:endParaRPr i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600">
                <a:solidFill>
                  <a:schemeClr val="dk1"/>
                </a:solidFill>
              </a:rPr>
              <a:t>(she/her/hers)</a:t>
            </a:r>
            <a:endParaRPr/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3700" y="551550"/>
            <a:ext cx="3030300" cy="4040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 txBox="1"/>
          <p:nvPr/>
        </p:nvSpPr>
        <p:spPr>
          <a:xfrm>
            <a:off x="1062575" y="2619825"/>
            <a:ext cx="4281000" cy="235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Majors: English Literature; Media and Communications Studies</a:t>
            </a:r>
            <a:endParaRPr b="1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Fun facts about me: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-"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 write and read fiction; right now, I'm reading Lord of the Rings for the first time!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-"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 have two tattoos, one on each arm, neither of which you can see in this picture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-"/>
            </a:pPr>
            <a:r>
              <a:rPr lang="en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I live right outside of Downtown Frederick!</a:t>
            </a:r>
            <a:endParaRPr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39" name="Google Shape;139;p23"/>
          <p:cNvSpPr txBox="1"/>
          <p:nvPr>
            <p:ph type="ctrTitle"/>
          </p:nvPr>
        </p:nvSpPr>
        <p:spPr>
          <a:xfrm>
            <a:off x="825900" y="342700"/>
            <a:ext cx="45411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Julianna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Bumgardner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Leadership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Positions</a:t>
            </a:r>
            <a:endParaRPr/>
          </a:p>
        </p:txBody>
      </p:sp>
      <p:sp>
        <p:nvSpPr>
          <p:cNvPr id="145" name="Google Shape;145;p24"/>
          <p:cNvSpPr txBox="1"/>
          <p:nvPr>
            <p:ph idx="1" type="body"/>
          </p:nvPr>
        </p:nvSpPr>
        <p:spPr>
          <a:xfrm>
            <a:off x="3604900" y="992250"/>
            <a:ext cx="2466600" cy="39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Poetry Editor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600"/>
              <a:t>The Poetry Editor should have a background in writing/reading poetry, as this person will be responsible for running the poetry selection meetings in December</a:t>
            </a:r>
            <a:endParaRPr i="1" sz="1600"/>
          </a:p>
        </p:txBody>
      </p:sp>
      <p:sp>
        <p:nvSpPr>
          <p:cNvPr id="146" name="Google Shape;146;p24"/>
          <p:cNvSpPr txBox="1"/>
          <p:nvPr>
            <p:ph idx="2" type="body"/>
          </p:nvPr>
        </p:nvSpPr>
        <p:spPr>
          <a:xfrm>
            <a:off x="6220100" y="992250"/>
            <a:ext cx="2466600" cy="393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Fiction Editor</a:t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600"/>
              <a:t>The Fiction Editor should know what quality creative writing looks like and will be responsible for running the fiction selection meetings in December</a:t>
            </a:r>
            <a:endParaRPr i="1"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/>
          <p:nvPr>
            <p:ph type="title"/>
          </p:nvPr>
        </p:nvSpPr>
        <p:spPr>
          <a:xfrm>
            <a:off x="1101500" y="1048150"/>
            <a:ext cx="1836300" cy="19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Positions</a:t>
            </a:r>
            <a:endParaRPr/>
          </a:p>
        </p:txBody>
      </p:sp>
      <p:sp>
        <p:nvSpPr>
          <p:cNvPr id="152" name="Google Shape;152;p25"/>
          <p:cNvSpPr txBox="1"/>
          <p:nvPr>
            <p:ph idx="1" type="body"/>
          </p:nvPr>
        </p:nvSpPr>
        <p:spPr>
          <a:xfrm>
            <a:off x="3523150" y="1009350"/>
            <a:ext cx="17055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Social Media Managers</a:t>
            </a:r>
            <a:endParaRPr sz="1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/>
              <a:t>Managers will work with the Social Media Coordinator to create content for Instagram, Twitter, Facebook, and the Bartleby Website</a:t>
            </a:r>
            <a:endParaRPr i="1"/>
          </a:p>
        </p:txBody>
      </p:sp>
      <p:sp>
        <p:nvSpPr>
          <p:cNvPr id="153" name="Google Shape;153;p25"/>
          <p:cNvSpPr txBox="1"/>
          <p:nvPr>
            <p:ph idx="2" type="body"/>
          </p:nvPr>
        </p:nvSpPr>
        <p:spPr>
          <a:xfrm>
            <a:off x="5316438" y="1009350"/>
            <a:ext cx="17055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Graphic Designers</a:t>
            </a:r>
            <a:endParaRPr sz="1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/>
              <a:t>Designers will work with the one of our advisors and the social media team to create online flyers and will assist in the creation of the journal </a:t>
            </a:r>
            <a:endParaRPr i="1"/>
          </a:p>
        </p:txBody>
      </p:sp>
      <p:sp>
        <p:nvSpPr>
          <p:cNvPr id="154" name="Google Shape;154;p25"/>
          <p:cNvSpPr txBox="1"/>
          <p:nvPr>
            <p:ph idx="3" type="body"/>
          </p:nvPr>
        </p:nvSpPr>
        <p:spPr>
          <a:xfrm>
            <a:off x="7109725" y="1009350"/>
            <a:ext cx="1705500" cy="356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/>
              <a:t>Editorial Members</a:t>
            </a:r>
            <a:endParaRPr sz="1600"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/>
              <a:t>Members are essentially the backbone of our journal because they read and select which pieces will be included in our journal</a:t>
            </a:r>
            <a:endParaRPr i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lorizel template">
  <a:themeElements>
    <a:clrScheme name="Custom 347">
      <a:dk1>
        <a:srgbClr val="000000"/>
      </a:dk1>
      <a:lt1>
        <a:srgbClr val="FFFFFF"/>
      </a:lt1>
      <a:dk2>
        <a:srgbClr val="6A708D"/>
      </a:dk2>
      <a:lt2>
        <a:srgbClr val="DEE1EC"/>
      </a:lt2>
      <a:accent1>
        <a:srgbClr val="C0CAFC"/>
      </a:accent1>
      <a:accent2>
        <a:srgbClr val="8798EE"/>
      </a:accent2>
      <a:accent3>
        <a:srgbClr val="AFCFEC"/>
      </a:accent3>
      <a:accent4>
        <a:srgbClr val="6DB4F5"/>
      </a:accent4>
      <a:accent5>
        <a:srgbClr val="BDECE5"/>
      </a:accent5>
      <a:accent6>
        <a:srgbClr val="58D8C5"/>
      </a:accent6>
      <a:hlink>
        <a:srgbClr val="0000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