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3" r:id="rId2"/>
    <p:sldMasterId id="2147483675" r:id="rId3"/>
  </p:sldMasterIdLst>
  <p:notesMasterIdLst>
    <p:notesMasterId r:id="rId23"/>
  </p:notesMasterIdLst>
  <p:handoutMasterIdLst>
    <p:handoutMasterId r:id="rId24"/>
  </p:handoutMasterIdLst>
  <p:sldIdLst>
    <p:sldId id="256" r:id="rId4"/>
    <p:sldId id="297" r:id="rId5"/>
    <p:sldId id="301" r:id="rId6"/>
    <p:sldId id="307" r:id="rId7"/>
    <p:sldId id="296" r:id="rId8"/>
    <p:sldId id="298" r:id="rId9"/>
    <p:sldId id="289" r:id="rId10"/>
    <p:sldId id="304" r:id="rId11"/>
    <p:sldId id="308" r:id="rId12"/>
    <p:sldId id="302" r:id="rId13"/>
    <p:sldId id="310" r:id="rId14"/>
    <p:sldId id="290" r:id="rId15"/>
    <p:sldId id="305" r:id="rId16"/>
    <p:sldId id="299" r:id="rId17"/>
    <p:sldId id="303" r:id="rId18"/>
    <p:sldId id="309" r:id="rId19"/>
    <p:sldId id="294" r:id="rId20"/>
    <p:sldId id="276" r:id="rId21"/>
    <p:sldId id="306" r:id="rId22"/>
  </p:sldIdLst>
  <p:sldSz cx="9144000" cy="6858000" type="screen4x3"/>
  <p:notesSz cx="7023100" cy="93091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usan Hindle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19" autoAdjust="0"/>
    <p:restoredTop sz="83210" autoAdjust="0"/>
  </p:normalViewPr>
  <p:slideViewPr>
    <p:cSldViewPr snapToGrid="0">
      <p:cViewPr varScale="1">
        <p:scale>
          <a:sx n="60" d="100"/>
          <a:sy n="60" d="100"/>
        </p:scale>
        <p:origin x="1638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F6FEA7-94BD-4FC2-97F1-C81A5594F1BC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7B4C3F-8864-41B2-A4E1-5E1E86B20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9283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3043342" cy="465455"/>
          </a:xfrm>
          <a:prstGeom prst="rect">
            <a:avLst/>
          </a:prstGeom>
          <a:noFill/>
          <a:ln>
            <a:noFill/>
          </a:ln>
        </p:spPr>
        <p:txBody>
          <a:bodyPr lIns="93308" tIns="93308" rIns="93308" bIns="93308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66618" marR="0" indent="0" algn="l" rtl="0">
              <a:spcBef>
                <a:spcPts val="0"/>
              </a:spcBef>
              <a:defRPr/>
            </a:lvl2pPr>
            <a:lvl3pPr marL="933237" marR="0" indent="0" algn="l" rtl="0">
              <a:spcBef>
                <a:spcPts val="0"/>
              </a:spcBef>
              <a:defRPr/>
            </a:lvl3pPr>
            <a:lvl4pPr marL="1399855" marR="0" indent="0" algn="l" rtl="0">
              <a:spcBef>
                <a:spcPts val="0"/>
              </a:spcBef>
              <a:defRPr/>
            </a:lvl4pPr>
            <a:lvl5pPr marL="1866473" marR="0" indent="0" algn="l" rtl="0">
              <a:spcBef>
                <a:spcPts val="0"/>
              </a:spcBef>
              <a:defRPr/>
            </a:lvl5pPr>
            <a:lvl6pPr marL="2333092" marR="0" indent="0" algn="l" rtl="0">
              <a:spcBef>
                <a:spcPts val="0"/>
              </a:spcBef>
              <a:defRPr/>
            </a:lvl6pPr>
            <a:lvl7pPr marL="2799710" marR="0" indent="0" algn="l" rtl="0">
              <a:spcBef>
                <a:spcPts val="0"/>
              </a:spcBef>
              <a:defRPr/>
            </a:lvl7pPr>
            <a:lvl8pPr marL="3266328" marR="0" indent="0" algn="l" rtl="0">
              <a:spcBef>
                <a:spcPts val="0"/>
              </a:spcBef>
              <a:defRPr/>
            </a:lvl8pPr>
            <a:lvl9pPr marL="3732947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978131" y="0"/>
            <a:ext cx="3043342" cy="465455"/>
          </a:xfrm>
          <a:prstGeom prst="rect">
            <a:avLst/>
          </a:prstGeom>
          <a:noFill/>
          <a:ln>
            <a:noFill/>
          </a:ln>
        </p:spPr>
        <p:txBody>
          <a:bodyPr lIns="93308" tIns="93308" rIns="93308" bIns="93308" anchor="t" anchorCtr="0"/>
          <a:lstStyle>
            <a:lvl1pPr marL="0" marR="0" indent="0" algn="r" rtl="0">
              <a:spcBef>
                <a:spcPts val="0"/>
              </a:spcBef>
              <a:defRPr/>
            </a:lvl1pPr>
            <a:lvl2pPr marL="466618" marR="0" indent="0" algn="l" rtl="0">
              <a:spcBef>
                <a:spcPts val="0"/>
              </a:spcBef>
              <a:defRPr/>
            </a:lvl2pPr>
            <a:lvl3pPr marL="933237" marR="0" indent="0" algn="l" rtl="0">
              <a:spcBef>
                <a:spcPts val="0"/>
              </a:spcBef>
              <a:defRPr/>
            </a:lvl3pPr>
            <a:lvl4pPr marL="1399855" marR="0" indent="0" algn="l" rtl="0">
              <a:spcBef>
                <a:spcPts val="0"/>
              </a:spcBef>
              <a:defRPr/>
            </a:lvl4pPr>
            <a:lvl5pPr marL="1866473" marR="0" indent="0" algn="l" rtl="0">
              <a:spcBef>
                <a:spcPts val="0"/>
              </a:spcBef>
              <a:defRPr/>
            </a:lvl5pPr>
            <a:lvl6pPr marL="2333092" marR="0" indent="0" algn="l" rtl="0">
              <a:spcBef>
                <a:spcPts val="0"/>
              </a:spcBef>
              <a:defRPr/>
            </a:lvl6pPr>
            <a:lvl7pPr marL="2799710" marR="0" indent="0" algn="l" rtl="0">
              <a:spcBef>
                <a:spcPts val="0"/>
              </a:spcBef>
              <a:defRPr/>
            </a:lvl7pPr>
            <a:lvl8pPr marL="3266328" marR="0" indent="0" algn="l" rtl="0">
              <a:spcBef>
                <a:spcPts val="0"/>
              </a:spcBef>
              <a:defRPr/>
            </a:lvl8pPr>
            <a:lvl9pPr marL="3732947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702311" y="4421823"/>
            <a:ext cx="5618479" cy="4189095"/>
          </a:xfrm>
          <a:prstGeom prst="rect">
            <a:avLst/>
          </a:prstGeom>
          <a:noFill/>
          <a:ln>
            <a:noFill/>
          </a:ln>
        </p:spPr>
        <p:txBody>
          <a:bodyPr lIns="93308" tIns="93308" rIns="93308" bIns="93308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1" y="8842029"/>
            <a:ext cx="3043342" cy="465455"/>
          </a:xfrm>
          <a:prstGeom prst="rect">
            <a:avLst/>
          </a:prstGeom>
          <a:noFill/>
          <a:ln>
            <a:noFill/>
          </a:ln>
        </p:spPr>
        <p:txBody>
          <a:bodyPr lIns="93308" tIns="93308" rIns="93308" bIns="93308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66618" marR="0" indent="0" algn="l" rtl="0">
              <a:spcBef>
                <a:spcPts val="0"/>
              </a:spcBef>
              <a:defRPr/>
            </a:lvl2pPr>
            <a:lvl3pPr marL="933237" marR="0" indent="0" algn="l" rtl="0">
              <a:spcBef>
                <a:spcPts val="0"/>
              </a:spcBef>
              <a:defRPr/>
            </a:lvl3pPr>
            <a:lvl4pPr marL="1399855" marR="0" indent="0" algn="l" rtl="0">
              <a:spcBef>
                <a:spcPts val="0"/>
              </a:spcBef>
              <a:defRPr/>
            </a:lvl4pPr>
            <a:lvl5pPr marL="1866473" marR="0" indent="0" algn="l" rtl="0">
              <a:spcBef>
                <a:spcPts val="0"/>
              </a:spcBef>
              <a:defRPr/>
            </a:lvl5pPr>
            <a:lvl6pPr marL="2333092" marR="0" indent="0" algn="l" rtl="0">
              <a:spcBef>
                <a:spcPts val="0"/>
              </a:spcBef>
              <a:defRPr/>
            </a:lvl6pPr>
            <a:lvl7pPr marL="2799710" marR="0" indent="0" algn="l" rtl="0">
              <a:spcBef>
                <a:spcPts val="0"/>
              </a:spcBef>
              <a:defRPr/>
            </a:lvl7pPr>
            <a:lvl8pPr marL="3266328" marR="0" indent="0" algn="l" rtl="0">
              <a:spcBef>
                <a:spcPts val="0"/>
              </a:spcBef>
              <a:defRPr/>
            </a:lvl8pPr>
            <a:lvl9pPr marL="3732947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978131" y="8842029"/>
            <a:ext cx="3043342" cy="465455"/>
          </a:xfrm>
          <a:prstGeom prst="rect">
            <a:avLst/>
          </a:prstGeom>
          <a:noFill/>
          <a:ln>
            <a:noFill/>
          </a:ln>
        </p:spPr>
        <p:txBody>
          <a:bodyPr lIns="93308" tIns="46641" rIns="93308" bIns="46641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428792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702311" y="4421823"/>
            <a:ext cx="5618479" cy="4189095"/>
          </a:xfrm>
          <a:prstGeom prst="rect">
            <a:avLst/>
          </a:prstGeom>
        </p:spPr>
        <p:txBody>
          <a:bodyPr lIns="93308" tIns="93308" rIns="93308" bIns="93308" anchor="t" anchorCtr="0">
            <a:noAutofit/>
          </a:bodyPr>
          <a:lstStyle/>
          <a:p>
            <a:endParaRPr dirty="0"/>
          </a:p>
        </p:txBody>
      </p:sp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07293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1E1FE-DAD0-564E-A22E-1A13C62843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9056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702311" y="4421823"/>
            <a:ext cx="5618479" cy="4189095"/>
          </a:xfrm>
          <a:prstGeom prst="rect">
            <a:avLst/>
          </a:prstGeom>
        </p:spPr>
        <p:txBody>
          <a:bodyPr lIns="93308" tIns="93308" rIns="93308" bIns="93308" anchor="t" anchorCtr="0">
            <a:noAutofit/>
          </a:bodyPr>
          <a:lstStyle/>
          <a:p>
            <a:r>
              <a:rPr lang="en-US"/>
              <a:t>Susan look at this slide</a:t>
            </a:r>
          </a:p>
        </p:txBody>
      </p:sp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44943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Shape 14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</a:t>
            </a:fld>
            <a:endParaRPr lang="en-US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462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1E1FE-DAD0-564E-A22E-1A13C6284349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4392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Shape 14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6</a:t>
            </a:fld>
            <a:endParaRPr lang="en-US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5475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Shape 14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7</a:t>
            </a:fld>
            <a:endParaRPr lang="en-US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788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Shape 16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4266995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Shape 16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11</a:t>
            </a:fld>
            <a:endParaRPr lang="en-US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0461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Shape 16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12</a:t>
            </a:fld>
            <a:endParaRPr lang="en-US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2410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704850" y="4438650"/>
            <a:ext cx="5635625" cy="42052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7" name="Shape 327"/>
          <p:cNvSpPr>
            <a:spLocks noGrp="1" noRot="1" noChangeAspect="1"/>
          </p:cNvSpPr>
          <p:nvPr>
            <p:ph type="sldImg" idx="2"/>
          </p:nvPr>
        </p:nvSpPr>
        <p:spPr>
          <a:xfrm>
            <a:off x="1187450" y="701675"/>
            <a:ext cx="4670425" cy="35036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37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gradFill>
          <a:gsLst>
            <a:gs pos="0">
              <a:srgbClr val="CED4E3"/>
            </a:gs>
            <a:gs pos="12000">
              <a:srgbClr val="CED4E3"/>
            </a:gs>
            <a:gs pos="20000">
              <a:srgbClr val="CDD3E1"/>
            </a:gs>
            <a:gs pos="100000">
              <a:srgbClr val="34394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>
            <a:off x="0" y="0"/>
            <a:ext cx="9144000" cy="2602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Shape 20"/>
          <p:cNvSpPr/>
          <p:nvPr/>
        </p:nvSpPr>
        <p:spPr>
          <a:xfrm>
            <a:off x="0" y="2602519"/>
            <a:ext cx="9144000" cy="4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749808" y="118871"/>
            <a:ext cx="8013299" cy="163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740664" y="1828800"/>
            <a:ext cx="8022299" cy="685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Clr>
                <a:srgbClr val="FFFFFF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699" cy="274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799" cy="274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568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3891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364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ctr">
              <a:defRPr sz="6000" b="1"/>
            </a:lvl1pPr>
            <a:extLst/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67FE1-F4EE-3A4A-9D6F-86014F5E8F80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10/9/2019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B349-A31C-C548-BC08-6155BD480572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kern="120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295" y="405221"/>
            <a:ext cx="5654180" cy="149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54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2827"/>
            <a:ext cx="8229600" cy="4625609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>
                <a:solidFill>
                  <a:prstClr val="black">
                    <a:tint val="95000"/>
                  </a:prstClr>
                </a:solidFill>
              </a:rPr>
              <a:t>www.careers.umbc.edu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B349-A31C-C548-BC08-6155BD48057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pic>
        <p:nvPicPr>
          <p:cNvPr id="4" name="Picture 3" descr="career_center_logo_rgb_ver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513" y="5914710"/>
            <a:ext cx="721606" cy="94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53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67FE1-F4EE-3A4A-9D6F-86014F5E8F80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10/9/2019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B349-A31C-C548-BC08-6155BD480572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5202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>
                <a:solidFill>
                  <a:prstClr val="black">
                    <a:tint val="95000"/>
                  </a:prstClr>
                </a:solidFill>
              </a:rPr>
              <a:t>www.careers.umbc.edu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B349-A31C-C548-BC08-6155BD48057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38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>
                <a:solidFill>
                  <a:prstClr val="black">
                    <a:tint val="95000"/>
                  </a:prstClr>
                </a:solidFill>
              </a:rPr>
              <a:t>www.careers.umbc.edu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B349-A31C-C548-BC08-6155BD48057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515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>
                <a:solidFill>
                  <a:prstClr val="black">
                    <a:tint val="95000"/>
                  </a:prstClr>
                </a:solidFill>
              </a:rPr>
              <a:t>careers.umbc.edu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B349-A31C-C548-BC08-6155BD48057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2767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67FE1-F4EE-3A4A-9D6F-86014F5E8F80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10/9/2019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>
                <a:solidFill>
                  <a:prstClr val="black">
                    <a:tint val="95000"/>
                  </a:prstClr>
                </a:solidFill>
              </a:rPr>
              <a:t>www.careers.umbc.edu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B349-A31C-C548-BC08-6155BD48057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982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457200" y="155447"/>
            <a:ext cx="8229600" cy="125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Clr>
                <a:schemeClr val="accent1"/>
              </a:buClr>
              <a:buFont typeface="Cambria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457200" y="1592826"/>
            <a:ext cx="8229600" cy="46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indent="-162052" algn="l" rtl="0">
              <a:spcBef>
                <a:spcPts val="0"/>
              </a:spcBef>
              <a:buClr>
                <a:schemeClr val="accent1"/>
              </a:buClr>
              <a:buFont typeface="Noto Symbol"/>
              <a:buChar char="◼"/>
              <a:defRPr/>
            </a:lvl1pPr>
            <a:lvl2pPr marL="731520" indent="-114300" algn="l" rtl="0">
              <a:spcBef>
                <a:spcPts val="560"/>
              </a:spcBef>
              <a:buClr>
                <a:schemeClr val="accent2"/>
              </a:buClr>
              <a:buFont typeface="Noto Symbol"/>
              <a:buChar char="▪"/>
              <a:defRPr/>
            </a:lvl2pPr>
            <a:lvl3pPr marL="996696" indent="-82296" algn="l" rtl="0">
              <a:spcBef>
                <a:spcPts val="480"/>
              </a:spcBef>
              <a:buClr>
                <a:schemeClr val="accent3"/>
              </a:buClr>
              <a:buFont typeface="Arial"/>
              <a:buChar char="▪"/>
              <a:defRPr/>
            </a:lvl3pPr>
            <a:lvl4pPr marL="1216152" indent="-60452" algn="l" rtl="0">
              <a:spcBef>
                <a:spcPts val="400"/>
              </a:spcBef>
              <a:buClr>
                <a:schemeClr val="accent4"/>
              </a:buClr>
              <a:buFont typeface="Arial"/>
              <a:buChar char="▪"/>
              <a:defRPr/>
            </a:lvl4pPr>
            <a:lvl5pPr marL="1426464" indent="-67564" algn="l" rtl="0">
              <a:spcBef>
                <a:spcPts val="400"/>
              </a:spcBef>
              <a:buClr>
                <a:schemeClr val="accent5"/>
              </a:buClr>
              <a:buFont typeface="Noto Symbol"/>
              <a:buChar char=""/>
              <a:defRPr/>
            </a:lvl5pPr>
            <a:lvl6pPr marL="1627632" indent="-65532" algn="l" rtl="0">
              <a:spcBef>
                <a:spcPts val="400"/>
              </a:spcBef>
              <a:buClr>
                <a:schemeClr val="accent6"/>
              </a:buClr>
              <a:buFont typeface="Noto Symbol"/>
              <a:buChar char="⚫"/>
              <a:defRPr/>
            </a:lvl6pPr>
            <a:lvl7pPr marL="1828800" indent="-76200" algn="l" rtl="0">
              <a:spcBef>
                <a:spcPts val="360"/>
              </a:spcBef>
              <a:buClr>
                <a:schemeClr val="accent1"/>
              </a:buClr>
              <a:buFont typeface="Noto Symbol"/>
              <a:buChar char="⚫"/>
              <a:defRPr/>
            </a:lvl7pPr>
            <a:lvl8pPr marL="2029968" indent="-74167" algn="l" rtl="0">
              <a:spcBef>
                <a:spcPts val="360"/>
              </a:spcBef>
              <a:buClr>
                <a:schemeClr val="accent2"/>
              </a:buClr>
              <a:buFont typeface="Noto Symbol"/>
              <a:buChar char="⚫"/>
              <a:defRPr/>
            </a:lvl8pPr>
            <a:lvl9pPr marL="2231136" indent="-72135" algn="l" rtl="0">
              <a:spcBef>
                <a:spcPts val="360"/>
              </a:spcBef>
              <a:buClr>
                <a:schemeClr val="accent3"/>
              </a:buClr>
              <a:buFont typeface="Noto Symbol"/>
              <a:buChar char="⚫"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699" cy="274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799" cy="274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" name="Shape 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88513" y="5914710"/>
            <a:ext cx="721500" cy="94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>
                <a:solidFill>
                  <a:prstClr val="black">
                    <a:tint val="95000"/>
                  </a:prstClr>
                </a:solidFill>
              </a:rPr>
              <a:t>www.careers.umbc.edu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B349-A31C-C548-BC08-6155BD48057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198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80067FE1-F4EE-3A4A-9D6F-86014F5E8F80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10/9/2019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BB58B349-A31C-C548-BC08-6155BD48057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652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>
                <a:solidFill>
                  <a:prstClr val="black">
                    <a:tint val="95000"/>
                  </a:prstClr>
                </a:solidFill>
              </a:rPr>
              <a:t>www.careers.umbc.edu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B349-A31C-C548-BC08-6155BD48057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9698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r>
              <a:rPr lang="en-US" dirty="0" err="1">
                <a:solidFill>
                  <a:prstClr val="black">
                    <a:tint val="95000"/>
                  </a:prstClr>
                </a:solidFill>
              </a:rPr>
              <a:t>www.careers.umbc.edu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B349-A31C-C548-BC08-6155BD48057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9866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ctr">
              <a:defRPr sz="6000" b="1"/>
            </a:lvl1pPr>
            <a:extLst/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67FE1-F4EE-3A4A-9D6F-86014F5E8F80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B349-A31C-C548-BC08-6155BD48057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295" y="405221"/>
            <a:ext cx="5654180" cy="149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187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2827"/>
            <a:ext cx="8229600" cy="4625609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www.careers.umbc.edu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B349-A31C-C548-BC08-6155BD480572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 descr="career_center_logo_rgb_ver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513" y="5914710"/>
            <a:ext cx="721606" cy="94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5730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67FE1-F4EE-3A4A-9D6F-86014F5E8F80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B349-A31C-C548-BC08-6155BD480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5097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www.careers.umbc.edu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B349-A31C-C548-BC08-6155BD480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148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www.careers.umbc.edu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B349-A31C-C548-BC08-6155BD480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02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careers.umbc.edu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B349-A31C-C548-BC08-6155BD480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74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gradFill>
          <a:gsLst>
            <a:gs pos="0">
              <a:srgbClr val="CED4E3"/>
            </a:gs>
            <a:gs pos="12000">
              <a:srgbClr val="CED4E3"/>
            </a:gs>
            <a:gs pos="20000">
              <a:srgbClr val="CDD3E1"/>
            </a:gs>
            <a:gs pos="100000">
              <a:srgbClr val="34394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0" y="0"/>
            <a:ext cx="9144000" cy="51353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Shape 38"/>
          <p:cNvSpPr txBox="1">
            <a:spLocks noGrp="1"/>
          </p:cNvSpPr>
          <p:nvPr>
            <p:ph type="ctrTitle"/>
          </p:nvPr>
        </p:nvSpPr>
        <p:spPr>
          <a:xfrm>
            <a:off x="685800" y="3355848"/>
            <a:ext cx="8077199" cy="167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0"/>
              </a:spcBef>
              <a:buClr>
                <a:schemeClr val="accent1"/>
              </a:buClr>
              <a:buFont typeface="Cambria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ubTitle" idx="1"/>
          </p:nvPr>
        </p:nvSpPr>
        <p:spPr>
          <a:xfrm>
            <a:off x="685800" y="1828800"/>
            <a:ext cx="8077199" cy="149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buClr>
                <a:schemeClr val="accent1"/>
              </a:buClr>
              <a:buFont typeface="Noto Symbol"/>
              <a:buNone/>
              <a:defRPr/>
            </a:lvl1pPr>
            <a:lvl2pPr marL="457200" marR="0" indent="0" algn="ctr" rtl="0">
              <a:spcBef>
                <a:spcPts val="560"/>
              </a:spcBef>
              <a:buClr>
                <a:schemeClr val="accent2"/>
              </a:buClr>
              <a:buFont typeface="Noto Symbol"/>
              <a:buNone/>
              <a:defRPr/>
            </a:lvl2pPr>
            <a:lvl3pPr marL="914400" marR="0" indent="0" algn="ctr" rtl="0">
              <a:spcBef>
                <a:spcPts val="480"/>
              </a:spcBef>
              <a:buClr>
                <a:schemeClr val="accent3"/>
              </a:buClr>
              <a:buFont typeface="Arial"/>
              <a:buNone/>
              <a:defRPr/>
            </a:lvl3pPr>
            <a:lvl4pPr marL="1371600" marR="0" indent="0" algn="ctr" rtl="0">
              <a:spcBef>
                <a:spcPts val="400"/>
              </a:spcBef>
              <a:buClr>
                <a:schemeClr val="accent4"/>
              </a:buClr>
              <a:buFont typeface="Arial"/>
              <a:buNone/>
              <a:defRPr/>
            </a:lvl4pPr>
            <a:lvl5pPr marL="1828800" marR="0" indent="0" algn="ctr" rtl="0">
              <a:spcBef>
                <a:spcPts val="400"/>
              </a:spcBef>
              <a:buClr>
                <a:schemeClr val="accent5"/>
              </a:buClr>
              <a:buFont typeface="Noto Symbol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chemeClr val="accent6"/>
              </a:buClr>
              <a:buFont typeface="Noto Symbol"/>
              <a:buNone/>
              <a:defRPr/>
            </a:lvl6pPr>
            <a:lvl7pPr marL="2743200" marR="0" indent="0" algn="ctr" rtl="0">
              <a:spcBef>
                <a:spcPts val="360"/>
              </a:spcBef>
              <a:buClr>
                <a:schemeClr val="accent1"/>
              </a:buClr>
              <a:buFont typeface="Noto Symbol"/>
              <a:buNone/>
              <a:defRPr/>
            </a:lvl7pPr>
            <a:lvl8pPr marL="3200400" marR="0" indent="0" algn="ctr" rtl="0">
              <a:spcBef>
                <a:spcPts val="360"/>
              </a:spcBef>
              <a:buClr>
                <a:schemeClr val="accent2"/>
              </a:buClr>
              <a:buFont typeface="Noto Symbol"/>
              <a:buNone/>
              <a:defRPr/>
            </a:lvl8pPr>
            <a:lvl9pPr marL="3657600" marR="0" indent="0" algn="ctr" rtl="0">
              <a:spcBef>
                <a:spcPts val="360"/>
              </a:spcBef>
              <a:buClr>
                <a:schemeClr val="accent3"/>
              </a:buClr>
              <a:buFont typeface="Noto Symbol"/>
              <a:buNone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699" cy="274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799" cy="274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Shape 43"/>
          <p:cNvSpPr/>
          <p:nvPr/>
        </p:nvSpPr>
        <p:spPr>
          <a:xfrm>
            <a:off x="0" y="5128333"/>
            <a:ext cx="9144000" cy="4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" name="Shape 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86294" y="405220"/>
            <a:ext cx="5654099" cy="14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67FE1-F4EE-3A4A-9D6F-86014F5E8F80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www.careers.umbc.edu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B349-A31C-C548-BC08-6155BD480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767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www.careers.umbc.edu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B349-A31C-C548-BC08-6155BD48057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413172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80067FE1-F4EE-3A4A-9D6F-86014F5E8F80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BB58B349-A31C-C548-BC08-6155BD480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4479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www.careers.umbc.edu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B349-A31C-C548-BC08-6155BD480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4258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r>
              <a:rPr lang="en-US" dirty="0" err="1"/>
              <a:t>www.careers.umbc.edu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B349-A31C-C548-BC08-6155BD480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799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0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457200" y="1698986"/>
            <a:ext cx="4040099" cy="715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2"/>
          </p:nvPr>
        </p:nvSpPr>
        <p:spPr>
          <a:xfrm>
            <a:off x="457200" y="2449511"/>
            <a:ext cx="4040099" cy="395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3"/>
          </p:nvPr>
        </p:nvSpPr>
        <p:spPr>
          <a:xfrm>
            <a:off x="4645025" y="1698986"/>
            <a:ext cx="4041900" cy="715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4"/>
          </p:nvPr>
        </p:nvSpPr>
        <p:spPr>
          <a:xfrm>
            <a:off x="4645025" y="2449511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699" cy="274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799" cy="274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0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Clr>
                <a:schemeClr val="accent1"/>
              </a:buClr>
              <a:buFont typeface="Cambria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699" cy="274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799" cy="274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167838" y="152400"/>
            <a:ext cx="2523599" cy="978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3019376" y="1743133"/>
            <a:ext cx="5920500" cy="455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2"/>
          </p:nvPr>
        </p:nvSpPr>
        <p:spPr>
          <a:xfrm>
            <a:off x="167838" y="1730017"/>
            <a:ext cx="2469000" cy="45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699" cy="274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799" cy="274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Shape 69"/>
          <p:cNvSpPr/>
          <p:nvPr/>
        </p:nvSpPr>
        <p:spPr>
          <a:xfrm>
            <a:off x="2855736" y="0"/>
            <a:ext cx="45600" cy="1453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Shape 70"/>
          <p:cNvSpPr/>
          <p:nvPr/>
        </p:nvSpPr>
        <p:spPr>
          <a:xfrm>
            <a:off x="2855736" y="0"/>
            <a:ext cx="45600" cy="1453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bg>
      <p:bgPr>
        <a:solidFill>
          <a:schemeClr val="l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164592" y="155447"/>
            <a:ext cx="2525100" cy="978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pic" idx="2"/>
          </p:nvPr>
        </p:nvSpPr>
        <p:spPr>
          <a:xfrm>
            <a:off x="2903805" y="1484808"/>
            <a:ext cx="6247499" cy="5373300"/>
          </a:xfrm>
          <a:prstGeom prst="rect">
            <a:avLst/>
          </a:prstGeom>
          <a:solidFill>
            <a:srgbClr val="BBBBBC"/>
          </a:solidFill>
          <a:ln>
            <a:noFill/>
          </a:ln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164592" y="1728216"/>
            <a:ext cx="2469000" cy="45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164592" y="1170432"/>
            <a:ext cx="2523599" cy="20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6" name="Shape 76"/>
          <p:cNvSpPr/>
          <p:nvPr/>
        </p:nvSpPr>
        <p:spPr>
          <a:xfrm>
            <a:off x="2855736" y="0"/>
            <a:ext cx="456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Shape 77"/>
          <p:cNvSpPr/>
          <p:nvPr/>
        </p:nvSpPr>
        <p:spPr>
          <a:xfrm>
            <a:off x="2855736" y="0"/>
            <a:ext cx="456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3035808" y="1170432"/>
            <a:ext cx="5193899" cy="20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339328" y="1170432"/>
            <a:ext cx="733799" cy="201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0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Clr>
                <a:schemeClr val="accent1"/>
              </a:buClr>
              <a:buFont typeface="Cambria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 rot="5400000">
            <a:off x="2259149" y="-26759"/>
            <a:ext cx="4625700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indent="-162052" algn="l" rtl="0">
              <a:spcBef>
                <a:spcPts val="0"/>
              </a:spcBef>
              <a:buClr>
                <a:schemeClr val="accent1"/>
              </a:buClr>
              <a:buFont typeface="Noto Symbol"/>
              <a:buChar char="◼"/>
              <a:defRPr/>
            </a:lvl1pPr>
            <a:lvl2pPr marL="731520" indent="-114300" algn="l" rtl="0">
              <a:spcBef>
                <a:spcPts val="560"/>
              </a:spcBef>
              <a:buClr>
                <a:schemeClr val="accent2"/>
              </a:buClr>
              <a:buFont typeface="Noto Symbol"/>
              <a:buChar char="▪"/>
              <a:defRPr/>
            </a:lvl2pPr>
            <a:lvl3pPr marL="996696" indent="-82296" algn="l" rtl="0">
              <a:spcBef>
                <a:spcPts val="480"/>
              </a:spcBef>
              <a:buClr>
                <a:schemeClr val="accent3"/>
              </a:buClr>
              <a:buFont typeface="Arial"/>
              <a:buChar char="▪"/>
              <a:defRPr/>
            </a:lvl3pPr>
            <a:lvl4pPr marL="1216152" indent="-60452" algn="l" rtl="0">
              <a:spcBef>
                <a:spcPts val="400"/>
              </a:spcBef>
              <a:buClr>
                <a:schemeClr val="accent4"/>
              </a:buClr>
              <a:buFont typeface="Arial"/>
              <a:buChar char="▪"/>
              <a:defRPr/>
            </a:lvl4pPr>
            <a:lvl5pPr marL="1426464" indent="-67564" algn="l" rtl="0">
              <a:spcBef>
                <a:spcPts val="400"/>
              </a:spcBef>
              <a:buClr>
                <a:schemeClr val="accent5"/>
              </a:buClr>
              <a:buFont typeface="Noto Symbol"/>
              <a:buChar char=""/>
              <a:defRPr/>
            </a:lvl5pPr>
            <a:lvl6pPr marL="1627632" indent="-65532" algn="l" rtl="0">
              <a:spcBef>
                <a:spcPts val="400"/>
              </a:spcBef>
              <a:buClr>
                <a:schemeClr val="accent6"/>
              </a:buClr>
              <a:buFont typeface="Noto Symbol"/>
              <a:buChar char="⚫"/>
              <a:defRPr/>
            </a:lvl6pPr>
            <a:lvl7pPr marL="1828800" indent="-76200" algn="l" rtl="0">
              <a:spcBef>
                <a:spcPts val="360"/>
              </a:spcBef>
              <a:buClr>
                <a:schemeClr val="accent1"/>
              </a:buClr>
              <a:buFont typeface="Noto Symbol"/>
              <a:buChar char="⚫"/>
              <a:defRPr/>
            </a:lvl7pPr>
            <a:lvl8pPr marL="2029968" indent="-74167" algn="l" rtl="0">
              <a:spcBef>
                <a:spcPts val="360"/>
              </a:spcBef>
              <a:buClr>
                <a:schemeClr val="accent2"/>
              </a:buClr>
              <a:buFont typeface="Noto Symbol"/>
              <a:buChar char="⚫"/>
              <a:defRPr/>
            </a:lvl8pPr>
            <a:lvl9pPr marL="2231136" indent="-72135" algn="l" rtl="0">
              <a:spcBef>
                <a:spcPts val="360"/>
              </a:spcBef>
              <a:buClr>
                <a:schemeClr val="accent3"/>
              </a:buClr>
              <a:buFont typeface="Noto Symbol"/>
              <a:buChar char="⚫"/>
              <a:defRPr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699" cy="274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799" cy="274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/>
        </p:nvSpPr>
        <p:spPr>
          <a:xfrm>
            <a:off x="6598920" y="0"/>
            <a:ext cx="456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Shape 88"/>
          <p:cNvSpPr/>
          <p:nvPr/>
        </p:nvSpPr>
        <p:spPr>
          <a:xfrm>
            <a:off x="6647686" y="0"/>
            <a:ext cx="2514599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 rot="5400000">
            <a:off x="4808549" y="2247890"/>
            <a:ext cx="5851500" cy="190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Clr>
                <a:schemeClr val="accent1"/>
              </a:buClr>
              <a:buFont typeface="Cambria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 rot="5400000">
            <a:off x="541350" y="220650"/>
            <a:ext cx="5851500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indent="-162052" algn="l" rtl="0">
              <a:spcBef>
                <a:spcPts val="0"/>
              </a:spcBef>
              <a:buClr>
                <a:schemeClr val="accent1"/>
              </a:buClr>
              <a:buFont typeface="Noto Symbol"/>
              <a:buChar char="◼"/>
              <a:defRPr/>
            </a:lvl1pPr>
            <a:lvl2pPr marL="731520" indent="-114300" algn="l" rtl="0">
              <a:spcBef>
                <a:spcPts val="560"/>
              </a:spcBef>
              <a:buClr>
                <a:schemeClr val="accent2"/>
              </a:buClr>
              <a:buFont typeface="Noto Symbol"/>
              <a:buChar char="▪"/>
              <a:defRPr/>
            </a:lvl2pPr>
            <a:lvl3pPr marL="996696" indent="-82296" algn="l" rtl="0">
              <a:spcBef>
                <a:spcPts val="480"/>
              </a:spcBef>
              <a:buClr>
                <a:schemeClr val="accent3"/>
              </a:buClr>
              <a:buFont typeface="Arial"/>
              <a:buChar char="▪"/>
              <a:defRPr/>
            </a:lvl3pPr>
            <a:lvl4pPr marL="1216152" indent="-60452" algn="l" rtl="0">
              <a:spcBef>
                <a:spcPts val="400"/>
              </a:spcBef>
              <a:buClr>
                <a:schemeClr val="accent4"/>
              </a:buClr>
              <a:buFont typeface="Arial"/>
              <a:buChar char="▪"/>
              <a:defRPr/>
            </a:lvl4pPr>
            <a:lvl5pPr marL="1426464" indent="-67564" algn="l" rtl="0">
              <a:spcBef>
                <a:spcPts val="400"/>
              </a:spcBef>
              <a:buClr>
                <a:schemeClr val="accent5"/>
              </a:buClr>
              <a:buFont typeface="Noto Symbol"/>
              <a:buChar char=""/>
              <a:defRPr/>
            </a:lvl5pPr>
            <a:lvl6pPr marL="1627632" indent="-65532" algn="l" rtl="0">
              <a:spcBef>
                <a:spcPts val="400"/>
              </a:spcBef>
              <a:buClr>
                <a:schemeClr val="accent6"/>
              </a:buClr>
              <a:buFont typeface="Noto Symbol"/>
              <a:buChar char="⚫"/>
              <a:defRPr/>
            </a:lvl6pPr>
            <a:lvl7pPr marL="1828800" indent="-76200" algn="l" rtl="0">
              <a:spcBef>
                <a:spcPts val="360"/>
              </a:spcBef>
              <a:buClr>
                <a:schemeClr val="accent1"/>
              </a:buClr>
              <a:buFont typeface="Noto Symbol"/>
              <a:buChar char="⚫"/>
              <a:defRPr/>
            </a:lvl7pPr>
            <a:lvl8pPr marL="2029968" indent="-74167" algn="l" rtl="0">
              <a:spcBef>
                <a:spcPts val="360"/>
              </a:spcBef>
              <a:buClr>
                <a:schemeClr val="accent2"/>
              </a:buClr>
              <a:buFont typeface="Noto Symbol"/>
              <a:buChar char="⚫"/>
              <a:defRPr/>
            </a:lvl8pPr>
            <a:lvl9pPr marL="2231136" indent="-72135" algn="l" rtl="0">
              <a:spcBef>
                <a:spcPts val="360"/>
              </a:spcBef>
              <a:buClr>
                <a:schemeClr val="accent3"/>
              </a:buClr>
              <a:buFont typeface="Noto Symbol"/>
              <a:buChar char="⚫"/>
              <a:defRPr/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ftr" idx="11"/>
          </p:nvPr>
        </p:nvSpPr>
        <p:spPr>
          <a:xfrm>
            <a:off x="2640597" y="6377458"/>
            <a:ext cx="3836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799" cy="274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1435895"/>
            <a:ext cx="9144000" cy="4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Shape 10"/>
          <p:cNvSpPr/>
          <p:nvPr/>
        </p:nvSpPr>
        <p:spPr>
          <a:xfrm>
            <a:off x="0" y="0"/>
            <a:ext cx="9144000" cy="14336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0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buClr>
                <a:schemeClr val="accent1"/>
              </a:buClr>
              <a:buFont typeface="Cambria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775191"/>
            <a:ext cx="8229600" cy="46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indent="-162052" algn="l" rtl="0">
              <a:spcBef>
                <a:spcPts val="0"/>
              </a:spcBef>
              <a:buClr>
                <a:schemeClr val="accent1"/>
              </a:buClr>
              <a:buFont typeface="Noto Symbol"/>
              <a:buChar char="◼"/>
              <a:defRPr/>
            </a:lvl1pPr>
            <a:lvl2pPr marL="731520" marR="0" indent="-114300" algn="l" rtl="0">
              <a:spcBef>
                <a:spcPts val="560"/>
              </a:spcBef>
              <a:buClr>
                <a:schemeClr val="accent2"/>
              </a:buClr>
              <a:buFont typeface="Noto Symbol"/>
              <a:buChar char="▪"/>
              <a:defRPr/>
            </a:lvl2pPr>
            <a:lvl3pPr marL="996696" marR="0" indent="-82296" algn="l" rtl="0">
              <a:spcBef>
                <a:spcPts val="480"/>
              </a:spcBef>
              <a:buClr>
                <a:schemeClr val="accent3"/>
              </a:buClr>
              <a:buFont typeface="Arial"/>
              <a:buChar char="▪"/>
              <a:defRPr/>
            </a:lvl3pPr>
            <a:lvl4pPr marL="1216152" marR="0" indent="-60452" algn="l" rtl="0">
              <a:spcBef>
                <a:spcPts val="400"/>
              </a:spcBef>
              <a:buClr>
                <a:schemeClr val="accent4"/>
              </a:buClr>
              <a:buFont typeface="Arial"/>
              <a:buChar char="▪"/>
              <a:defRPr/>
            </a:lvl4pPr>
            <a:lvl5pPr marL="1426464" marR="0" indent="-67564" algn="l" rtl="0">
              <a:spcBef>
                <a:spcPts val="400"/>
              </a:spcBef>
              <a:buClr>
                <a:schemeClr val="accent5"/>
              </a:buClr>
              <a:buFont typeface="Noto Symbol"/>
              <a:buChar char=""/>
              <a:defRPr/>
            </a:lvl5pPr>
            <a:lvl6pPr marL="1627632" marR="0" indent="-65532" algn="l" rtl="0">
              <a:spcBef>
                <a:spcPts val="400"/>
              </a:spcBef>
              <a:buClr>
                <a:schemeClr val="accent6"/>
              </a:buClr>
              <a:buFont typeface="Noto Symbol"/>
              <a:buChar char="⚫"/>
              <a:defRPr/>
            </a:lvl6pPr>
            <a:lvl7pPr marL="1828800" marR="0" indent="-76200" algn="l" rtl="0">
              <a:spcBef>
                <a:spcPts val="360"/>
              </a:spcBef>
              <a:buClr>
                <a:schemeClr val="accent1"/>
              </a:buClr>
              <a:buFont typeface="Noto Symbol"/>
              <a:buChar char="⚫"/>
              <a:defRPr/>
            </a:lvl7pPr>
            <a:lvl8pPr marL="2029968" marR="0" indent="-74167" algn="l" rtl="0">
              <a:spcBef>
                <a:spcPts val="360"/>
              </a:spcBef>
              <a:buClr>
                <a:schemeClr val="accent2"/>
              </a:buClr>
              <a:buFont typeface="Noto Symbol"/>
              <a:buChar char="⚫"/>
              <a:defRPr/>
            </a:lvl8pPr>
            <a:lvl9pPr marL="2231136" marR="0" indent="-72135" algn="l" rtl="0">
              <a:spcBef>
                <a:spcPts val="360"/>
              </a:spcBef>
              <a:buClr>
                <a:schemeClr val="accent3"/>
              </a:buClr>
              <a:buFont typeface="Noto Symbol"/>
              <a:buChar char="⚫"/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699" cy="274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799" cy="274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Shape 1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37955" y="6237117"/>
            <a:ext cx="1609799" cy="5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1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440614" y="5982817"/>
            <a:ext cx="669599" cy="8751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  <p:sldLayoutId id="2147483661" r:id="rId11"/>
    <p:sldLayoutId id="2147483662" r:id="rId12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defTabSz="457200"/>
            <a:fld id="{80067FE1-F4EE-3A4A-9D6F-86014F5E8F80}" type="datetimeFigureOut">
              <a:rPr lang="en-US" kern="1200" smtClean="0">
                <a:solidFill>
                  <a:prstClr val="black">
                    <a:tint val="95000"/>
                  </a:prstClr>
                </a:solidFill>
                <a:latin typeface="Calibri"/>
                <a:ea typeface="+mn-ea"/>
                <a:cs typeface="+mn-cs"/>
              </a:rPr>
              <a:pPr defTabSz="457200"/>
              <a:t>10/9/2019</a:t>
            </a:fld>
            <a:endParaRPr lang="en-US" kern="1200" dirty="0">
              <a:solidFill>
                <a:prstClr val="black">
                  <a:tint val="9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defTabSz="457200"/>
            <a:r>
              <a:rPr lang="en-US" kern="1200" dirty="0" err="1">
                <a:solidFill>
                  <a:prstClr val="black">
                    <a:tint val="95000"/>
                  </a:prstClr>
                </a:solidFill>
                <a:latin typeface="Calibri"/>
                <a:ea typeface="+mn-ea"/>
                <a:cs typeface="+mn-cs"/>
              </a:rPr>
              <a:t>www.careers.umbc.edu</a:t>
            </a:r>
            <a:endParaRPr lang="en-US" kern="1200" dirty="0">
              <a:solidFill>
                <a:prstClr val="black">
                  <a:tint val="9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defTabSz="457200"/>
            <a:fld id="{BB58B349-A31C-C548-BC08-6155BD480572}" type="slidenum">
              <a:rPr lang="en-US" kern="1200" smtClean="0">
                <a:solidFill>
                  <a:prstClr val="black">
                    <a:tint val="95000"/>
                  </a:prstClr>
                </a:solidFill>
                <a:latin typeface="Calibri"/>
                <a:ea typeface="+mn-ea"/>
                <a:cs typeface="+mn-cs"/>
              </a:rPr>
              <a:pPr defTabSz="457200"/>
              <a:t>‹#›</a:t>
            </a:fld>
            <a:endParaRPr lang="en-US" kern="1200">
              <a:solidFill>
                <a:prstClr val="black">
                  <a:tint val="9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horiz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37955" y="6237117"/>
            <a:ext cx="1609749" cy="544383"/>
          </a:xfrm>
          <a:prstGeom prst="rect">
            <a:avLst/>
          </a:prstGeom>
        </p:spPr>
      </p:pic>
      <p:pic>
        <p:nvPicPr>
          <p:cNvPr id="11" name="Picture 10" descr="career_center_logo_rgb_vert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615" y="5982818"/>
            <a:ext cx="669504" cy="87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55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80067FE1-F4EE-3A4A-9D6F-86014F5E8F80}" type="datetimeFigureOut">
              <a:rPr lang="en-US" smtClean="0"/>
              <a:t>10/9/2019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r>
              <a:rPr lang="en-US" dirty="0" err="1"/>
              <a:t>www.careers.umbc.edu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BB58B349-A31C-C548-BC08-6155BD48057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horiz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37955" y="6237117"/>
            <a:ext cx="1609749" cy="544383"/>
          </a:xfrm>
          <a:prstGeom prst="rect">
            <a:avLst/>
          </a:prstGeom>
        </p:spPr>
      </p:pic>
      <p:pic>
        <p:nvPicPr>
          <p:cNvPr id="11" name="Picture 10" descr="career_center_logo_rgb_vert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615" y="5982818"/>
            <a:ext cx="669504" cy="87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65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ctrTitle"/>
          </p:nvPr>
        </p:nvSpPr>
        <p:spPr>
          <a:xfrm>
            <a:off x="523275" y="2944167"/>
            <a:ext cx="8195099" cy="15273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30555"/>
              <a:buFont typeface="Arial"/>
              <a:buNone/>
            </a:pPr>
            <a:r>
              <a:rPr lang="en-US" sz="4800" b="1" dirty="0">
                <a:solidFill>
                  <a:srgbClr val="F1C23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b="1" dirty="0">
                <a:solidFill>
                  <a:srgbClr val="F1C232"/>
                </a:solidFill>
                <a:latin typeface="Calibri" panose="020F0502020204030204" pitchFamily="34" charset="0"/>
                <a:ea typeface="Cambria"/>
                <a:cs typeface="Cambria"/>
                <a:sym typeface="Cambria"/>
              </a:rPr>
              <a:t>Introduction to the</a:t>
            </a:r>
            <a:br>
              <a:rPr lang="en-US" sz="4000" b="1" dirty="0">
                <a:solidFill>
                  <a:srgbClr val="F1C232"/>
                </a:solidFill>
                <a:latin typeface="Calibri" panose="020F0502020204030204" pitchFamily="34" charset="0"/>
                <a:ea typeface="Cambria"/>
                <a:cs typeface="Cambria"/>
                <a:sym typeface="Cambria"/>
              </a:rPr>
            </a:br>
            <a:r>
              <a:rPr lang="en-US" sz="4000" b="1" dirty="0">
                <a:solidFill>
                  <a:srgbClr val="F1C232"/>
                </a:solidFill>
                <a:latin typeface="Calibri" panose="020F0502020204030204" pitchFamily="34" charset="0"/>
                <a:ea typeface="Cambria"/>
                <a:cs typeface="Cambria"/>
                <a:sym typeface="Cambria"/>
              </a:rPr>
              <a:t>UMBC </a:t>
            </a:r>
            <a:r>
              <a:rPr lang="en-US" sz="4000" b="1" dirty="0">
                <a:solidFill>
                  <a:srgbClr val="F1C232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Career Center </a:t>
            </a:r>
          </a:p>
        </p:txBody>
      </p:sp>
      <p:sp>
        <p:nvSpPr>
          <p:cNvPr id="2" name="Rectangle 1"/>
          <p:cNvSpPr/>
          <p:nvPr/>
        </p:nvSpPr>
        <p:spPr>
          <a:xfrm>
            <a:off x="48824" y="5272337"/>
            <a:ext cx="9144000" cy="1660967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0">
                <a:schemeClr val="accent1">
                  <a:lumMod val="0"/>
                  <a:lumOff val="100000"/>
                </a:schemeClr>
              </a:gs>
              <a:gs pos="77000">
                <a:schemeClr val="tx1">
                  <a:lumMod val="75000"/>
                  <a:lumOff val="2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Susan Hindle</a:t>
            </a:r>
          </a:p>
          <a:p>
            <a:pPr algn="ctr"/>
            <a:r>
              <a:rPr lang="en-US" sz="2000" dirty="0"/>
              <a:t>Assistant Director, Internships &amp; Employment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60"/>
          <p:cNvSpPr txBox="1">
            <a:spLocks noGrp="1"/>
          </p:cNvSpPr>
          <p:nvPr>
            <p:ph type="body" idx="1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50" tIns="91425" rIns="91425" bIns="45700"/>
          <a:lstStyle>
            <a:lvl1pPr marL="5715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400" dirty="0">
              <a:solidFill>
                <a:srgbClr val="000000"/>
              </a:solidFill>
              <a:sym typeface="Calibri" panose="020F050202020403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400" dirty="0">
              <a:solidFill>
                <a:srgbClr val="000000"/>
              </a:solidFill>
              <a:sym typeface="Calibri" panose="020F0502020204030204" pitchFamily="34" charset="0"/>
            </a:endParaRPr>
          </a:p>
          <a:p>
            <a:pPr algn="ctr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 dirty="0">
                <a:solidFill>
                  <a:srgbClr val="FF0000"/>
                </a:solidFill>
                <a:sym typeface="Calibri" panose="020F0502020204030204" pitchFamily="34" charset="0"/>
              </a:rPr>
              <a:t>697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dirty="0">
                <a:solidFill>
                  <a:srgbClr val="000000"/>
                </a:solidFill>
                <a:sym typeface="Calibri" panose="020F0502020204030204" pitchFamily="34" charset="0"/>
              </a:rPr>
              <a:t> 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 b="1" i="1" dirty="0">
                <a:solidFill>
                  <a:srgbClr val="000000"/>
                </a:solidFill>
                <a:sym typeface="Calibri" panose="020F0502020204030204" pitchFamily="34" charset="0"/>
              </a:rPr>
              <a:t>Employer visits to connect with students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 dirty="0">
                <a:solidFill>
                  <a:srgbClr val="000000"/>
                </a:solidFill>
                <a:sym typeface="Calibri" panose="020F0502020204030204" pitchFamily="34" charset="0"/>
              </a:rPr>
              <a:t>(2016 – 2017)</a:t>
            </a:r>
          </a:p>
          <a:p>
            <a:pPr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900" dirty="0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6" name="Shape 144"/>
          <p:cNvSpPr txBox="1">
            <a:spLocks noGrp="1"/>
          </p:cNvSpPr>
          <p:nvPr>
            <p:ph type="title"/>
          </p:nvPr>
        </p:nvSpPr>
        <p:spPr>
          <a:xfrm>
            <a:off x="457200" y="97797"/>
            <a:ext cx="8229600" cy="1252800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accent1"/>
              </a:buClr>
              <a:buSzPct val="25000"/>
              <a:buFont typeface="Cambria"/>
              <a:buNone/>
            </a:pPr>
            <a:r>
              <a:rPr lang="en-US" sz="36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Employer Connections</a:t>
            </a:r>
          </a:p>
        </p:txBody>
      </p:sp>
    </p:spTree>
    <p:extLst>
      <p:ext uri="{BB962C8B-B14F-4D97-AF65-F5344CB8AC3E}">
        <p14:creationId xmlns:p14="http://schemas.microsoft.com/office/powerpoint/2010/main" val="414120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xfrm>
            <a:off x="457200" y="155447"/>
            <a:ext cx="8229600" cy="1252800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accent1"/>
              </a:buClr>
              <a:buSzPct val="25000"/>
              <a:buFont typeface="Cambria"/>
              <a:buNone/>
            </a:pPr>
            <a:r>
              <a:rPr lang="en-US" sz="36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* Key </a:t>
            </a:r>
            <a:r>
              <a:rPr lang="en-US" sz="3600" b="1" i="0" u="none" strike="noStrike" cap="none" baseline="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Events for STEM majors*</a:t>
            </a:r>
            <a:br>
              <a:rPr lang="en-US" sz="3600" b="1" i="0" u="none" strike="noStrike" cap="none" baseline="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Spring </a:t>
            </a:r>
            <a:r>
              <a:rPr lang="en-US" sz="3600" b="1" i="0" u="none" strike="noStrike" cap="none" baseline="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201</a:t>
            </a:r>
            <a:r>
              <a:rPr lang="en-US" sz="36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</a:p>
        </p:txBody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311499" y="1635161"/>
            <a:ext cx="8521001" cy="4528971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571500" indent="-342900">
              <a:spcAft>
                <a:spcPts val="10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Scientist to Serial Entrepreneur: An Unlikely Journey –</a:t>
            </a: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3/13 – 12-1 PM – UC Center</a:t>
            </a: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indent="-342900">
              <a:spcAft>
                <a:spcPts val="10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UMBC Connects: Employers in the Sciences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April 10</a:t>
            </a:r>
          </a:p>
          <a:p>
            <a:pPr marL="571500" indent="-342900">
              <a:spcAft>
                <a:spcPts val="10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the Road Series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(Friday – Off campus field trips)</a:t>
            </a:r>
          </a:p>
          <a:p>
            <a:pPr marL="864108"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Chesapeake Bay Foundation 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3/8 – 8:30 AM – 1 PM</a:t>
            </a:r>
          </a:p>
          <a:p>
            <a:pPr marL="864108"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Campbell &amp; Company, Inc.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4/12 – 11AM – 4 PM</a:t>
            </a:r>
          </a:p>
          <a:p>
            <a:pPr marL="864108"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Oceaneering Int’l., Inc. 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4/19 – 9-12N</a:t>
            </a:r>
          </a:p>
          <a:p>
            <a:pPr marL="521208" lvl="1" indent="0"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endParaRPr lang="en-US" sz="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indent="-342900">
              <a:spcAft>
                <a:spcPts val="10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Mid-Atlantic Technology Showcase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3/27 – 12:30-7:30 PM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(Biotech/Pharmaceutical Conference) – Off campus</a:t>
            </a:r>
          </a:p>
          <a:p>
            <a:pPr marL="571500" indent="-342900">
              <a:spcAft>
                <a:spcPts val="10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Biotech Industry Day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4/11 PM – 5 PM – 7 PM - Off campus</a:t>
            </a: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indent="-342900">
              <a:spcAft>
                <a:spcPts val="10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indent="0">
              <a:spcAft>
                <a:spcPts val="1000"/>
              </a:spcAft>
              <a:buClr>
                <a:schemeClr val="dk1"/>
              </a:buClr>
              <a:buSzPct val="100000"/>
              <a:buNone/>
            </a:pPr>
            <a:endParaRPr lang="en-US" sz="260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None/>
            </a:pPr>
            <a:endParaRPr sz="295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0529470"/>
      </p:ext>
    </p:extLst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xfrm>
            <a:off x="457200" y="155447"/>
            <a:ext cx="8229600" cy="1252800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accent1"/>
              </a:buClr>
              <a:buSzPct val="25000"/>
              <a:buFont typeface="Cambria"/>
              <a:buNone/>
            </a:pPr>
            <a:r>
              <a:rPr lang="en-US" sz="36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* Key </a:t>
            </a:r>
            <a:r>
              <a:rPr lang="en-US" sz="3600" b="1" i="0" u="none" strike="noStrike" cap="none" baseline="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Events - All</a:t>
            </a:r>
            <a:r>
              <a:rPr lang="en-US" sz="36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Majors</a:t>
            </a:r>
            <a:r>
              <a:rPr lang="en-US" sz="3600" b="1" i="0" u="none" strike="noStrike" cap="none" baseline="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br>
              <a:rPr lang="en-US" sz="3600" b="1" i="0" u="none" strike="noStrike" cap="none" baseline="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Spring </a:t>
            </a:r>
            <a:r>
              <a:rPr lang="en-US" sz="3600" b="1" i="0" u="none" strike="noStrike" cap="none" baseline="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201</a:t>
            </a:r>
            <a:r>
              <a:rPr lang="en-US" sz="36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</a:p>
        </p:txBody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355002" y="1721224"/>
            <a:ext cx="8681421" cy="4306336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571500" lvl="0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Tips on Mastering the Job Search –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3/4 – 12-1 PM</a:t>
            </a:r>
          </a:p>
          <a:p>
            <a:pPr marL="228600" lvl="0" indent="0">
              <a:buClr>
                <a:schemeClr val="dk1"/>
              </a:buClr>
              <a:buSzPct val="100000"/>
              <a:buNone/>
            </a:pPr>
            <a:endParaRPr lang="en-US" sz="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lvl="0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Career Paths for Graduate Students –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4/3</a:t>
            </a:r>
          </a:p>
          <a:p>
            <a:pPr marL="571500" lvl="0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UMBC Suits You: Clothing Closet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4/3</a:t>
            </a:r>
          </a:p>
          <a:p>
            <a:pPr marL="571500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lvl="0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Sweeten Up Your Network: Alumni-Student Networking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4/4</a:t>
            </a:r>
          </a:p>
          <a:p>
            <a:pPr marL="571500" lvl="0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lvl="0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 Wish I Knew In College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4/8</a:t>
            </a:r>
          </a:p>
          <a:p>
            <a:pPr marL="228600" lvl="0" indent="0">
              <a:buClr>
                <a:schemeClr val="dk1"/>
              </a:buClr>
              <a:buSzPct val="100000"/>
              <a:buNone/>
            </a:pPr>
            <a:endParaRPr lang="en-US" sz="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lvl="0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Intern to Full-Time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4/22 – 12-1 PM</a:t>
            </a:r>
          </a:p>
          <a:p>
            <a:pPr marL="571500" lvl="0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Relocating for Internships &amp; Jobs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4/25 – 12-1 PM</a:t>
            </a:r>
          </a:p>
          <a:p>
            <a:pPr marL="571500" lvl="0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Grad School 101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4/30</a:t>
            </a:r>
          </a:p>
          <a:p>
            <a:pPr marL="571500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indent="-342900">
              <a:spcAft>
                <a:spcPts val="10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indent="-342900">
              <a:spcAft>
                <a:spcPts val="10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indent="0">
              <a:spcAft>
                <a:spcPts val="1000"/>
              </a:spcAft>
              <a:buClr>
                <a:schemeClr val="dk1"/>
              </a:buClr>
              <a:buSzPct val="100000"/>
              <a:buNone/>
            </a:pPr>
            <a:endParaRPr lang="en-US" sz="260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None/>
            </a:pPr>
            <a:endParaRPr sz="295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2524616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59"/>
          <p:cNvSpPr txBox="1">
            <a:spLocks noGrp="1"/>
          </p:cNvSpPr>
          <p:nvPr>
            <p:ph type="title"/>
          </p:nvPr>
        </p:nvSpPr>
        <p:spPr>
          <a:xfrm>
            <a:off x="457200" y="155447"/>
            <a:ext cx="8229600" cy="1252800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accent1"/>
              </a:buClr>
              <a:buSzPct val="25000"/>
              <a:buFont typeface="Cambria"/>
              <a:buNone/>
            </a:pPr>
            <a:r>
              <a:rPr lang="en-US" sz="36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Networking Events/Career Fairs</a:t>
            </a:r>
          </a:p>
        </p:txBody>
      </p:sp>
      <p:pic>
        <p:nvPicPr>
          <p:cNvPr id="5" name="Picture 2" descr="C:\Users\CHRIST~1\AppData\Local\Temp\IMG_72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50" y="1883994"/>
            <a:ext cx="3033713" cy="404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CHRIST~1\AppData\Local\Temp\IMG_00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333" y="2653890"/>
            <a:ext cx="3520483" cy="2640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6175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 txBox="1"/>
          <p:nvPr/>
        </p:nvSpPr>
        <p:spPr>
          <a:xfrm>
            <a:off x="0" y="6424612"/>
            <a:ext cx="9144000" cy="433386"/>
          </a:xfrm>
          <a:prstGeom prst="rect">
            <a:avLst/>
          </a:prstGeom>
          <a:solidFill>
            <a:srgbClr val="FFCC00"/>
          </a:solidFill>
          <a:ln w="9525" cap="flat" cmpd="sng">
            <a:solidFill>
              <a:srgbClr val="4A7EB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Shape 331" descr="imap://routzahn@imap.umbc.edu:993/fetch%3EUID%3E/INBOX%3E258454?part=1.2&amp;type=image/gif&amp;filename=CSC_block-for-Word.gif"/>
          <p:cNvSpPr txBox="1"/>
          <p:nvPr/>
        </p:nvSpPr>
        <p:spPr>
          <a:xfrm>
            <a:off x="155575" y="-144461"/>
            <a:ext cx="304799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2" name="Shape 3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28769"/>
            <a:ext cx="9144000" cy="50292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216544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60"/>
          <p:cNvSpPr txBox="1">
            <a:spLocks noGrp="1"/>
          </p:cNvSpPr>
          <p:nvPr>
            <p:ph type="body" idx="1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50" tIns="91425" rIns="91425" bIns="45700"/>
          <a:lstStyle>
            <a:lvl1pPr marL="5715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400" dirty="0">
              <a:solidFill>
                <a:srgbClr val="000000"/>
              </a:solidFill>
              <a:sym typeface="Calibri" panose="020F050202020403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400" dirty="0">
              <a:solidFill>
                <a:srgbClr val="000000"/>
              </a:solidFill>
              <a:sym typeface="Calibri" panose="020F0502020204030204" pitchFamily="34" charset="0"/>
            </a:endParaRPr>
          </a:p>
          <a:p>
            <a:pPr algn="ctr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8000" b="1" dirty="0">
                <a:solidFill>
                  <a:srgbClr val="FF0000"/>
                </a:solidFill>
                <a:sym typeface="Calibri" panose="020F0502020204030204" pitchFamily="34" charset="0"/>
              </a:rPr>
              <a:t>715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dirty="0">
                <a:solidFill>
                  <a:srgbClr val="000000"/>
                </a:solidFill>
                <a:sym typeface="Calibri" panose="020F0502020204030204" pitchFamily="34" charset="0"/>
              </a:rPr>
              <a:t> 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 i="1" dirty="0">
                <a:solidFill>
                  <a:srgbClr val="000000"/>
                </a:solidFill>
                <a:sym typeface="Calibri" panose="020F0502020204030204" pitchFamily="34" charset="0"/>
              </a:rPr>
              <a:t>Employer on-campus interviews conducted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dirty="0">
                <a:solidFill>
                  <a:srgbClr val="000000"/>
                </a:solidFill>
                <a:sym typeface="Calibri" panose="020F0502020204030204" pitchFamily="34" charset="0"/>
              </a:rPr>
              <a:t>(2016 – 2017)</a:t>
            </a:r>
          </a:p>
          <a:p>
            <a:pPr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900" dirty="0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6" name="Shape 144"/>
          <p:cNvSpPr txBox="1">
            <a:spLocks noGrp="1"/>
          </p:cNvSpPr>
          <p:nvPr>
            <p:ph type="title"/>
          </p:nvPr>
        </p:nvSpPr>
        <p:spPr>
          <a:xfrm>
            <a:off x="457200" y="97797"/>
            <a:ext cx="8229600" cy="1252800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accent1"/>
              </a:buClr>
              <a:buSzPct val="25000"/>
              <a:buFont typeface="Cambria"/>
              <a:buNone/>
            </a:pPr>
            <a:r>
              <a:rPr lang="en-US" sz="36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On-Campus Interviews</a:t>
            </a:r>
          </a:p>
        </p:txBody>
      </p:sp>
    </p:spTree>
    <p:extLst>
      <p:ext uri="{BB962C8B-B14F-4D97-AF65-F5344CB8AC3E}">
        <p14:creationId xmlns:p14="http://schemas.microsoft.com/office/powerpoint/2010/main" val="1725413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Virtual Interview preparation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338" y="1592828"/>
            <a:ext cx="7858461" cy="4531246"/>
          </a:xfrm>
        </p:spPr>
        <p:txBody>
          <a:bodyPr>
            <a:normAutofit/>
          </a:bodyPr>
          <a:lstStyle/>
          <a:p>
            <a:pPr marL="118872" indent="0" algn="ctr"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* Big Interview *</a:t>
            </a:r>
          </a:p>
          <a:p>
            <a:pPr marL="118872" indent="0" algn="ctr">
              <a:buNone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(Virtual interview practice tool)</a:t>
            </a:r>
          </a:p>
          <a:p>
            <a:pPr marL="118872" indent="0" algn="ctr">
              <a:buNone/>
            </a:pPr>
            <a:endParaRPr lang="en-US" sz="1200" b="1" dirty="0"/>
          </a:p>
          <a:p>
            <a:pPr marL="118872" indent="0" algn="ctr">
              <a:buNone/>
            </a:pP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 * PRACTICE * ANALYZE</a:t>
            </a:r>
          </a:p>
          <a:p>
            <a:pPr marL="118872" indent="0" algn="ctr">
              <a:buNone/>
            </a:pPr>
            <a:endParaRPr lang="en-US" sz="1800" b="1" dirty="0">
              <a:solidFill>
                <a:srgbClr val="FF0000"/>
              </a:solidFill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Videotape your responses to pre-recorded questions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Review/rate your responses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Share them (professors/mentors, family, friends)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Forward them to Career Center staff and request a review</a:t>
            </a:r>
          </a:p>
          <a:p>
            <a:endParaRPr lang="en-US" sz="1300" dirty="0"/>
          </a:p>
          <a:p>
            <a:pPr marL="118872" indent="0" algn="ctr">
              <a:buNone/>
            </a:pP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careers.umbc.edu/tools/big-interview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161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reer Center - UMBC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890" y="1731982"/>
            <a:ext cx="5755342" cy="4246535"/>
          </a:xfrm>
          <a:prstGeom prst="rect">
            <a:avLst/>
          </a:prstGeom>
        </p:spPr>
      </p:pic>
      <p:sp>
        <p:nvSpPr>
          <p:cNvPr id="6" name="Shape 243"/>
          <p:cNvSpPr txBox="1">
            <a:spLocks/>
          </p:cNvSpPr>
          <p:nvPr/>
        </p:nvSpPr>
        <p:spPr>
          <a:xfrm>
            <a:off x="0" y="331596"/>
            <a:ext cx="8544299" cy="921204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</a:lstStyle>
          <a:p>
            <a:pPr algn="ctr">
              <a:buClr>
                <a:schemeClr val="accent1"/>
              </a:buClr>
              <a:buSzPct val="25000"/>
              <a:buFont typeface="Cambria"/>
              <a:buNone/>
            </a:pPr>
            <a:r>
              <a:rPr lang="en-US" sz="36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Career Center Website</a:t>
            </a:r>
          </a:p>
          <a:p>
            <a:pPr algn="ctr">
              <a:buClr>
                <a:schemeClr val="accent1"/>
              </a:buClr>
              <a:buSzPct val="25000"/>
              <a:buFont typeface="Cambria"/>
              <a:buNone/>
            </a:pPr>
            <a:r>
              <a:rPr lang="en-US" sz="36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careers.umbc.edu</a:t>
            </a:r>
          </a:p>
        </p:txBody>
      </p:sp>
    </p:spTree>
    <p:extLst>
      <p:ext uri="{BB962C8B-B14F-4D97-AF65-F5344CB8AC3E}">
        <p14:creationId xmlns:p14="http://schemas.microsoft.com/office/powerpoint/2010/main" val="3219092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title"/>
          </p:nvPr>
        </p:nvSpPr>
        <p:spPr>
          <a:xfrm>
            <a:off x="457200" y="155447"/>
            <a:ext cx="8229600" cy="1252800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accent1"/>
              </a:buClr>
              <a:buSzPct val="25000"/>
              <a:buFont typeface="Cambria"/>
              <a:buNone/>
            </a:pPr>
            <a:r>
              <a:rPr lang="en-US" sz="36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Schedule an appointment</a:t>
            </a:r>
            <a:r>
              <a:rPr lang="en-US" sz="3600" b="1" dirty="0">
                <a:solidFill>
                  <a:schemeClr val="accent1"/>
                </a:solidFill>
                <a:latin typeface="Cambria"/>
                <a:ea typeface="Cambria"/>
                <a:cs typeface="Calibri"/>
                <a:sym typeface="Cambria"/>
              </a:rPr>
              <a:t> </a:t>
            </a:r>
            <a:r>
              <a:rPr lang="en-US" sz="3600" b="1" dirty="0">
                <a:solidFill>
                  <a:schemeClr val="accent1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via </a:t>
            </a:r>
            <a:r>
              <a:rPr lang="en-US" sz="3600" b="1" dirty="0" err="1">
                <a:solidFill>
                  <a:schemeClr val="accent1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UMBCworks</a:t>
            </a:r>
            <a:endParaRPr lang="en-US" sz="3600" b="1" dirty="0">
              <a:solidFill>
                <a:schemeClr val="accent1"/>
              </a:solidFill>
              <a:latin typeface="Calibri" panose="020F0502020204030204" pitchFamily="34" charset="0"/>
              <a:ea typeface="Cambria"/>
              <a:cs typeface="Calibri" panose="020F0502020204030204" pitchFamily="34" charset="0"/>
              <a:sym typeface="Cambria"/>
            </a:endParaRPr>
          </a:p>
        </p:txBody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341926" y="1513651"/>
            <a:ext cx="3976982" cy="4203862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0" marR="0" indent="0" algn="l" rtl="0">
              <a:lnSpc>
                <a:spcPct val="80000"/>
              </a:lnSpc>
              <a:spcBef>
                <a:spcPts val="0"/>
              </a:spcBef>
              <a:buNone/>
            </a:pP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Login to </a:t>
            </a:r>
            <a:r>
              <a:rPr lang="en-US" sz="2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UMBC</a:t>
            </a:r>
            <a:r>
              <a:rPr lang="en-US" sz="26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works</a:t>
            </a:r>
          </a:p>
          <a:p>
            <a:pPr marL="0" marR="0" indent="0" algn="l" rtl="0">
              <a:lnSpc>
                <a:spcPct val="80000"/>
              </a:lnSpc>
              <a:spcBef>
                <a:spcPts val="0"/>
              </a:spcBef>
              <a:buNone/>
            </a:pP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2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</a:t>
            </a: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US" sz="2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Schedule Appointment</a:t>
            </a: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ctr" rtl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</a:t>
            </a:r>
          </a:p>
          <a:p>
            <a:pPr marL="0" marR="0" indent="0" algn="ctr" rtl="0">
              <a:lnSpc>
                <a:spcPct val="80000"/>
              </a:lnSpc>
              <a:spcBef>
                <a:spcPts val="0"/>
              </a:spcBef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 Career Center at 410-455-2216</a:t>
            </a:r>
          </a:p>
        </p:txBody>
      </p:sp>
      <p:sp>
        <p:nvSpPr>
          <p:cNvPr id="259" name="Shape 259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699" cy="274199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0" name="Shape 2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18907" y="1534886"/>
            <a:ext cx="4735286" cy="53231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1" name="Shape 261"/>
          <p:cNvCxnSpPr/>
          <p:nvPr/>
        </p:nvCxnSpPr>
        <p:spPr>
          <a:xfrm>
            <a:off x="3145134" y="3277023"/>
            <a:ext cx="1788607" cy="1457838"/>
          </a:xfrm>
          <a:prstGeom prst="straightConnector1">
            <a:avLst/>
          </a:prstGeom>
          <a:noFill/>
          <a:ln w="48000" cap="flat" cmpd="thickThin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</p:spPr>
      </p:cxn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276860" indent="0" algn="ctr">
              <a:buNone/>
            </a:pPr>
            <a:r>
              <a:rPr lang="en-US" sz="3200" b="1" dirty="0">
                <a:latin typeface="Calibri" panose="020F0502020204030204" pitchFamily="34" charset="0"/>
              </a:rPr>
              <a:t>Susan </a:t>
            </a:r>
            <a:r>
              <a:rPr lang="en-US" sz="3200" b="1" dirty="0" err="1">
                <a:latin typeface="Calibri" panose="020F0502020204030204" pitchFamily="34" charset="0"/>
              </a:rPr>
              <a:t>Hindle</a:t>
            </a:r>
            <a:endParaRPr lang="en-US" sz="3200" b="1" dirty="0">
              <a:latin typeface="Calibri" panose="020F0502020204030204" pitchFamily="34" charset="0"/>
            </a:endParaRPr>
          </a:p>
          <a:p>
            <a:pPr marL="276860" indent="0" algn="ctr">
              <a:buNone/>
            </a:pPr>
            <a:r>
              <a:rPr lang="en-US" sz="2800" dirty="0">
                <a:latin typeface="Calibri" panose="020F0502020204030204" pitchFamily="34" charset="0"/>
              </a:rPr>
              <a:t>Assistant Director, Internship &amp; Employment</a:t>
            </a:r>
          </a:p>
          <a:p>
            <a:pPr marL="276860" indent="0" algn="ctr">
              <a:buNone/>
            </a:pPr>
            <a:r>
              <a:rPr lang="en-US" sz="2800" dirty="0">
                <a:latin typeface="Calibri" panose="020F0502020204030204" pitchFamily="34" charset="0"/>
              </a:rPr>
              <a:t>shindle@umbc.edu</a:t>
            </a:r>
          </a:p>
        </p:txBody>
      </p:sp>
      <p:sp>
        <p:nvSpPr>
          <p:cNvPr id="4" name="Shape 257"/>
          <p:cNvSpPr txBox="1">
            <a:spLocks noGrp="1"/>
          </p:cNvSpPr>
          <p:nvPr>
            <p:ph type="title"/>
          </p:nvPr>
        </p:nvSpPr>
        <p:spPr>
          <a:xfrm>
            <a:off x="457200" y="155447"/>
            <a:ext cx="8229600" cy="1252800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accent1"/>
              </a:buClr>
              <a:buSzPct val="25000"/>
              <a:buFont typeface="Cambria"/>
              <a:buNone/>
            </a:pPr>
            <a:r>
              <a:rPr lang="en-US" sz="4000" b="1" i="1" dirty="0">
                <a:solidFill>
                  <a:schemeClr val="accent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Thank you!</a:t>
            </a:r>
            <a:endParaRPr lang="en-US" sz="4000" b="1" i="1" dirty="0">
              <a:solidFill>
                <a:schemeClr val="accent1"/>
              </a:solidFill>
              <a:latin typeface="Calibri" panose="020F0502020204030204" pitchFamily="34" charset="0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304254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457200" y="97797"/>
            <a:ext cx="8229600" cy="1252800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accent1"/>
              </a:buClr>
              <a:buSzPct val="25000"/>
              <a:buFont typeface="Cambria"/>
              <a:buNone/>
            </a:pPr>
            <a:r>
              <a:rPr lang="en-US" sz="36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Overview</a:t>
            </a:r>
          </a:p>
        </p:txBody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457199" y="1758462"/>
            <a:ext cx="8365253" cy="4460212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  <a:p>
            <a:pPr marL="685800" marR="0" lvl="0" indent="-457200" algn="l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UMBC Career Center Staff/Campus Location</a:t>
            </a:r>
          </a:p>
          <a:p>
            <a:pPr marL="22860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endParaRPr lang="en-US" sz="11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  <a:p>
            <a:pPr marL="685800" marR="0" lvl="0" indent="-457200" algn="l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Snapshot of Services</a:t>
            </a:r>
          </a:p>
          <a:p>
            <a:pPr marL="685800" marR="0" lvl="0" indent="-457200" algn="l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  <a:p>
            <a:pPr marL="685800" marR="0" lvl="0" indent="-457200" algn="l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Introduction to </a:t>
            </a:r>
            <a:r>
              <a:rPr lang="en-US" sz="2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UMBC</a:t>
            </a:r>
            <a:r>
              <a:rPr lang="en-US" sz="2800" i="1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works</a:t>
            </a: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</a:t>
            </a:r>
          </a:p>
          <a:p>
            <a:pPr marL="685800" marR="0" lvl="0" indent="-457200" algn="l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  <a:p>
            <a:pPr marL="685800" lvl="0" indent="-457200" rtl="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Employer Connections/Networking Events</a:t>
            </a:r>
          </a:p>
          <a:p>
            <a:pPr marL="228600" lvl="0" indent="0" rtl="0"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endParaRPr lang="en-US" sz="10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  <a:p>
            <a:pPr marL="685800" lvl="0" indent="-457200" rtl="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Key Events (Spring 2019)</a:t>
            </a:r>
          </a:p>
          <a:p>
            <a:pPr marL="228600" lvl="0" indent="0" rtl="0"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endParaRPr lang="en-US" sz="10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  <a:p>
            <a:pPr marL="685800" lvl="0" indent="-457200" rtl="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Next steps…</a:t>
            </a:r>
          </a:p>
          <a:p>
            <a:pPr marL="685800" lvl="0" indent="-457200" rtl="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  <a:p>
            <a:pPr marL="685800" lvl="0" indent="-457200" rtl="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6944512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</a:rPr>
              <a:t>UMBC Career Center Staff</a:t>
            </a:r>
          </a:p>
        </p:txBody>
      </p:sp>
      <p:pic>
        <p:nvPicPr>
          <p:cNvPr id="4" name="Picture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926" y="1640719"/>
            <a:ext cx="5452148" cy="363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25415" y="5366930"/>
            <a:ext cx="6601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</a:rPr>
              <a:t>The UMBC Career Center aims to empower all students and graduates to create their own success stories.</a:t>
            </a:r>
          </a:p>
        </p:txBody>
      </p:sp>
    </p:spTree>
    <p:extLst>
      <p:ext uri="{BB962C8B-B14F-4D97-AF65-F5344CB8AC3E}">
        <p14:creationId xmlns:p14="http://schemas.microsoft.com/office/powerpoint/2010/main" val="3114118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302" y="499728"/>
            <a:ext cx="8229600" cy="695795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UMBC Career Center reception</a:t>
            </a:r>
          </a:p>
        </p:txBody>
      </p:sp>
      <p:sp>
        <p:nvSpPr>
          <p:cNvPr id="7" name="Shape 66"/>
          <p:cNvSpPr txBox="1">
            <a:spLocks/>
          </p:cNvSpPr>
          <p:nvPr/>
        </p:nvSpPr>
        <p:spPr>
          <a:xfrm>
            <a:off x="725291" y="5064604"/>
            <a:ext cx="7407668" cy="1153316"/>
          </a:xfrm>
          <a:prstGeom prst="rect">
            <a:avLst/>
          </a:prstGeom>
          <a:noFill/>
          <a:ln>
            <a:noFill/>
          </a:ln>
        </p:spPr>
        <p:txBody>
          <a:bodyPr vert="horz" wrap="square" lIns="68550" tIns="34275" rIns="68550" bIns="34275" rtlCol="0" anchor="ctr" anchorCtr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buFont typeface="Arial"/>
              <a:buNone/>
              <a:tabLst/>
              <a:defRPr/>
            </a:pPr>
            <a:endParaRPr kumimoji="0" lang="en-US" sz="27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  <a:rtl val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t>Campus Location: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t> Math/Psych. Bldg. – 2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t>nd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t> Floor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buFont typeface="Arial"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Arial"/>
                <a:ea typeface="Arial"/>
                <a:cs typeface="Arial"/>
              </a:rPr>
              <a:t>Hours: </a:t>
            </a:r>
            <a:r>
              <a:rPr lang="en-US" sz="2400" b="1" dirty="0">
                <a:solidFill>
                  <a:prstClr val="black"/>
                </a:solidFill>
                <a:latin typeface="Arial"/>
                <a:ea typeface="Arial"/>
                <a:cs typeface="Arial"/>
              </a:rPr>
              <a:t>8:30AM - 5:00 PM (M-F)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t>Website: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t>careers.umbc.edu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  <a:tabLst/>
              <a:defRPr/>
            </a:pPr>
            <a:b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</a:b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pic>
        <p:nvPicPr>
          <p:cNvPr id="8" name="Shape 253" descr="IMG_3088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84568" y="1784983"/>
            <a:ext cx="4089114" cy="30848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3546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Internship &amp; Employment Team</a:t>
            </a:r>
          </a:p>
        </p:txBody>
      </p:sp>
      <p:pic>
        <p:nvPicPr>
          <p:cNvPr id="6" name="Picture 4" descr="CareerCenterStaff-39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839" y="2335097"/>
            <a:ext cx="1272144" cy="191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careers.umbc.edu/files/2016/09/KacieLawrence2016-200x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978" y="2089747"/>
            <a:ext cx="1272507" cy="190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://careers.umbc.edu/files/2016/09/SusanHindle2016-200x3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877" y="2382940"/>
            <a:ext cx="1229669" cy="184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careers.umbc.edu/files/2017/03/ChrisiGiannakaris-200x3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97" y="2390848"/>
            <a:ext cx="1241369" cy="186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7645877" y="4399991"/>
            <a:ext cx="1256087" cy="60960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8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Susan</a:t>
            </a:r>
          </a:p>
          <a:p>
            <a:pPr algn="ctr" defTabSz="457200"/>
            <a:r>
              <a:rPr lang="en-US" sz="16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Sciences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219675" y="4411548"/>
            <a:ext cx="1264907" cy="5994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8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Jen</a:t>
            </a:r>
            <a:br>
              <a:rPr lang="en-US" sz="16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16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Tech/IT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634839" y="4399991"/>
            <a:ext cx="1229458" cy="70979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8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Jeremiah</a:t>
            </a:r>
          </a:p>
          <a:p>
            <a:pPr algn="ctr" defTabSz="457200"/>
            <a:r>
              <a:rPr lang="en-US" sz="16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Social Sciences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26359" y="4411548"/>
            <a:ext cx="1263776" cy="69823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8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800" b="1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Chrisi</a:t>
            </a:r>
            <a:r>
              <a:rPr lang="en-US" sz="18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6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Engineering </a:t>
            </a:r>
          </a:p>
        </p:txBody>
      </p:sp>
      <p:pic>
        <p:nvPicPr>
          <p:cNvPr id="2050" name="Picture 2" descr="ChristineRoutzahn.new.smal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411" y="2089749"/>
            <a:ext cx="1272504" cy="190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3075559" y="4176877"/>
            <a:ext cx="1589669" cy="736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8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Christine</a:t>
            </a:r>
            <a:br>
              <a:rPr lang="en-US" sz="18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16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(Director)</a:t>
            </a:r>
          </a:p>
          <a:p>
            <a:pPr algn="ctr" defTabSz="457200"/>
            <a:r>
              <a:rPr lang="en-US" sz="16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Economics, BTA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751978" y="4151477"/>
            <a:ext cx="1293192" cy="762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8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Kacie </a:t>
            </a:r>
            <a:br>
              <a:rPr lang="en-US" sz="18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16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(Team Lead)</a:t>
            </a:r>
          </a:p>
          <a:p>
            <a:pPr algn="ctr" defTabSz="457200"/>
            <a:r>
              <a:rPr lang="en-US" sz="16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Arts &amp; Hum.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81035" y="2738160"/>
            <a:ext cx="1844504" cy="113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323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457200" y="97797"/>
            <a:ext cx="8229600" cy="1252800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accent1"/>
              </a:buClr>
              <a:buSzPct val="25000"/>
              <a:buFont typeface="Cambria"/>
              <a:buNone/>
            </a:pPr>
            <a:r>
              <a:rPr lang="en-US" sz="36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Snapshot of Services</a:t>
            </a:r>
          </a:p>
        </p:txBody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112956" y="1632915"/>
            <a:ext cx="8918088" cy="4606519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indent="-4572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Document Preparation 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(resumes/CVs, personal statements, cover letters)</a:t>
            </a:r>
          </a:p>
          <a:p>
            <a:pPr marL="628650" marR="0" lvl="0" indent="-171450" algn="l" rtl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indent="-4572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Internship/Research/Job search assistance </a:t>
            </a:r>
          </a:p>
          <a:p>
            <a:pPr marL="685800" indent="-4572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sz="1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indent="-4572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Interview preparation service</a:t>
            </a: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indent="0">
              <a:buClr>
                <a:schemeClr val="dk1"/>
              </a:buClr>
              <a:buSzPct val="100000"/>
              <a:buNone/>
            </a:pPr>
            <a:endParaRPr lang="en-US" sz="1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indent="-4572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Career workshops</a:t>
            </a:r>
          </a:p>
          <a:p>
            <a:pPr marL="228600" indent="0">
              <a:buClr>
                <a:schemeClr val="dk1"/>
              </a:buClr>
              <a:buSzPct val="100000"/>
              <a:buNone/>
            </a:pPr>
            <a:endParaRPr lang="en-US" sz="1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indent="-4572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Employer connections</a:t>
            </a:r>
          </a:p>
          <a:p>
            <a:pPr marL="228600" indent="0">
              <a:buClr>
                <a:schemeClr val="dk1"/>
              </a:buClr>
              <a:buSzPct val="100000"/>
              <a:buNone/>
            </a:pPr>
            <a:endParaRPr lang="en-US" sz="1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indent="-4572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Database of jobs, internships &amp; research opportunities</a:t>
            </a:r>
          </a:p>
        </p:txBody>
      </p:sp>
    </p:spTree>
    <p:extLst>
      <p:ext uri="{BB962C8B-B14F-4D97-AF65-F5344CB8AC3E}">
        <p14:creationId xmlns:p14="http://schemas.microsoft.com/office/powerpoint/2010/main" val="204268013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457200" y="97797"/>
            <a:ext cx="8229600" cy="1252800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accent1"/>
              </a:buClr>
              <a:buSzPct val="25000"/>
              <a:buFont typeface="Cambria"/>
              <a:buNone/>
            </a:pPr>
            <a:r>
              <a:rPr lang="en-US" sz="3600" b="1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UMBC</a:t>
            </a:r>
            <a:r>
              <a:rPr lang="en-US" sz="3600" b="1" i="1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works</a:t>
            </a:r>
            <a:endParaRPr lang="en-US" sz="3600" b="1" i="1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457200" y="1522719"/>
            <a:ext cx="8229600" cy="4559154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0" indent="-457200" algn="l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Database of internships/jobs</a:t>
            </a:r>
          </a:p>
          <a:p>
            <a:pPr marL="628650" marR="0" lvl="0" indent="-171450" algn="l" rtl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0" indent="-457200" rtl="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20K+ employers registered</a:t>
            </a:r>
          </a:p>
          <a:p>
            <a:pPr marL="171450" lvl="0" indent="-17145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0" indent="-457200" rtl="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Search/apply to positions 24/7</a:t>
            </a:r>
          </a:p>
          <a:p>
            <a:pPr marL="685800" lvl="0" indent="-457200" rtl="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0" indent="-457200" rtl="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students have personal accounts</a:t>
            </a:r>
          </a:p>
          <a:p>
            <a:pPr marL="228600" lvl="0" indent="0" rtl="0"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endParaRPr lang="en-US"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0" indent="-457200" rtl="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Sign up for on-campus interviews</a:t>
            </a:r>
          </a:p>
          <a:p>
            <a:pPr marL="228600" lvl="0" indent="0" rtl="0"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0" indent="-457200" rtl="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Schedule appointments with Career Center (online)</a:t>
            </a:r>
          </a:p>
          <a:p>
            <a:pPr marL="685800" lvl="0" indent="-457200" rtl="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0" algn="ctr" rtl="0"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*</a:t>
            </a:r>
          </a:p>
          <a:p>
            <a:pPr marL="228600" lvl="0" indent="0" algn="ctr" rtl="0"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r>
              <a:rPr lang="en-US" sz="24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Must have an approved resume to apply to positions!</a:t>
            </a:r>
          </a:p>
          <a:p>
            <a:pPr marL="228600" lvl="0" indent="0" rtl="0"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3032826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60"/>
          <p:cNvSpPr txBox="1">
            <a:spLocks noGrp="1"/>
          </p:cNvSpPr>
          <p:nvPr>
            <p:ph type="body" idx="1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50" tIns="91425" rIns="91425" bIns="45700"/>
          <a:lstStyle>
            <a:lvl1pPr marL="5715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400" dirty="0">
              <a:solidFill>
                <a:srgbClr val="000000"/>
              </a:solidFill>
              <a:sym typeface="Calibri" panose="020F050202020403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400" dirty="0">
              <a:solidFill>
                <a:srgbClr val="000000"/>
              </a:solidFill>
              <a:sym typeface="Calibri" panose="020F0502020204030204" pitchFamily="34" charset="0"/>
            </a:endParaRPr>
          </a:p>
          <a:p>
            <a:pPr algn="ctr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800" b="1" dirty="0">
                <a:solidFill>
                  <a:srgbClr val="FF0000"/>
                </a:solidFill>
                <a:sym typeface="Calibri" panose="020F0502020204030204" pitchFamily="34" charset="0"/>
              </a:rPr>
              <a:t>8,500+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dirty="0">
                <a:solidFill>
                  <a:srgbClr val="000000"/>
                </a:solidFill>
                <a:sym typeface="Calibri" panose="020F0502020204030204" pitchFamily="34" charset="0"/>
              </a:rPr>
              <a:t> 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 b="1" i="1" dirty="0">
                <a:solidFill>
                  <a:srgbClr val="000000"/>
                </a:solidFill>
                <a:sym typeface="Calibri" panose="020F0502020204030204" pitchFamily="34" charset="0"/>
              </a:rPr>
              <a:t>Jobs, Internships &amp; Research positions posted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600" b="1" i="1" dirty="0">
              <a:solidFill>
                <a:srgbClr val="000000"/>
              </a:solidFill>
              <a:sym typeface="Calibri" panose="020F0502020204030204" pitchFamily="34" charset="0"/>
            </a:endParaRPr>
          </a:p>
          <a:p>
            <a:pPr algn="ctr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600" b="1" i="1" dirty="0">
              <a:solidFill>
                <a:srgbClr val="000000"/>
              </a:solidFill>
              <a:sym typeface="Calibri" panose="020F0502020204030204" pitchFamily="34" charset="0"/>
            </a:endParaRPr>
          </a:p>
          <a:p>
            <a:pPr algn="ctr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 i="1" dirty="0">
                <a:solidFill>
                  <a:srgbClr val="000000"/>
                </a:solidFill>
                <a:sym typeface="Calibri" panose="020F0502020204030204" pitchFamily="34" charset="0"/>
              </a:rPr>
              <a:t>By 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b="1" i="1" dirty="0">
              <a:solidFill>
                <a:srgbClr val="000000"/>
              </a:solidFill>
              <a:sym typeface="Calibri" panose="020F0502020204030204" pitchFamily="34" charset="0"/>
            </a:endParaRPr>
          </a:p>
          <a:p>
            <a:pPr algn="ctr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 i="1" dirty="0">
                <a:solidFill>
                  <a:srgbClr val="FF0000"/>
                </a:solidFill>
                <a:sym typeface="Calibri" panose="020F0502020204030204" pitchFamily="34" charset="0"/>
              </a:rPr>
              <a:t>2,228 unique employers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4400" b="1" i="1" dirty="0">
              <a:solidFill>
                <a:srgbClr val="FF0000"/>
              </a:solidFill>
              <a:sym typeface="Calibri" panose="020F050202020403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900" dirty="0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6" name="Shape 144"/>
          <p:cNvSpPr txBox="1">
            <a:spLocks noGrp="1"/>
          </p:cNvSpPr>
          <p:nvPr>
            <p:ph type="title"/>
          </p:nvPr>
        </p:nvSpPr>
        <p:spPr>
          <a:xfrm>
            <a:off x="457200" y="97797"/>
            <a:ext cx="8229600" cy="1252800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en-US" sz="36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Positions Posted in </a:t>
            </a:r>
            <a:r>
              <a:rPr lang="en-US" sz="3600" b="1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UMBC</a:t>
            </a:r>
            <a:r>
              <a:rPr lang="en-US" sz="3600" b="1" i="1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works</a:t>
            </a:r>
            <a:r>
              <a:rPr lang="en-US" sz="36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40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(2016-2017)</a:t>
            </a:r>
          </a:p>
        </p:txBody>
      </p:sp>
    </p:spTree>
    <p:extLst>
      <p:ext uri="{BB962C8B-B14F-4D97-AF65-F5344CB8AC3E}">
        <p14:creationId xmlns:p14="http://schemas.microsoft.com/office/powerpoint/2010/main" val="4148088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xfrm>
            <a:off x="457200" y="155447"/>
            <a:ext cx="8229600" cy="1252800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accent1"/>
              </a:buClr>
              <a:buSzPct val="25000"/>
              <a:buFont typeface="Cambria"/>
              <a:buNone/>
            </a:pPr>
            <a:r>
              <a:rPr lang="en-US" sz="36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Career Center Events/Programs</a:t>
            </a:r>
          </a:p>
        </p:txBody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457200" y="1718269"/>
            <a:ext cx="8521002" cy="4470657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228600" indent="0">
              <a:spcAft>
                <a:spcPts val="1000"/>
              </a:spcAft>
              <a:buClr>
                <a:schemeClr val="dk1"/>
              </a:buClr>
              <a:buSzPct val="100000"/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UMBC Connects –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(Wed., 11am-2 pm)</a:t>
            </a:r>
            <a:br>
              <a:rPr lang="en-US" sz="2400" dirty="0"/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Meet with recruiters interested in recruiting UMBC talent </a:t>
            </a:r>
          </a:p>
          <a:p>
            <a:pPr marL="228600" indent="0">
              <a:spcAft>
                <a:spcPts val="1000"/>
              </a:spcAft>
              <a:buClr>
                <a:schemeClr val="dk1"/>
              </a:buClr>
              <a:buSzPct val="100000"/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Employer Networking &amp; Information Sessions</a:t>
            </a: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Held (mostly) in the evenings - 5-6:30 PM</a:t>
            </a:r>
          </a:p>
          <a:p>
            <a:pPr marL="228600" indent="0">
              <a:spcAft>
                <a:spcPts val="1000"/>
              </a:spcAft>
              <a:buClr>
                <a:schemeClr val="dk1"/>
              </a:buClr>
              <a:buSzPct val="100000"/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Career Corners -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(Thurs.10AM-2 PM) 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 Street</a:t>
            </a:r>
          </a:p>
          <a:p>
            <a:pPr marL="228600" indent="0">
              <a:spcAft>
                <a:spcPts val="1000"/>
              </a:spcAft>
              <a:buClr>
                <a:schemeClr val="dk1"/>
              </a:buClr>
              <a:buSzPct val="100000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Get the Inside Scoop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Series 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(Mon., 12-1 PM)</a:t>
            </a:r>
            <a:b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Industry-specific panels </a:t>
            </a:r>
          </a:p>
          <a:p>
            <a:pPr marL="228600" indent="0">
              <a:spcAft>
                <a:spcPts val="1000"/>
              </a:spcAft>
              <a:buClr>
                <a:schemeClr val="dk1"/>
              </a:buClr>
              <a:buSzPct val="100000"/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Career and Internship Fairs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(Fall &amp; Spring) </a:t>
            </a:r>
          </a:p>
          <a:p>
            <a:pPr marL="228600" lvl="0" indent="0">
              <a:buClr>
                <a:schemeClr val="dk1"/>
              </a:buClr>
              <a:buSzPct val="100000"/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the Road Series –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Fridays, 8:30-1 PM (Fall/Spring)</a:t>
            </a:r>
          </a:p>
          <a:p>
            <a:pPr marL="228600" lvl="0" indent="0">
              <a:buClr>
                <a:schemeClr val="dk1"/>
              </a:buClr>
              <a:buSzPct val="100000"/>
              <a:buNone/>
            </a:pPr>
            <a:endParaRPr lang="en-US" sz="2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indent="-342900">
              <a:spcAft>
                <a:spcPts val="10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indent="-342900">
              <a:spcAft>
                <a:spcPts val="10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indent="0">
              <a:spcAft>
                <a:spcPts val="1000"/>
              </a:spcAft>
              <a:buClr>
                <a:schemeClr val="dk1"/>
              </a:buClr>
              <a:buSzPct val="100000"/>
              <a:buNone/>
            </a:pPr>
            <a:endParaRPr lang="en-US" sz="260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None/>
            </a:pPr>
            <a:endParaRPr sz="295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0707453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build="p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Module">
  <a:themeElements>
    <a:clrScheme name="Custom 2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FFCC66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800000"/>
      </a:hlink>
      <a:folHlink>
        <a:srgbClr val="68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dule">
  <a:themeElements>
    <a:clrScheme name="Custom 2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FFCC66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800000"/>
      </a:hlink>
      <a:folHlink>
        <a:srgbClr val="680000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Module">
  <a:themeElements>
    <a:clrScheme name="Custom 2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FFCC66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800000"/>
      </a:hlink>
      <a:folHlink>
        <a:srgbClr val="680000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1352</TotalTime>
  <Words>426</Words>
  <Application>Microsoft Office PowerPoint</Application>
  <PresentationFormat>On-screen Show (4:3)</PresentationFormat>
  <Paragraphs>175</Paragraphs>
  <Slides>19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Cambria</vt:lpstr>
      <vt:lpstr>Noto Symbol</vt:lpstr>
      <vt:lpstr>Wingdings</vt:lpstr>
      <vt:lpstr>Wingdings 2</vt:lpstr>
      <vt:lpstr>Wingdings 3</vt:lpstr>
      <vt:lpstr>Module</vt:lpstr>
      <vt:lpstr>1_Module</vt:lpstr>
      <vt:lpstr>2_Module</vt:lpstr>
      <vt:lpstr> Introduction to the UMBC Career Center </vt:lpstr>
      <vt:lpstr>Overview</vt:lpstr>
      <vt:lpstr>UMBC Career Center Staff</vt:lpstr>
      <vt:lpstr>UMBC Career Center reception</vt:lpstr>
      <vt:lpstr>Internship &amp; Employment Team</vt:lpstr>
      <vt:lpstr>Snapshot of Services</vt:lpstr>
      <vt:lpstr>UMBCworks</vt:lpstr>
      <vt:lpstr>Positions Posted in UMBCworks  (2016-2017)</vt:lpstr>
      <vt:lpstr>Career Center Events/Programs</vt:lpstr>
      <vt:lpstr>Employer Connections</vt:lpstr>
      <vt:lpstr> * Key Events for STEM majors*  Spring 2019</vt:lpstr>
      <vt:lpstr> * Key Events - All Majors*  Spring 2019</vt:lpstr>
      <vt:lpstr>Networking Events/Career Fairs</vt:lpstr>
      <vt:lpstr>PowerPoint Presentation</vt:lpstr>
      <vt:lpstr>On-Campus Interviews</vt:lpstr>
      <vt:lpstr>Virtual Interview preparation</vt:lpstr>
      <vt:lpstr>PowerPoint Presentation</vt:lpstr>
      <vt:lpstr>Schedule an appointment via UMBCworks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Career Exploration &amp;  Professional Communication</dc:title>
  <dc:creator>Kate Phelps</dc:creator>
  <cp:lastModifiedBy>Jenni Kelleher</cp:lastModifiedBy>
  <cp:revision>106</cp:revision>
  <cp:lastPrinted>2015-09-11T21:10:15Z</cp:lastPrinted>
  <dcterms:modified xsi:type="dcterms:W3CDTF">2019-10-10T00:46:43Z</dcterms:modified>
</cp:coreProperties>
</file>