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3" r:id="rId1"/>
  </p:sldMasterIdLst>
  <p:notesMasterIdLst>
    <p:notesMasterId r:id="rId12"/>
  </p:notesMasterIdLst>
  <p:sldIdLst>
    <p:sldId id="256" r:id="rId2"/>
    <p:sldId id="257" r:id="rId3"/>
    <p:sldId id="258" r:id="rId4"/>
    <p:sldId id="259" r:id="rId5"/>
    <p:sldId id="260" r:id="rId6"/>
    <p:sldId id="262" r:id="rId7"/>
    <p:sldId id="263" r:id="rId8"/>
    <p:sldId id="265" r:id="rId9"/>
    <p:sldId id="266" r:id="rId10"/>
    <p:sldId id="26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68" d="100"/>
          <a:sy n="68" d="100"/>
        </p:scale>
        <p:origin x="81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CA6BE7F-B60B-43C2-A760-EE34D63D6E23}" type="datetimeFigureOut">
              <a:rPr lang="en-US" smtClean="0"/>
              <a:t>10/21/2019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EDA143F-1A90-4092-B26F-2B99562360D8}" type="slidenum">
              <a:rPr lang="en-US" smtClean="0"/>
              <a:t>‹#›</a:t>
            </a:fld>
            <a:endParaRPr lang="en-US"/>
          </a:p>
        </p:txBody>
      </p:sp>
    </p:spTree>
    <p:extLst>
      <p:ext uri="{BB962C8B-B14F-4D97-AF65-F5344CB8AC3E}">
        <p14:creationId xmlns:p14="http://schemas.microsoft.com/office/powerpoint/2010/main" val="27135344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there is no blue bar at the bottom, you will need to add up how many credits you have earned from Summer 2019 and before. </a:t>
            </a:r>
          </a:p>
        </p:txBody>
      </p:sp>
      <p:sp>
        <p:nvSpPr>
          <p:cNvPr id="4" name="Slide Number Placeholder 3"/>
          <p:cNvSpPr>
            <a:spLocks noGrp="1"/>
          </p:cNvSpPr>
          <p:nvPr>
            <p:ph type="sldNum" sz="quarter" idx="5"/>
          </p:nvPr>
        </p:nvSpPr>
        <p:spPr/>
        <p:txBody>
          <a:bodyPr/>
          <a:lstStyle/>
          <a:p>
            <a:fld id="{3EDA143F-1A90-4092-B26F-2B99562360D8}" type="slidenum">
              <a:rPr lang="en-US" smtClean="0"/>
              <a:t>5</a:t>
            </a:fld>
            <a:endParaRPr lang="en-US"/>
          </a:p>
        </p:txBody>
      </p:sp>
    </p:spTree>
    <p:extLst>
      <p:ext uri="{BB962C8B-B14F-4D97-AF65-F5344CB8AC3E}">
        <p14:creationId xmlns:p14="http://schemas.microsoft.com/office/powerpoint/2010/main" val="38005987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Most of the class schedules stay the same from spring semester to the next spring semester, and fall to next fall, </a:t>
            </a:r>
            <a:r>
              <a:rPr lang="en-US" dirty="0" err="1"/>
              <a:t>etc</a:t>
            </a:r>
            <a:r>
              <a:rPr lang="en-US" dirty="0"/>
              <a:t>, so you can plan pretty far out in advance.</a:t>
            </a:r>
          </a:p>
        </p:txBody>
      </p:sp>
      <p:sp>
        <p:nvSpPr>
          <p:cNvPr id="4" name="Slide Number Placeholder 3"/>
          <p:cNvSpPr>
            <a:spLocks noGrp="1"/>
          </p:cNvSpPr>
          <p:nvPr>
            <p:ph type="sldNum" sz="quarter" idx="5"/>
          </p:nvPr>
        </p:nvSpPr>
        <p:spPr/>
        <p:txBody>
          <a:bodyPr/>
          <a:lstStyle/>
          <a:p>
            <a:fld id="{3EDA143F-1A90-4092-B26F-2B99562360D8}" type="slidenum">
              <a:rPr lang="en-US" smtClean="0"/>
              <a:t>9</a:t>
            </a:fld>
            <a:endParaRPr lang="en-US"/>
          </a:p>
        </p:txBody>
      </p:sp>
    </p:spTree>
    <p:extLst>
      <p:ext uri="{BB962C8B-B14F-4D97-AF65-F5344CB8AC3E}">
        <p14:creationId xmlns:p14="http://schemas.microsoft.com/office/powerpoint/2010/main" val="42099310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10/21/2019</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25773529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4F40B7-36AB-4376-BE14-EF7004D79BB9}" type="datetime1">
              <a:rPr lang="en-US" smtClean="0"/>
              <a:t>10/21/2019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8273856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87CAB8-DCAE-46A5-AADA-B3FAD11A54E0}" type="datetime1">
              <a:rPr lang="en-US" smtClean="0"/>
              <a:t>10/21/2019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307178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10/21/2019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4585243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10/21/2019</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39259956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10/21/2019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7364444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8A7F15D8-96D1-4781-BC50-CA8A088B2FE4}" type="datetime1">
              <a:rPr lang="en-US" smtClean="0"/>
              <a:t>10/21/2019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783599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10/21/2019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32988139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10/21/2019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039569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10/21/2019</a:t>
            </a:fld>
            <a:endParaRPr lang="en-US"/>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5304990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10/21/2019</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a:t>
            </a:fld>
            <a:endParaRPr lang="en-US"/>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1879744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F6FA2B21-3FCD-4721-B95C-427943F61125}" type="datetime1">
              <a:rPr lang="en-US" smtClean="0"/>
              <a:t>10/21/2019</a:t>
            </a:fld>
            <a:endParaRPr lang="en-US"/>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10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273300201"/>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55" r:id="rId5"/>
    <p:sldLayoutId id="2147483761" r:id="rId6"/>
    <p:sldLayoutId id="2147483762" r:id="rId7"/>
    <p:sldLayoutId id="2147483752" r:id="rId8"/>
    <p:sldLayoutId id="2147483753" r:id="rId9"/>
    <p:sldLayoutId id="2147483754" r:id="rId10"/>
    <p:sldLayoutId id="2147483756" r:id="rId11"/>
  </p:sldLayoutIdLst>
  <p:hf sldNum="0" hdr="0" ftr="0" dt="0"/>
  <p:txStyles>
    <p:titleStyle>
      <a:lvl1pPr algn="l" defTabSz="914400" rtl="0" eaLnBrk="1" latinLnBrk="0" hangingPunct="1">
        <a:lnSpc>
          <a:spcPct val="90000"/>
        </a:lnSpc>
        <a:spcBef>
          <a:spcPct val="0"/>
        </a:spcBef>
        <a:buNone/>
        <a:defRPr lang="en-US" sz="4800" b="1"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hyperlink" Target="https://biology.umbc.edu/files/2019/04/Requirements_BIOL-BS-update-Aug-2018.pdf" TargetMode="External"/><Relationship Id="rId7" Type="http://schemas.openxmlformats.org/officeDocument/2006/relationships/hyperlink" Target="https://biology.umbc.edu/undergrad/forms-links/" TargetMode="External"/><Relationship Id="rId2" Type="http://schemas.openxmlformats.org/officeDocument/2006/relationships/hyperlink" Target="https://biology.umbc.edu/files/2019/04/Requirements_BIOL-BA-updated-Apr-19.pdf" TargetMode="External"/><Relationship Id="rId1" Type="http://schemas.openxmlformats.org/officeDocument/2006/relationships/slideLayout" Target="../slideLayouts/slideLayout2.xml"/><Relationship Id="rId6" Type="http://schemas.openxmlformats.org/officeDocument/2006/relationships/hyperlink" Target="https://biology.umbc.edu/files/2019/04/Requirements_BIOE-BA-Aug-2018.pdf" TargetMode="External"/><Relationship Id="rId5" Type="http://schemas.openxmlformats.org/officeDocument/2006/relationships/hyperlink" Target="https://biology.umbc.edu/files/2019/04/Requirements_BINF-BS_Sept-2018.pdf" TargetMode="External"/><Relationship Id="rId4" Type="http://schemas.openxmlformats.org/officeDocument/2006/relationships/hyperlink" Target="https://biology.umbc.edu/files/2018/11/BIOC-BS-updated-Nov-2018.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biology.umbc.edu/undergrad/forms-links/"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A6356E37-0FD2-4D6A-B44F-CF7DCE2CDC55}"/>
              </a:ext>
            </a:extLst>
          </p:cNvPr>
          <p:cNvPicPr>
            <a:picLocks noChangeAspect="1"/>
          </p:cNvPicPr>
          <p:nvPr/>
        </p:nvPicPr>
        <p:blipFill rotWithShape="1">
          <a:blip r:embed="rId2"/>
          <a:srcRect t="3853" b="11878"/>
          <a:stretch/>
        </p:blipFill>
        <p:spPr>
          <a:xfrm>
            <a:off x="20" y="10"/>
            <a:ext cx="12191979" cy="6857990"/>
          </a:xfrm>
          <a:prstGeom prst="rect">
            <a:avLst/>
          </a:prstGeom>
        </p:spPr>
      </p:pic>
      <p:sp>
        <p:nvSpPr>
          <p:cNvPr id="9" name="Rectangle 8">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7329" y="1808532"/>
            <a:ext cx="5452527" cy="3240936"/>
          </a:xfrm>
          <a:prstGeom prst="rect">
            <a:avLst/>
          </a:prstGeom>
          <a:solidFill>
            <a:schemeClr val="bg1">
              <a:lumMod val="75000"/>
              <a:lumOff val="25000"/>
            </a:schemeClr>
          </a:solidFill>
          <a:ln w="6350" cap="sq" cmpd="sng" algn="ctr">
            <a:noFill/>
            <a:prstDash val="solid"/>
            <a:miter lim="800000"/>
          </a:ln>
          <a:effectLst/>
        </p:spPr>
      </p:sp>
      <p:sp>
        <p:nvSpPr>
          <p:cNvPr id="11" name="Rectangle 10">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3272" y="1975104"/>
            <a:ext cx="5120640" cy="2907792"/>
          </a:xfrm>
          <a:prstGeom prst="rect">
            <a:avLst/>
          </a:prstGeom>
          <a:noFill/>
          <a:ln w="6350" cap="sq" cmpd="sng" algn="ctr">
            <a:solidFill>
              <a:schemeClr val="tx1"/>
            </a:solidFill>
            <a:prstDash val="solid"/>
            <a:miter lim="800000"/>
          </a:ln>
          <a:effectLst>
            <a:softEdge rad="0"/>
          </a:effectLst>
        </p:spPr>
      </p:sp>
      <p:sp>
        <p:nvSpPr>
          <p:cNvPr id="2" name="Title 1">
            <a:extLst>
              <a:ext uri="{FF2B5EF4-FFF2-40B4-BE49-F238E27FC236}">
                <a16:creationId xmlns:a16="http://schemas.microsoft.com/office/drawing/2014/main" id="{ECD98413-A5DF-4B89-BBAE-B8473F5CDAD2}"/>
              </a:ext>
            </a:extLst>
          </p:cNvPr>
          <p:cNvSpPr>
            <a:spLocks noGrp="1"/>
          </p:cNvSpPr>
          <p:nvPr>
            <p:ph type="ctrTitle"/>
          </p:nvPr>
        </p:nvSpPr>
        <p:spPr>
          <a:xfrm>
            <a:off x="1276055" y="2350017"/>
            <a:ext cx="4775075" cy="1630906"/>
          </a:xfrm>
        </p:spPr>
        <p:txBody>
          <a:bodyPr>
            <a:normAutofit fontScale="90000"/>
          </a:bodyPr>
          <a:lstStyle/>
          <a:p>
            <a:r>
              <a:rPr lang="en-US" sz="4400">
                <a:solidFill>
                  <a:schemeClr val="tx1"/>
                </a:solidFill>
              </a:rPr>
              <a:t>BioCOm </a:t>
            </a:r>
            <a:r>
              <a:rPr lang="en-US" sz="4400" dirty="0">
                <a:solidFill>
                  <a:schemeClr val="tx1"/>
                </a:solidFill>
              </a:rPr>
              <a:t>General Body Meeting</a:t>
            </a:r>
          </a:p>
        </p:txBody>
      </p:sp>
      <p:sp>
        <p:nvSpPr>
          <p:cNvPr id="3" name="Subtitle 2">
            <a:extLst>
              <a:ext uri="{FF2B5EF4-FFF2-40B4-BE49-F238E27FC236}">
                <a16:creationId xmlns:a16="http://schemas.microsoft.com/office/drawing/2014/main" id="{513AFD5D-9BBD-4FAC-B3A7-CDA2356F14EE}"/>
              </a:ext>
            </a:extLst>
          </p:cNvPr>
          <p:cNvSpPr>
            <a:spLocks noGrp="1"/>
          </p:cNvSpPr>
          <p:nvPr>
            <p:ph type="subTitle" idx="1"/>
          </p:nvPr>
        </p:nvSpPr>
        <p:spPr>
          <a:xfrm>
            <a:off x="1276055" y="3990546"/>
            <a:ext cx="4775075" cy="559656"/>
          </a:xfrm>
        </p:spPr>
        <p:txBody>
          <a:bodyPr>
            <a:normAutofit/>
          </a:bodyPr>
          <a:lstStyle/>
          <a:p>
            <a:r>
              <a:rPr lang="en-US" dirty="0">
                <a:solidFill>
                  <a:schemeClr val="tx1"/>
                </a:solidFill>
              </a:rPr>
              <a:t>10/21/19</a:t>
            </a:r>
          </a:p>
        </p:txBody>
      </p:sp>
    </p:spTree>
    <p:extLst>
      <p:ext uri="{BB962C8B-B14F-4D97-AF65-F5344CB8AC3E}">
        <p14:creationId xmlns:p14="http://schemas.microsoft.com/office/powerpoint/2010/main" val="17731469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9016E7-91FF-4F7C-A042-F60A557D3361}"/>
              </a:ext>
            </a:extLst>
          </p:cNvPr>
          <p:cNvSpPr>
            <a:spLocks noGrp="1"/>
          </p:cNvSpPr>
          <p:nvPr>
            <p:ph type="title"/>
          </p:nvPr>
        </p:nvSpPr>
        <p:spPr/>
        <p:txBody>
          <a:bodyPr/>
          <a:lstStyle/>
          <a:p>
            <a:r>
              <a:rPr lang="en-US" dirty="0"/>
              <a:t>Biology Degree Requirements</a:t>
            </a:r>
          </a:p>
        </p:txBody>
      </p:sp>
      <p:sp>
        <p:nvSpPr>
          <p:cNvPr id="3" name="Content Placeholder 2">
            <a:extLst>
              <a:ext uri="{FF2B5EF4-FFF2-40B4-BE49-F238E27FC236}">
                <a16:creationId xmlns:a16="http://schemas.microsoft.com/office/drawing/2014/main" id="{BA8F09C4-F52A-40C4-B4F9-CE6ACB5CB4BE}"/>
              </a:ext>
            </a:extLst>
          </p:cNvPr>
          <p:cNvSpPr>
            <a:spLocks noGrp="1"/>
          </p:cNvSpPr>
          <p:nvPr>
            <p:ph idx="1"/>
          </p:nvPr>
        </p:nvSpPr>
        <p:spPr/>
        <p:txBody>
          <a:bodyPr>
            <a:normAutofit fontScale="92500" lnSpcReduction="10000"/>
          </a:bodyPr>
          <a:lstStyle/>
          <a:p>
            <a:r>
              <a:rPr lang="en-US" dirty="0"/>
              <a:t>B.A. in Biological Sciences</a:t>
            </a:r>
          </a:p>
          <a:p>
            <a:pPr lvl="1"/>
            <a:r>
              <a:rPr lang="en-US" dirty="0">
                <a:hlinkClick r:id="rId2"/>
              </a:rPr>
              <a:t>https://biology.umbc.edu/files/2019/04/Requirements_BIOL-BA-updated-Apr-19.pdf</a:t>
            </a:r>
            <a:endParaRPr lang="en-US" dirty="0"/>
          </a:p>
          <a:p>
            <a:r>
              <a:rPr lang="en-US" dirty="0"/>
              <a:t>B.S. in Biological Sciences </a:t>
            </a:r>
          </a:p>
          <a:p>
            <a:pPr lvl="1"/>
            <a:r>
              <a:rPr lang="en-US" dirty="0">
                <a:hlinkClick r:id="rId3"/>
              </a:rPr>
              <a:t>https://biology.umbc.edu/files/2019/04/Requirements_BIOL-BS-update-Aug-2018.pdf</a:t>
            </a:r>
            <a:endParaRPr lang="en-US" dirty="0"/>
          </a:p>
          <a:p>
            <a:r>
              <a:rPr lang="en-US" dirty="0"/>
              <a:t>B.S. in Biochemistry and Molecular Biology</a:t>
            </a:r>
          </a:p>
          <a:p>
            <a:pPr lvl="1"/>
            <a:r>
              <a:rPr lang="en-US" dirty="0">
                <a:hlinkClick r:id="rId4"/>
              </a:rPr>
              <a:t>https://biology.umbc.edu/files/2018/11/BIOC-BS-updated-Nov-2018.pdf</a:t>
            </a:r>
            <a:endParaRPr lang="en-US" dirty="0"/>
          </a:p>
          <a:p>
            <a:r>
              <a:rPr lang="en-US" dirty="0"/>
              <a:t>B.S. in Bioinformatics and Computational Biology</a:t>
            </a:r>
          </a:p>
          <a:p>
            <a:pPr lvl="1"/>
            <a:r>
              <a:rPr lang="en-US" dirty="0">
                <a:hlinkClick r:id="rId5"/>
              </a:rPr>
              <a:t>https://biology.umbc.edu/files/2019/04/Requirements_BINF-BS_Sept-2018.pdf</a:t>
            </a:r>
            <a:endParaRPr lang="en-US" dirty="0"/>
          </a:p>
          <a:p>
            <a:r>
              <a:rPr lang="en-US" dirty="0"/>
              <a:t>B.A. Biology Education </a:t>
            </a:r>
          </a:p>
          <a:p>
            <a:pPr lvl="1"/>
            <a:r>
              <a:rPr lang="en-US" dirty="0">
                <a:hlinkClick r:id="rId6"/>
              </a:rPr>
              <a:t>https://biology.umbc.edu/files/2019/04/Requirements_BIOE-BA-Aug-2018.pdf</a:t>
            </a:r>
            <a:endParaRPr lang="en-US" dirty="0"/>
          </a:p>
          <a:p>
            <a:r>
              <a:rPr lang="en-US" dirty="0"/>
              <a:t>Other Helpful Forms:</a:t>
            </a:r>
          </a:p>
          <a:p>
            <a:pPr lvl="1"/>
            <a:r>
              <a:rPr lang="en-US" dirty="0">
                <a:hlinkClick r:id="rId7"/>
              </a:rPr>
              <a:t>https://biology.umbc.edu/undergrad/forms-links/</a:t>
            </a:r>
            <a:endParaRPr lang="en-US" dirty="0"/>
          </a:p>
          <a:p>
            <a:pPr marL="274320" lvl="1" indent="0">
              <a:buNone/>
            </a:pPr>
            <a:endParaRPr lang="en-US" dirty="0"/>
          </a:p>
          <a:p>
            <a:pPr lvl="1"/>
            <a:endParaRPr lang="en-US" dirty="0"/>
          </a:p>
        </p:txBody>
      </p:sp>
      <p:pic>
        <p:nvPicPr>
          <p:cNvPr id="4" name="Picture 3">
            <a:extLst>
              <a:ext uri="{FF2B5EF4-FFF2-40B4-BE49-F238E27FC236}">
                <a16:creationId xmlns:a16="http://schemas.microsoft.com/office/drawing/2014/main" id="{0559C9C8-5351-4FC7-AAD7-F326A0EF1BAC}"/>
              </a:ext>
            </a:extLst>
          </p:cNvPr>
          <p:cNvPicPr>
            <a:picLocks noChangeAspect="1"/>
          </p:cNvPicPr>
          <p:nvPr/>
        </p:nvPicPr>
        <p:blipFill rotWithShape="1">
          <a:blip r:embed="rId8"/>
          <a:srcRect t="3853" b="11878"/>
          <a:stretch/>
        </p:blipFill>
        <p:spPr>
          <a:xfrm>
            <a:off x="20" y="10"/>
            <a:ext cx="12191979" cy="6857990"/>
          </a:xfrm>
          <a:prstGeom prst="rect">
            <a:avLst/>
          </a:prstGeom>
        </p:spPr>
      </p:pic>
      <p:sp>
        <p:nvSpPr>
          <p:cNvPr id="6" name="TextBox 5">
            <a:extLst>
              <a:ext uri="{FF2B5EF4-FFF2-40B4-BE49-F238E27FC236}">
                <a16:creationId xmlns:a16="http://schemas.microsoft.com/office/drawing/2014/main" id="{1D5F68EB-D77F-4341-9745-64E257D5EE60}"/>
              </a:ext>
            </a:extLst>
          </p:cNvPr>
          <p:cNvSpPr txBox="1"/>
          <p:nvPr/>
        </p:nvSpPr>
        <p:spPr>
          <a:xfrm>
            <a:off x="1066800" y="1013198"/>
            <a:ext cx="3167575" cy="923330"/>
          </a:xfrm>
          <a:prstGeom prst="rect">
            <a:avLst/>
          </a:prstGeom>
          <a:solidFill>
            <a:schemeClr val="bg1"/>
          </a:solidFill>
          <a:ln>
            <a:solidFill>
              <a:schemeClr val="tx1"/>
            </a:solidFill>
          </a:ln>
        </p:spPr>
        <p:txBody>
          <a:bodyPr wrap="square" rtlCol="0">
            <a:spAutoFit/>
          </a:bodyPr>
          <a:lstStyle/>
          <a:p>
            <a:r>
              <a:rPr lang="en-US" sz="5400" dirty="0"/>
              <a:t>Questions?</a:t>
            </a:r>
          </a:p>
        </p:txBody>
      </p:sp>
    </p:spTree>
    <p:extLst>
      <p:ext uri="{BB962C8B-B14F-4D97-AF65-F5344CB8AC3E}">
        <p14:creationId xmlns:p14="http://schemas.microsoft.com/office/powerpoint/2010/main" val="33130597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2BDC48-F6DE-43A8-81B7-905D20EAE7EB}"/>
              </a:ext>
            </a:extLst>
          </p:cNvPr>
          <p:cNvSpPr>
            <a:spLocks noGrp="1"/>
          </p:cNvSpPr>
          <p:nvPr>
            <p:ph type="title"/>
          </p:nvPr>
        </p:nvSpPr>
        <p:spPr/>
        <p:txBody>
          <a:bodyPr/>
          <a:lstStyle/>
          <a:p>
            <a:r>
              <a:rPr lang="en-US" dirty="0" err="1"/>
              <a:t>BioEthics</a:t>
            </a:r>
            <a:r>
              <a:rPr lang="en-US" dirty="0"/>
              <a:t> Debate</a:t>
            </a:r>
          </a:p>
        </p:txBody>
      </p:sp>
      <p:sp>
        <p:nvSpPr>
          <p:cNvPr id="3" name="Content Placeholder 2">
            <a:extLst>
              <a:ext uri="{FF2B5EF4-FFF2-40B4-BE49-F238E27FC236}">
                <a16:creationId xmlns:a16="http://schemas.microsoft.com/office/drawing/2014/main" id="{53CB2429-7459-4BED-9A1C-24246376B358}"/>
              </a:ext>
            </a:extLst>
          </p:cNvPr>
          <p:cNvSpPr>
            <a:spLocks noGrp="1"/>
          </p:cNvSpPr>
          <p:nvPr>
            <p:ph idx="1"/>
          </p:nvPr>
        </p:nvSpPr>
        <p:spPr/>
        <p:txBody>
          <a:bodyPr/>
          <a:lstStyle/>
          <a:p>
            <a:r>
              <a:rPr lang="en-US" dirty="0"/>
              <a:t>November 12</a:t>
            </a:r>
            <a:r>
              <a:rPr lang="en-US" baseline="30000" dirty="0"/>
              <a:t>th</a:t>
            </a:r>
            <a:r>
              <a:rPr lang="en-US" dirty="0"/>
              <a:t> 7 to 9pm</a:t>
            </a:r>
          </a:p>
          <a:p>
            <a:r>
              <a:rPr lang="en-US" dirty="0"/>
              <a:t>Location: Skylight in Commons</a:t>
            </a:r>
          </a:p>
          <a:p>
            <a:r>
              <a:rPr lang="en-US" dirty="0"/>
              <a:t>Topic: Antibiotic Resistance</a:t>
            </a:r>
          </a:p>
          <a:p>
            <a:r>
              <a:rPr lang="en-US" dirty="0"/>
              <a:t>Two to three speakers</a:t>
            </a:r>
          </a:p>
          <a:p>
            <a:r>
              <a:rPr lang="en-US" dirty="0"/>
              <a:t>Pizza!</a:t>
            </a:r>
          </a:p>
          <a:p>
            <a:r>
              <a:rPr lang="en-US" dirty="0"/>
              <a:t>Open to everyone, including those who do not go to UMBC</a:t>
            </a:r>
          </a:p>
          <a:p>
            <a:endParaRPr lang="en-US" dirty="0"/>
          </a:p>
        </p:txBody>
      </p:sp>
    </p:spTree>
    <p:extLst>
      <p:ext uri="{BB962C8B-B14F-4D97-AF65-F5344CB8AC3E}">
        <p14:creationId xmlns:p14="http://schemas.microsoft.com/office/powerpoint/2010/main" val="27555239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0B6FCA-9A0B-492C-8F14-3BC5E09137E4}"/>
              </a:ext>
            </a:extLst>
          </p:cNvPr>
          <p:cNvSpPr>
            <a:spLocks noGrp="1"/>
          </p:cNvSpPr>
          <p:nvPr>
            <p:ph type="title"/>
          </p:nvPr>
        </p:nvSpPr>
        <p:spPr/>
        <p:txBody>
          <a:bodyPr/>
          <a:lstStyle/>
          <a:p>
            <a:r>
              <a:rPr lang="en-US" dirty="0"/>
              <a:t>Lab Tour</a:t>
            </a:r>
          </a:p>
        </p:txBody>
      </p:sp>
      <p:sp>
        <p:nvSpPr>
          <p:cNvPr id="3" name="Content Placeholder 2">
            <a:extLst>
              <a:ext uri="{FF2B5EF4-FFF2-40B4-BE49-F238E27FC236}">
                <a16:creationId xmlns:a16="http://schemas.microsoft.com/office/drawing/2014/main" id="{22B357DE-A565-4C8C-A581-BB534827D643}"/>
              </a:ext>
            </a:extLst>
          </p:cNvPr>
          <p:cNvSpPr>
            <a:spLocks noGrp="1"/>
          </p:cNvSpPr>
          <p:nvPr>
            <p:ph idx="1"/>
          </p:nvPr>
        </p:nvSpPr>
        <p:spPr/>
        <p:txBody>
          <a:bodyPr/>
          <a:lstStyle/>
          <a:p>
            <a:r>
              <a:rPr lang="en-US" dirty="0"/>
              <a:t>Sign ups are full, but future tours to come</a:t>
            </a:r>
          </a:p>
          <a:p>
            <a:r>
              <a:rPr lang="en-US" dirty="0"/>
              <a:t>For those who have signed up, the tour is Monday, October 28</a:t>
            </a:r>
            <a:r>
              <a:rPr lang="en-US" baseline="30000" dirty="0"/>
              <a:t>th</a:t>
            </a:r>
            <a:r>
              <a:rPr lang="en-US" dirty="0"/>
              <a:t>, 12-1pm. </a:t>
            </a:r>
          </a:p>
          <a:p>
            <a:r>
              <a:rPr lang="en-US" dirty="0"/>
              <a:t>See Jon Sikora for details or questions</a:t>
            </a:r>
          </a:p>
          <a:p>
            <a:r>
              <a:rPr lang="en-US" dirty="0"/>
              <a:t>Bring questions!</a:t>
            </a:r>
          </a:p>
          <a:p>
            <a:endParaRPr lang="en-US" dirty="0"/>
          </a:p>
        </p:txBody>
      </p:sp>
    </p:spTree>
    <p:extLst>
      <p:ext uri="{BB962C8B-B14F-4D97-AF65-F5344CB8AC3E}">
        <p14:creationId xmlns:p14="http://schemas.microsoft.com/office/powerpoint/2010/main" val="25235721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B03E1F-8DE5-47D7-BAE3-2A1EB8125F10}"/>
              </a:ext>
            </a:extLst>
          </p:cNvPr>
          <p:cNvSpPr>
            <a:spLocks noGrp="1"/>
          </p:cNvSpPr>
          <p:nvPr>
            <p:ph type="title"/>
          </p:nvPr>
        </p:nvSpPr>
        <p:spPr/>
        <p:txBody>
          <a:bodyPr>
            <a:normAutofit fontScale="90000"/>
          </a:bodyPr>
          <a:lstStyle/>
          <a:p>
            <a:r>
              <a:rPr lang="en-US" dirty="0"/>
              <a:t>Next Meeting… Graduate Student Talks!</a:t>
            </a:r>
          </a:p>
        </p:txBody>
      </p:sp>
      <p:sp>
        <p:nvSpPr>
          <p:cNvPr id="3" name="Content Placeholder 2">
            <a:extLst>
              <a:ext uri="{FF2B5EF4-FFF2-40B4-BE49-F238E27FC236}">
                <a16:creationId xmlns:a16="http://schemas.microsoft.com/office/drawing/2014/main" id="{8EF22767-7484-4467-9373-34F25FD4A35D}"/>
              </a:ext>
            </a:extLst>
          </p:cNvPr>
          <p:cNvSpPr>
            <a:spLocks noGrp="1"/>
          </p:cNvSpPr>
          <p:nvPr>
            <p:ph idx="1"/>
          </p:nvPr>
        </p:nvSpPr>
        <p:spPr/>
        <p:txBody>
          <a:bodyPr/>
          <a:lstStyle/>
          <a:p>
            <a:r>
              <a:rPr lang="en-US" dirty="0"/>
              <a:t>November 4</a:t>
            </a:r>
            <a:r>
              <a:rPr lang="en-US" baseline="30000" dirty="0"/>
              <a:t>th</a:t>
            </a:r>
            <a:r>
              <a:rPr lang="en-US" dirty="0"/>
              <a:t> 12-1pm</a:t>
            </a:r>
          </a:p>
          <a:p>
            <a:r>
              <a:rPr lang="en-US" dirty="0"/>
              <a:t>Several biology graduate students from UMBC</a:t>
            </a:r>
          </a:p>
          <a:p>
            <a:r>
              <a:rPr lang="en-US" dirty="0"/>
              <a:t>They will talk about their experiences as a graduate student (including applying)</a:t>
            </a:r>
          </a:p>
          <a:p>
            <a:r>
              <a:rPr lang="en-US" dirty="0"/>
              <a:t>Bring questions!</a:t>
            </a:r>
          </a:p>
        </p:txBody>
      </p:sp>
    </p:spTree>
    <p:extLst>
      <p:ext uri="{BB962C8B-B14F-4D97-AF65-F5344CB8AC3E}">
        <p14:creationId xmlns:p14="http://schemas.microsoft.com/office/powerpoint/2010/main" val="32988364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E61A29-F221-4116-BA2D-0C287BAABA18}"/>
              </a:ext>
            </a:extLst>
          </p:cNvPr>
          <p:cNvSpPr>
            <a:spLocks noGrp="1"/>
          </p:cNvSpPr>
          <p:nvPr>
            <p:ph type="title"/>
          </p:nvPr>
        </p:nvSpPr>
        <p:spPr/>
        <p:txBody>
          <a:bodyPr/>
          <a:lstStyle/>
          <a:p>
            <a:r>
              <a:rPr lang="en-US" dirty="0"/>
              <a:t>Registering for Classes</a:t>
            </a:r>
          </a:p>
        </p:txBody>
      </p:sp>
      <p:pic>
        <p:nvPicPr>
          <p:cNvPr id="4" name="Picture 3">
            <a:extLst>
              <a:ext uri="{FF2B5EF4-FFF2-40B4-BE49-F238E27FC236}">
                <a16:creationId xmlns:a16="http://schemas.microsoft.com/office/drawing/2014/main" id="{5C4EA9E0-8F5A-4AFD-AC8D-0F91C4625B92}"/>
              </a:ext>
            </a:extLst>
          </p:cNvPr>
          <p:cNvPicPr>
            <a:picLocks noChangeAspect="1"/>
          </p:cNvPicPr>
          <p:nvPr/>
        </p:nvPicPr>
        <p:blipFill>
          <a:blip r:embed="rId3"/>
          <a:stretch>
            <a:fillRect/>
          </a:stretch>
        </p:blipFill>
        <p:spPr>
          <a:xfrm>
            <a:off x="2391810" y="1761364"/>
            <a:ext cx="7408379" cy="4182149"/>
          </a:xfrm>
          <a:prstGeom prst="rect">
            <a:avLst/>
          </a:prstGeom>
        </p:spPr>
      </p:pic>
    </p:spTree>
    <p:extLst>
      <p:ext uri="{BB962C8B-B14F-4D97-AF65-F5344CB8AC3E}">
        <p14:creationId xmlns:p14="http://schemas.microsoft.com/office/powerpoint/2010/main" val="13095243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BDD417-7C94-4FF9-B472-B30A24002DE5}"/>
              </a:ext>
            </a:extLst>
          </p:cNvPr>
          <p:cNvSpPr>
            <a:spLocks noGrp="1"/>
          </p:cNvSpPr>
          <p:nvPr>
            <p:ph type="title"/>
          </p:nvPr>
        </p:nvSpPr>
        <p:spPr>
          <a:xfrm>
            <a:off x="1066800" y="642594"/>
            <a:ext cx="10058400" cy="947055"/>
          </a:xfrm>
        </p:spPr>
        <p:txBody>
          <a:bodyPr>
            <a:normAutofit/>
          </a:bodyPr>
          <a:lstStyle/>
          <a:p>
            <a:r>
              <a:rPr lang="en-US" sz="2800" dirty="0"/>
              <a:t>YOUR ADVISING AND REGISTRATION CHECKLIST:</a:t>
            </a:r>
          </a:p>
        </p:txBody>
      </p:sp>
      <p:sp>
        <p:nvSpPr>
          <p:cNvPr id="3" name="Content Placeholder 2">
            <a:extLst>
              <a:ext uri="{FF2B5EF4-FFF2-40B4-BE49-F238E27FC236}">
                <a16:creationId xmlns:a16="http://schemas.microsoft.com/office/drawing/2014/main" id="{88F32B32-6927-4F5A-B3AF-EC3242130081}"/>
              </a:ext>
            </a:extLst>
          </p:cNvPr>
          <p:cNvSpPr>
            <a:spLocks noGrp="1"/>
          </p:cNvSpPr>
          <p:nvPr>
            <p:ph idx="1"/>
          </p:nvPr>
        </p:nvSpPr>
        <p:spPr>
          <a:xfrm>
            <a:off x="1066800" y="1491174"/>
            <a:ext cx="10058400" cy="4895557"/>
          </a:xfrm>
        </p:spPr>
        <p:txBody>
          <a:bodyPr>
            <a:noAutofit/>
          </a:bodyPr>
          <a:lstStyle/>
          <a:p>
            <a:r>
              <a:rPr lang="en-US" dirty="0"/>
              <a:t>Know who your advisor is. This information is listed above, but is also available outside the Biological Sciences Office (BS 480) for BIOL, BINF, and BIOC majors, and at the Chemistry &amp; Biochemistry Office (MEYR 100) for CHED, CHEM, and BIOC majors.</a:t>
            </a:r>
          </a:p>
          <a:p>
            <a:r>
              <a:rPr lang="en-US" dirty="0"/>
              <a:t>Know your Major, General Education, University, and any other academic requirements.  Ultimately, you hold sole responsibility for making sure that these requirements are fulfilled. A helpful tracking tool for this information is available through </a:t>
            </a:r>
            <a:r>
              <a:rPr lang="en-US" dirty="0">
                <a:highlight>
                  <a:srgbClr val="FFFF00"/>
                </a:highlight>
              </a:rPr>
              <a:t>Degree Audit </a:t>
            </a:r>
            <a:r>
              <a:rPr lang="en-US" dirty="0"/>
              <a:t>(</a:t>
            </a:r>
            <a:r>
              <a:rPr lang="en-US" dirty="0" err="1"/>
              <a:t>myUMBC</a:t>
            </a:r>
            <a:r>
              <a:rPr lang="en-US" dirty="0"/>
              <a:t>&gt;&gt;Guide&gt;&gt;Advising&amp; Student Support &gt;&gt; Degree Audit). For more assistance you can use this comprehensive HELP link.</a:t>
            </a:r>
          </a:p>
          <a:p>
            <a:r>
              <a:rPr lang="en-US" dirty="0"/>
              <a:t>Figure out when you will become eligible to register.  Because you cannot view your exact Registration Eligibility Date until after you have been granted advisement clearance, the Registrar’s Office publishes a Registration Timeline as well as the Schedule of Classes information, so that students can estimate their earliest date of registration. Some students will be able to begin registration as early as Tuesday, October 29th. </a:t>
            </a:r>
          </a:p>
          <a:p>
            <a:r>
              <a:rPr lang="en-US" dirty="0"/>
              <a:t>Make an advising appointment.  Ideally, this should occur before your earliest registration date. Please be aware that every advisor sets up their appointments differently. If you do not receive a communication from your advisor, then it is your responsibility to reach out to your advisor within the advanced registration period.</a:t>
            </a:r>
          </a:p>
        </p:txBody>
      </p:sp>
    </p:spTree>
    <p:extLst>
      <p:ext uri="{BB962C8B-B14F-4D97-AF65-F5344CB8AC3E}">
        <p14:creationId xmlns:p14="http://schemas.microsoft.com/office/powerpoint/2010/main" val="13089183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AD695D-EE11-4C03-A457-17B751A14592}"/>
              </a:ext>
            </a:extLst>
          </p:cNvPr>
          <p:cNvSpPr>
            <a:spLocks noGrp="1"/>
          </p:cNvSpPr>
          <p:nvPr>
            <p:ph type="title"/>
          </p:nvPr>
        </p:nvSpPr>
        <p:spPr>
          <a:xfrm>
            <a:off x="1066800" y="642594"/>
            <a:ext cx="10058400" cy="1115868"/>
          </a:xfrm>
        </p:spPr>
        <p:txBody>
          <a:bodyPr>
            <a:normAutofit/>
          </a:bodyPr>
          <a:lstStyle/>
          <a:p>
            <a:r>
              <a:rPr lang="en-US" sz="3600" dirty="0"/>
              <a:t>YOUR ADVISING AND REGISTRATION CHECKLIST CONTINUED:</a:t>
            </a:r>
          </a:p>
        </p:txBody>
      </p:sp>
      <p:sp>
        <p:nvSpPr>
          <p:cNvPr id="3" name="Content Placeholder 2">
            <a:extLst>
              <a:ext uri="{FF2B5EF4-FFF2-40B4-BE49-F238E27FC236}">
                <a16:creationId xmlns:a16="http://schemas.microsoft.com/office/drawing/2014/main" id="{F4433B00-E155-498E-80AE-685AE3F86E99}"/>
              </a:ext>
            </a:extLst>
          </p:cNvPr>
          <p:cNvSpPr>
            <a:spLocks noGrp="1"/>
          </p:cNvSpPr>
          <p:nvPr>
            <p:ph idx="1"/>
          </p:nvPr>
        </p:nvSpPr>
        <p:spPr/>
        <p:txBody>
          <a:bodyPr/>
          <a:lstStyle/>
          <a:p>
            <a:r>
              <a:rPr lang="en-US" dirty="0"/>
              <a:t>Prepare for your advising appointment. At minimum, create a tentative course list or schedule.  Some advisors will ask you to bring additional materials to your meeting.</a:t>
            </a:r>
          </a:p>
          <a:p>
            <a:r>
              <a:rPr lang="en-US" dirty="0"/>
              <a:t>Attend your advising appointment – on time! Missing your appointment may delay your registration time and could result in a notation on your advising record. </a:t>
            </a:r>
          </a:p>
          <a:p>
            <a:r>
              <a:rPr lang="en-US" dirty="0"/>
              <a:t>**Advising clearance operates separately from other holds on your account.** Although it is in your best interest to take care of any holds (financial/health/judicial/Consent &amp; Respect) ASAP, these items can be taken care of AFTER you meet with your advisor. Check your </a:t>
            </a:r>
            <a:r>
              <a:rPr lang="en-US" dirty="0" err="1"/>
              <a:t>myUMBC</a:t>
            </a:r>
            <a:r>
              <a:rPr lang="en-US" dirty="0"/>
              <a:t> alerts for more information regarding these holds and be aware that ALL holds must be taken care of before you can register for classes.</a:t>
            </a:r>
          </a:p>
          <a:p>
            <a:r>
              <a:rPr lang="en-US" dirty="0"/>
              <a:t>Register for your courses in a timely manner. </a:t>
            </a:r>
          </a:p>
          <a:p>
            <a:endParaRPr lang="en-US" dirty="0"/>
          </a:p>
        </p:txBody>
      </p:sp>
    </p:spTree>
    <p:extLst>
      <p:ext uri="{BB962C8B-B14F-4D97-AF65-F5344CB8AC3E}">
        <p14:creationId xmlns:p14="http://schemas.microsoft.com/office/powerpoint/2010/main" val="709916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762A71-6ADB-4CED-8827-E0C9F5503490}"/>
              </a:ext>
            </a:extLst>
          </p:cNvPr>
          <p:cNvSpPr>
            <a:spLocks noGrp="1"/>
          </p:cNvSpPr>
          <p:nvPr>
            <p:ph type="title"/>
          </p:nvPr>
        </p:nvSpPr>
        <p:spPr/>
        <p:txBody>
          <a:bodyPr/>
          <a:lstStyle/>
          <a:p>
            <a:r>
              <a:rPr lang="en-US" dirty="0"/>
              <a:t>Biology Major/Minors Requirements</a:t>
            </a:r>
          </a:p>
        </p:txBody>
      </p:sp>
      <p:sp>
        <p:nvSpPr>
          <p:cNvPr id="3" name="Content Placeholder 2">
            <a:extLst>
              <a:ext uri="{FF2B5EF4-FFF2-40B4-BE49-F238E27FC236}">
                <a16:creationId xmlns:a16="http://schemas.microsoft.com/office/drawing/2014/main" id="{5B8E7098-AB63-47FC-A984-53B379AE78EA}"/>
              </a:ext>
            </a:extLst>
          </p:cNvPr>
          <p:cNvSpPr>
            <a:spLocks noGrp="1"/>
          </p:cNvSpPr>
          <p:nvPr>
            <p:ph idx="1"/>
          </p:nvPr>
        </p:nvSpPr>
        <p:spPr/>
        <p:txBody>
          <a:bodyPr>
            <a:normAutofit/>
          </a:bodyPr>
          <a:lstStyle/>
          <a:p>
            <a:r>
              <a:rPr lang="en-US" sz="3200" dirty="0">
                <a:hlinkClick r:id="rId2"/>
              </a:rPr>
              <a:t>https://biology.umbc.edu/undergrad/forms-links/</a:t>
            </a:r>
            <a:endParaRPr lang="en-US" sz="3200" dirty="0"/>
          </a:p>
        </p:txBody>
      </p:sp>
    </p:spTree>
    <p:extLst>
      <p:ext uri="{BB962C8B-B14F-4D97-AF65-F5344CB8AC3E}">
        <p14:creationId xmlns:p14="http://schemas.microsoft.com/office/powerpoint/2010/main" val="16344575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0DE34D-5750-48B6-AD42-F123B62DB178}"/>
              </a:ext>
            </a:extLst>
          </p:cNvPr>
          <p:cNvSpPr>
            <a:spLocks noGrp="1"/>
          </p:cNvSpPr>
          <p:nvPr>
            <p:ph type="title"/>
          </p:nvPr>
        </p:nvSpPr>
        <p:spPr>
          <a:xfrm>
            <a:off x="1066800" y="642594"/>
            <a:ext cx="10058400" cy="1045529"/>
          </a:xfrm>
        </p:spPr>
        <p:txBody>
          <a:bodyPr>
            <a:normAutofit/>
          </a:bodyPr>
          <a:lstStyle/>
          <a:p>
            <a:r>
              <a:rPr lang="en-US" sz="3200" dirty="0"/>
              <a:t>Example of How to Make Your Own Four Year Plan (Courtesy of Abigail)</a:t>
            </a:r>
          </a:p>
        </p:txBody>
      </p:sp>
      <p:pic>
        <p:nvPicPr>
          <p:cNvPr id="5" name="Content Placeholder 4">
            <a:extLst>
              <a:ext uri="{FF2B5EF4-FFF2-40B4-BE49-F238E27FC236}">
                <a16:creationId xmlns:a16="http://schemas.microsoft.com/office/drawing/2014/main" id="{8B71829C-C354-439F-9093-5A7E6AA11744}"/>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066800" y="1688124"/>
            <a:ext cx="10058400" cy="4754880"/>
          </a:xfrm>
        </p:spPr>
      </p:pic>
    </p:spTree>
    <p:extLst>
      <p:ext uri="{BB962C8B-B14F-4D97-AF65-F5344CB8AC3E}">
        <p14:creationId xmlns:p14="http://schemas.microsoft.com/office/powerpoint/2010/main" val="71998842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
      <a:dk1>
        <a:srgbClr val="000000"/>
      </a:dk1>
      <a:lt1>
        <a:srgbClr val="FFFFFF"/>
      </a:lt1>
      <a:dk2>
        <a:srgbClr val="243241"/>
      </a:dk2>
      <a:lt2>
        <a:srgbClr val="E2E8E2"/>
      </a:lt2>
      <a:accent1>
        <a:srgbClr val="DD29E7"/>
      </a:accent1>
      <a:accent2>
        <a:srgbClr val="8426D8"/>
      </a:accent2>
      <a:accent3>
        <a:srgbClr val="523EE9"/>
      </a:accent3>
      <a:accent4>
        <a:srgbClr val="1C54D6"/>
      </a:accent4>
      <a:accent5>
        <a:srgbClr val="24B0E6"/>
      </a:accent5>
      <a:accent6>
        <a:srgbClr val="14B8A2"/>
      </a:accent6>
      <a:hlink>
        <a:srgbClr val="3F86BF"/>
      </a:hlink>
      <a:folHlink>
        <a:srgbClr val="7F7F7F"/>
      </a:folHlink>
    </a:clrScheme>
    <a:fontScheme name="Savon">
      <a:majorFont>
        <a:latin typeface="Garamond"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aramond"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VTI" id="{A72E8C35-66DD-49F8-AF66-813F19B983AE}" vid="{93CCBC76-B7A1-4C3D-93EA-5CE34C4670F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343</TotalTime>
  <Words>761</Words>
  <Application>Microsoft Office PowerPoint</Application>
  <PresentationFormat>Widescreen</PresentationFormat>
  <Paragraphs>51</Paragraphs>
  <Slides>10</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Calibri</vt:lpstr>
      <vt:lpstr>Garamond</vt:lpstr>
      <vt:lpstr>SavonVTI</vt:lpstr>
      <vt:lpstr>BioCOm General Body Meeting</vt:lpstr>
      <vt:lpstr>BioEthics Debate</vt:lpstr>
      <vt:lpstr>Lab Tour</vt:lpstr>
      <vt:lpstr>Next Meeting… Graduate Student Talks!</vt:lpstr>
      <vt:lpstr>Registering for Classes</vt:lpstr>
      <vt:lpstr>YOUR ADVISING AND REGISTRATION CHECKLIST:</vt:lpstr>
      <vt:lpstr>YOUR ADVISING AND REGISTRATION CHECKLIST CONTINUED:</vt:lpstr>
      <vt:lpstr>Biology Major/Minors Requirements</vt:lpstr>
      <vt:lpstr>Example of How to Make Your Own Four Year Plan (Courtesy of Abigail)</vt:lpstr>
      <vt:lpstr>Biology Degree Requirements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BioCOm General Body Meeting</dc:title>
  <dc:creator>Jenni Kelleher</dc:creator>
  <cp:lastModifiedBy>Jenni Kelleher</cp:lastModifiedBy>
  <cp:revision>9</cp:revision>
  <dcterms:created xsi:type="dcterms:W3CDTF">2019-10-21T12:46:09Z</dcterms:created>
  <dcterms:modified xsi:type="dcterms:W3CDTF">2019-10-21T18:47:04Z</dcterms:modified>
</cp:coreProperties>
</file>