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5"/>
  </p:notesMasterIdLst>
  <p:handoutMasterIdLst>
    <p:handoutMasterId r:id="rId16"/>
  </p:handoutMasterIdLst>
  <p:sldIdLst>
    <p:sldId id="256" r:id="rId5"/>
    <p:sldId id="257" r:id="rId6"/>
    <p:sldId id="258" r:id="rId7"/>
    <p:sldId id="259" r:id="rId8"/>
    <p:sldId id="260" r:id="rId9"/>
    <p:sldId id="261" r:id="rId10"/>
    <p:sldId id="262" r:id="rId11"/>
    <p:sldId id="269" r:id="rId12"/>
    <p:sldId id="264" r:id="rId13"/>
    <p:sldId id="265"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500" userDrawn="1">
          <p15:clr>
            <a:srgbClr val="A4A3A4"/>
          </p15:clr>
        </p15:guide>
        <p15:guide id="8" pos="49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84E427A-3D55-4303-BF80-6455036E1D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291" autoAdjust="0"/>
  </p:normalViewPr>
  <p:slideViewPr>
    <p:cSldViewPr snapToGrid="0" showGuides="1">
      <p:cViewPr varScale="1">
        <p:scale>
          <a:sx n="68" d="100"/>
          <a:sy n="68" d="100"/>
        </p:scale>
        <p:origin x="816" y="72"/>
      </p:cViewPr>
      <p:guideLst>
        <p:guide pos="3840"/>
        <p:guide orient="horz" pos="2500"/>
        <p:guide pos="4951"/>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8B8B31-1CFE-4A78-A796-40061C1B29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F5D168-A009-4B34-B08F-277E0D6ABD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D47A4C-1800-412B-9042-C93F1924AECC}" type="datetimeFigureOut">
              <a:rPr lang="en-US" smtClean="0"/>
              <a:t>2/23/2020</a:t>
            </a:fld>
            <a:endParaRPr lang="en-US" dirty="0"/>
          </a:p>
        </p:txBody>
      </p:sp>
      <p:sp>
        <p:nvSpPr>
          <p:cNvPr id="4" name="Footer Placeholder 3">
            <a:extLst>
              <a:ext uri="{FF2B5EF4-FFF2-40B4-BE49-F238E27FC236}">
                <a16:creationId xmlns:a16="http://schemas.microsoft.com/office/drawing/2014/main" id="{810C826E-30C5-4DD2-97CD-F700F8EBB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A1BE32A-EDDE-428D-8FA7-84F681D97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81FD62-43B6-432F-96E1-BCDE3916E10C}" type="slidenum">
              <a:rPr lang="en-US" smtClean="0"/>
              <a:t>‹#›</a:t>
            </a:fld>
            <a:endParaRPr lang="en-US" dirty="0"/>
          </a:p>
        </p:txBody>
      </p:sp>
    </p:spTree>
    <p:extLst>
      <p:ext uri="{BB962C8B-B14F-4D97-AF65-F5344CB8AC3E}">
        <p14:creationId xmlns:p14="http://schemas.microsoft.com/office/powerpoint/2010/main" val="1499383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t>2/23/2020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t>‹#›</a:t>
            </a:fld>
            <a:endParaRPr 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your teacher ever ask you to find five sources about your topic first and you just choose five of the best looking ones for your topic from the top of the list? You really want to try and skim a little more. It is tedious in the moment, but you will be thanking yourself later when you are actually writing or analyzing the paper. </a:t>
            </a:r>
          </a:p>
        </p:txBody>
      </p:sp>
      <p:sp>
        <p:nvSpPr>
          <p:cNvPr id="4" name="Slide Number Placeholder 3"/>
          <p:cNvSpPr>
            <a:spLocks noGrp="1"/>
          </p:cNvSpPr>
          <p:nvPr>
            <p:ph type="sldNum" sz="quarter" idx="5"/>
          </p:nvPr>
        </p:nvSpPr>
        <p:spPr/>
        <p:txBody>
          <a:bodyPr/>
          <a:lstStyle/>
          <a:p>
            <a:fld id="{53D78A92-0141-4330-8F3E-FAADFAC23844}" type="slidenum">
              <a:rPr lang="en-US" noProof="0" smtClean="0"/>
              <a:t>4</a:t>
            </a:fld>
            <a:endParaRPr lang="en-US" noProof="0" dirty="0"/>
          </a:p>
        </p:txBody>
      </p:sp>
    </p:spTree>
    <p:extLst>
      <p:ext uri="{BB962C8B-B14F-4D97-AF65-F5344CB8AC3E}">
        <p14:creationId xmlns:p14="http://schemas.microsoft.com/office/powerpoint/2010/main" val="208163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D78A92-0141-4330-8F3E-FAADFAC23844}" type="slidenum">
              <a:rPr lang="en-US" noProof="0" smtClean="0"/>
              <a:t>6</a:t>
            </a:fld>
            <a:endParaRPr lang="en-US" noProof="0" dirty="0"/>
          </a:p>
        </p:txBody>
      </p:sp>
    </p:spTree>
    <p:extLst>
      <p:ext uri="{BB962C8B-B14F-4D97-AF65-F5344CB8AC3E}">
        <p14:creationId xmlns:p14="http://schemas.microsoft.com/office/powerpoint/2010/main" val="3051491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bg2"/>
                </a:solidFill>
              </a:defRPr>
            </a:lvl1pPr>
          </a:lstStyle>
          <a:p>
            <a:pPr lvl="0"/>
            <a:r>
              <a:rPr lang="en-US" noProof="0"/>
              <a:t>Presentation</a:t>
            </a:r>
            <a:br>
              <a:rPr lang="en-US" noProof="0"/>
            </a:br>
            <a:r>
              <a:rPr lang="en-US" noProof="0"/>
              <a:t>Tagline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descr="View of a lake and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16" name="Text Placeholder 26">
            <a:extLst>
              <a:ext uri="{FF2B5EF4-FFF2-40B4-BE49-F238E27FC236}">
                <a16:creationId xmlns:a16="http://schemas.microsoft.com/office/drawing/2014/main" id="{82190F1B-1701-4806-870F-8FC7F32FE4AA}"/>
              </a:ext>
            </a:extLst>
          </p:cNvPr>
          <p:cNvSpPr>
            <a:spLocks noGrp="1"/>
          </p:cNvSpPr>
          <p:nvPr>
            <p:ph type="body" sz="quarter" idx="21" hasCustomPrompt="1"/>
          </p:nvPr>
        </p:nvSpPr>
        <p:spPr>
          <a:xfrm>
            <a:off x="3912235" y="4222968"/>
            <a:ext cx="4367531"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+7 678-555-0128</a:t>
            </a:r>
          </a:p>
        </p:txBody>
      </p:sp>
      <p:sp>
        <p:nvSpPr>
          <p:cNvPr id="18" name="Text Placeholder 26">
            <a:extLst>
              <a:ext uri="{FF2B5EF4-FFF2-40B4-BE49-F238E27FC236}">
                <a16:creationId xmlns:a16="http://schemas.microsoft.com/office/drawing/2014/main" id="{972B7F81-5409-42D9-B44C-88D9CBD9BAD5}"/>
              </a:ext>
            </a:extLst>
          </p:cNvPr>
          <p:cNvSpPr>
            <a:spLocks noGrp="1"/>
          </p:cNvSpPr>
          <p:nvPr>
            <p:ph type="body" sz="quarter" idx="20" hasCustomPrompt="1"/>
          </p:nvPr>
        </p:nvSpPr>
        <p:spPr>
          <a:xfrm>
            <a:off x="3912235" y="392769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19" name="Text Placeholder 14">
            <a:extLst>
              <a:ext uri="{FF2B5EF4-FFF2-40B4-BE49-F238E27FC236}">
                <a16:creationId xmlns:a16="http://schemas.microsoft.com/office/drawing/2014/main" id="{FAA54554-5CE2-43AD-979D-F095482C49AB}"/>
              </a:ext>
            </a:extLst>
          </p:cNvPr>
          <p:cNvSpPr>
            <a:spLocks noGrp="1"/>
          </p:cNvSpPr>
          <p:nvPr>
            <p:ph type="body" sz="quarter" idx="13" hasCustomPrompt="1"/>
          </p:nvPr>
        </p:nvSpPr>
        <p:spPr>
          <a:xfrm>
            <a:off x="1050857" y="2655074"/>
            <a:ext cx="10090287" cy="606659"/>
          </a:xfrm>
        </p:spPr>
        <p:txBody>
          <a:bodyPr>
            <a:noAutofit/>
          </a:bodyPr>
          <a:lstStyle>
            <a:lvl1pPr marL="0" indent="0" algn="ctr">
              <a:buNone/>
              <a:defRPr sz="3500" b="0" i="0">
                <a:solidFill>
                  <a:schemeClr val="bg2"/>
                </a:solidFill>
              </a:defRPr>
            </a:lvl1pPr>
          </a:lstStyle>
          <a:p>
            <a:pPr lvl="0"/>
            <a:r>
              <a:rPr lang="en-US" noProof="0"/>
              <a:t>Alexander Martensson</a:t>
            </a:r>
          </a:p>
        </p:txBody>
      </p:sp>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5230723"/>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22" name="Text Placeholder 26">
            <a:extLst>
              <a:ext uri="{FF2B5EF4-FFF2-40B4-BE49-F238E27FC236}">
                <a16:creationId xmlns:a16="http://schemas.microsoft.com/office/drawing/2014/main" id="{90B48E8B-E525-4852-9167-5281C64B1C37}"/>
              </a:ext>
            </a:extLst>
          </p:cNvPr>
          <p:cNvSpPr>
            <a:spLocks noGrp="1"/>
          </p:cNvSpPr>
          <p:nvPr>
            <p:ph type="body" sz="quarter" idx="23" hasCustomPrompt="1"/>
          </p:nvPr>
        </p:nvSpPr>
        <p:spPr>
          <a:xfrm>
            <a:off x="3912235" y="4929014"/>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37117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descr="View of a mountain range">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12" name="Rectangle 11">
            <a:extLst>
              <a:ext uri="{FF2B5EF4-FFF2-40B4-BE49-F238E27FC236}">
                <a16:creationId xmlns:a16="http://schemas.microsoft.com/office/drawing/2014/main" id="{D846C517-01CF-4924-81A5-DAD4CE0BFA6C}"/>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a:noAutofit/>
          </a:bodyPr>
          <a:lstStyle>
            <a:lvl1pPr algn="ctr">
              <a:defRPr sz="8000" b="0">
                <a:solidFill>
                  <a:schemeClr val="bg1"/>
                </a:solidFill>
              </a:defRPr>
            </a:lvl1pPr>
          </a:lstStyle>
          <a:p>
            <a:r>
              <a:rPr lang="en-US" noProof="0"/>
              <a:t>PRESENTATION</a:t>
            </a:r>
            <a:br>
              <a:rPr lang="en-US" noProof="0"/>
            </a:br>
            <a:r>
              <a:rPr lang="en-US" noProof="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720036"/>
            <a:ext cx="10117959" cy="1101898"/>
          </a:xfrm>
        </p:spPr>
        <p:txBody>
          <a:bodyPr vert="horz" lIns="91440" tIns="45720" rIns="91440" bIns="45720" rtlCol="0">
            <a:noAutofit/>
          </a:bodyPr>
          <a:lstStyle>
            <a:lvl1pPr marL="0" indent="0" algn="ctr">
              <a:buNone/>
              <a:defRPr lang="en-US" sz="3500" b="0" i="0" dirty="0">
                <a:solidFill>
                  <a:schemeClr val="bg2"/>
                </a:solidFill>
              </a:defRPr>
            </a:lvl1pPr>
          </a:lstStyle>
          <a:p>
            <a:pPr marL="228600" lvl="0" indent="-228600" algn="ctr"/>
            <a:r>
              <a:rPr lang="en-US" noProof="0"/>
              <a:t>Click to edit Master subtitle style</a:t>
            </a:r>
          </a:p>
        </p:txBody>
      </p:sp>
    </p:spTree>
    <p:extLst>
      <p:ext uri="{BB962C8B-B14F-4D97-AF65-F5344CB8AC3E}">
        <p14:creationId xmlns:p14="http://schemas.microsoft.com/office/powerpoint/2010/main" val="403855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33511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503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Text Placeholder 2">
            <a:extLst>
              <a:ext uri="{FF2B5EF4-FFF2-40B4-BE49-F238E27FC236}">
                <a16:creationId xmlns:a16="http://schemas.microsoft.com/office/drawing/2014/main" id="{D1F82F6E-10E8-4A58-9655-E18D14D7901F}"/>
              </a:ext>
            </a:extLst>
          </p:cNvPr>
          <p:cNvSpPr>
            <a:spLocks noGrp="1"/>
          </p:cNvSpPr>
          <p:nvPr>
            <p:ph type="body" idx="1" hasCustomPrompt="1"/>
          </p:nvPr>
        </p:nvSpPr>
        <p:spPr>
          <a:xfrm>
            <a:off x="839788" y="1840863"/>
            <a:ext cx="5157787" cy="664211"/>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3">
            <a:extLst>
              <a:ext uri="{FF2B5EF4-FFF2-40B4-BE49-F238E27FC236}">
                <a16:creationId xmlns:a16="http://schemas.microsoft.com/office/drawing/2014/main" id="{C2F6C18E-5BCB-42EF-9310-5BD6E011DF2F}"/>
              </a:ext>
            </a:extLst>
          </p:cNvPr>
          <p:cNvSpPr>
            <a:spLocks noGrp="1"/>
          </p:cNvSpPr>
          <p:nvPr>
            <p:ph sz="half" idx="2" hasCustomPrompt="1"/>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4">
            <a:extLst>
              <a:ext uri="{FF2B5EF4-FFF2-40B4-BE49-F238E27FC236}">
                <a16:creationId xmlns:a16="http://schemas.microsoft.com/office/drawing/2014/main" id="{9BA2923F-D123-40C6-A193-B86D683D5B51}"/>
              </a:ext>
            </a:extLst>
          </p:cNvPr>
          <p:cNvSpPr>
            <a:spLocks noGrp="1"/>
          </p:cNvSpPr>
          <p:nvPr>
            <p:ph type="body" sz="quarter" idx="3" hasCustomPrompt="1"/>
          </p:nvPr>
        </p:nvSpPr>
        <p:spPr>
          <a:xfrm>
            <a:off x="6172200" y="1840863"/>
            <a:ext cx="5183188" cy="66421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8305C175-94AC-44DD-9321-0A8DBDF22DA9}"/>
              </a:ext>
            </a:extLst>
          </p:cNvPr>
          <p:cNvSpPr>
            <a:spLocks noGrp="1"/>
          </p:cNvSpPr>
          <p:nvPr>
            <p:ph sz="quarter" idx="4" hasCustomPrompt="1"/>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5998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709FEF38-E3A7-4527-97CB-AF528BAEBA8F}"/>
              </a:ext>
            </a:extLst>
          </p:cNvPr>
          <p:cNvSpPr>
            <a:spLocks noGrp="1"/>
          </p:cNvSpPr>
          <p:nvPr>
            <p:ph idx="1" hasCustomPrompt="1"/>
          </p:nvPr>
        </p:nvSpPr>
        <p:spPr>
          <a:xfrm>
            <a:off x="5180012" y="457200"/>
            <a:ext cx="6172200" cy="540861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2794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39" y="128016"/>
            <a:ext cx="11932919"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2105709"/>
            <a:ext cx="374904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itle 1">
            <a:extLst>
              <a:ext uri="{FF2B5EF4-FFF2-40B4-BE49-F238E27FC236}">
                <a16:creationId xmlns:a16="http://schemas.microsoft.com/office/drawing/2014/main" id="{B1C3E675-6E45-4A81-AEA3-D36388222894}"/>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noProof="0"/>
              <a:t>Click to edit Master title style</a:t>
            </a:r>
          </a:p>
        </p:txBody>
      </p:sp>
      <p:sp>
        <p:nvSpPr>
          <p:cNvPr id="12" name="Text Placeholder 3">
            <a:extLst>
              <a:ext uri="{FF2B5EF4-FFF2-40B4-BE49-F238E27FC236}">
                <a16:creationId xmlns:a16="http://schemas.microsoft.com/office/drawing/2014/main" id="{1E4B599D-7641-40C1-8DAE-110A36403CFF}"/>
              </a:ext>
            </a:extLst>
          </p:cNvPr>
          <p:cNvSpPr>
            <a:spLocks noGrp="1"/>
          </p:cNvSpPr>
          <p:nvPr>
            <p:ph type="body" sz="half" idx="2" hasCustomPrompt="1"/>
          </p:nvPr>
        </p:nvSpPr>
        <p:spPr>
          <a:xfrm>
            <a:off x="839788" y="2177592"/>
            <a:ext cx="3932237" cy="3691396"/>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
            <a:extLst>
              <a:ext uri="{FF2B5EF4-FFF2-40B4-BE49-F238E27FC236}">
                <a16:creationId xmlns:a16="http://schemas.microsoft.com/office/drawing/2014/main" id="{1B69B4CE-EB2F-46CF-9A80-64E44E5E95AC}"/>
              </a:ext>
            </a:extLst>
          </p:cNvPr>
          <p:cNvSpPr>
            <a:spLocks noGrp="1"/>
          </p:cNvSpPr>
          <p:nvPr>
            <p:ph type="pic" idx="1"/>
          </p:nvPr>
        </p:nvSpPr>
        <p:spPr>
          <a:xfrm>
            <a:off x="5183188" y="457201"/>
            <a:ext cx="6172200" cy="5403850"/>
          </a:xfrm>
        </p:spPr>
        <p:txBody>
          <a:bodyPr anchor="ct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69830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312920" y="1667974"/>
            <a:ext cx="356616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p:txBody>
          <a:bodyPr/>
          <a:lstStyle>
            <a:lvl1pPr algn="ct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418320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626306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gs>
              <a:gs pos="100000">
                <a:schemeClr val="accent3"/>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HOW TO USE THIS TEMPLATE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2017776" y="1667974"/>
            <a:ext cx="8156448"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1</a:t>
            </a:r>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hasCustomPrompt="1"/>
          </p:nvPr>
        </p:nvSpPr>
        <p:spPr>
          <a:xfrm>
            <a:off x="1442535" y="1984171"/>
            <a:ext cx="3103110"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60171"/>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hasCustomPrompt="1"/>
          </p:nvPr>
        </p:nvSpPr>
        <p:spPr>
          <a:xfrm>
            <a:off x="5477939" y="1984171"/>
            <a:ext cx="2243918"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77950"/>
            <a:ext cx="882686" cy="1092200"/>
          </a:xfrm>
        </p:spPr>
        <p:txBody>
          <a:bodyPr lIns="0" tIns="0" rIns="0" bIns="0">
            <a:noAutofit/>
          </a:bodyPr>
          <a:lstStyle>
            <a:lvl1pPr marL="0" indent="0">
              <a:buNone/>
              <a:defRPr sz="8000" b="1">
                <a:solidFill>
                  <a:schemeClr val="bg2"/>
                </a:solidFill>
                <a:latin typeface="+mj-lt"/>
              </a:defRPr>
            </a:lvl1pPr>
          </a:lstStyle>
          <a:p>
            <a:pPr lvl="0"/>
            <a:r>
              <a:rPr lang="en-US" noProof="0"/>
              <a:t>3</a:t>
            </a:r>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hasCustomPrompt="1"/>
          </p:nvPr>
        </p:nvSpPr>
        <p:spPr>
          <a:xfrm>
            <a:off x="8564052" y="2001950"/>
            <a:ext cx="2959116" cy="1032355"/>
          </a:xfrm>
        </p:spPr>
        <p:txBody>
          <a:bodyPr>
            <a:noAutofit/>
          </a:bodyPr>
          <a:lstStyle>
            <a:lvl1pPr marL="0" indent="0">
              <a:lnSpc>
                <a:spcPct val="100000"/>
              </a:lnSpc>
              <a:spcBef>
                <a:spcPts val="600"/>
              </a:spcBef>
              <a:buNone/>
              <a:defRPr sz="3000" b="0">
                <a:solidFill>
                  <a:schemeClr val="bg1"/>
                </a:solidFill>
                <a:latin typeface="+mj-lt"/>
              </a:defRPr>
            </a:lvl1pPr>
          </a:lstStyle>
          <a:p>
            <a:pPr lvl="0"/>
            <a:r>
              <a:rPr lang="en-US" noProof="0"/>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hasCustomPrompt="1"/>
          </p:nvPr>
        </p:nvSpPr>
        <p:spPr>
          <a:xfrm>
            <a:off x="1020059"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hasCustomPrompt="1"/>
          </p:nvPr>
        </p:nvSpPr>
        <p:spPr>
          <a:xfrm>
            <a:off x="2718684" y="3103993"/>
            <a:ext cx="1698625"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hasCustomPrompt="1"/>
          </p:nvPr>
        </p:nvSpPr>
        <p:spPr>
          <a:xfrm>
            <a:off x="4794793" y="3103993"/>
            <a:ext cx="2599197"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hasCustomPrompt="1"/>
          </p:nvPr>
        </p:nvSpPr>
        <p:spPr>
          <a:xfrm>
            <a:off x="7876955" y="3102450"/>
            <a:ext cx="3726423" cy="800100"/>
          </a:xfrm>
        </p:spPr>
        <p:txBody>
          <a:bodyPr>
            <a:normAutofit/>
          </a:bodyPr>
          <a:lstStyle>
            <a:lvl1pPr marL="0" indent="0">
              <a:buNone/>
              <a:defRPr sz="1600" b="0">
                <a:solidFill>
                  <a:schemeClr val="bg1"/>
                </a:solidFill>
                <a:latin typeface="+mn-lt"/>
              </a:defRPr>
            </a:lvl1pPr>
          </a:lstStyle>
          <a:p>
            <a:pPr lvl="0"/>
            <a:r>
              <a:rPr lang="en-US" noProof="0"/>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hasCustomPrompt="1"/>
          </p:nvPr>
        </p:nvSpPr>
        <p:spPr>
          <a:xfrm>
            <a:off x="1657040" y="5751926"/>
            <a:ext cx="8877920" cy="470478"/>
          </a:xfrm>
        </p:spPr>
        <p:txBody>
          <a:bodyPr>
            <a:normAutofit/>
          </a:bodyPr>
          <a:lstStyle>
            <a:lvl1pPr marL="0" indent="0" algn="ctr">
              <a:buNone/>
              <a:defRPr sz="1600" b="0">
                <a:solidFill>
                  <a:schemeClr val="accent4"/>
                </a:solidFill>
                <a:latin typeface="+mn-lt"/>
              </a:defRPr>
            </a:lvl1pPr>
          </a:lstStyle>
          <a:p>
            <a:pPr lvl="0"/>
            <a:r>
              <a:rPr lang="en-US" noProof="0"/>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hasCustomPrompt="1"/>
          </p:nvPr>
        </p:nvSpPr>
        <p:spPr>
          <a:xfrm>
            <a:off x="4794791" y="5070254"/>
            <a:ext cx="2599199"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hasCustomPrompt="1"/>
          </p:nvPr>
        </p:nvSpPr>
        <p:spPr>
          <a:xfrm>
            <a:off x="7890713" y="5070254"/>
            <a:ext cx="3712665" cy="800100"/>
          </a:xfrm>
        </p:spPr>
        <p:txBody>
          <a:bodyPr>
            <a:normAutofit/>
          </a:bodyPr>
          <a:lstStyle>
            <a:lvl1pPr marL="0" indent="0">
              <a:buNone/>
              <a:defRPr sz="1600" b="0">
                <a:solidFill>
                  <a:schemeClr val="bg2"/>
                </a:solidFill>
                <a:latin typeface="+mn-lt"/>
              </a:defRPr>
            </a:lvl1pPr>
          </a:lstStyle>
          <a:p>
            <a:pPr lvl="0"/>
            <a:r>
              <a:rPr lang="en-US" noProof="0"/>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976866"/>
            <a:ext cx="3273552" cy="161848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4041034"/>
            <a:ext cx="2599199" cy="896112"/>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4041034"/>
            <a:ext cx="2599200" cy="896400"/>
          </a:xfrm>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138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3410712"/>
            <a:ext cx="11932920" cy="3319272"/>
          </a:xfrm>
          <a:prstGeom prst="rect">
            <a:avLst/>
          </a:prstGeom>
          <a:gradFill flip="none" rotWithShape="1">
            <a:gsLst>
              <a:gs pos="0">
                <a:schemeClr val="accent2">
                  <a:alpha val="80000"/>
                </a:schemeClr>
              </a:gs>
              <a:gs pos="99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981036"/>
            <a:ext cx="10515600" cy="782638"/>
          </a:xfrm>
        </p:spPr>
        <p:txBody>
          <a:bodyPr/>
          <a:lstStyle>
            <a:lvl1pPr algn="ctr">
              <a:defRPr>
                <a:solidFill>
                  <a:schemeClr val="bg1"/>
                </a:solidFill>
              </a:defRPr>
            </a:lvl1pPr>
          </a:lstStyle>
          <a:p>
            <a:r>
              <a:rPr lang="en-US" noProof="0"/>
              <a:t>DIVIDER SLIDE</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lvl1pPr>
              <a:defRPr b="1">
                <a:latin typeface="+mn-lt"/>
              </a:defRPr>
            </a:lvl1p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4070604" y="4804366"/>
            <a:ext cx="4050792"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942478"/>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0" name="Rectangle 9" descr="View of a lake with pine trees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noProof="0"/>
              <a:t>TEXT LAYOUT 1</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Rectangle 9" descr="Close up view of lake edge with mountain range background">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3319272"/>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093460"/>
            <a:ext cx="5320386" cy="782638"/>
          </a:xfrm>
        </p:spPr>
        <p:txBody>
          <a:bodyPr/>
          <a:lstStyle>
            <a:lvl1pPr algn="l">
              <a:defRPr>
                <a:solidFill>
                  <a:schemeClr val="bg1"/>
                </a:solidFill>
              </a:defRPr>
            </a:lvl1pPr>
          </a:lstStyle>
          <a:p>
            <a:r>
              <a:rPr lang="en-US" noProof="0"/>
              <a:t>TEXT LAYOUT 2</a:t>
            </a:r>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060240"/>
            <a:ext cx="5320386" cy="882524"/>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noProof="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916790"/>
            <a:ext cx="4500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1125545"/>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99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COMPARISON</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111752" y="1667974"/>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11877" y="3191969"/>
            <a:ext cx="396849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52534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59239"/>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57774"/>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8683563" y="3191969"/>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a:t>Click icon to add table</a:t>
            </a:r>
            <a:endParaRPr lang="en-US" noProof="0" dirty="0"/>
          </a:p>
        </p:txBody>
      </p:sp>
    </p:spTree>
    <p:extLst>
      <p:ext uri="{BB962C8B-B14F-4D97-AF65-F5344CB8AC3E}">
        <p14:creationId xmlns:p14="http://schemas.microsoft.com/office/powerpoint/2010/main" val="2401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3C23D1-BE9A-4E52-9BEF-D55C4CB7574F}"/>
              </a:ext>
              <a:ext uri="{C183D7F6-B498-43B3-948B-1728B52AA6E4}">
                <adec:decorative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10" name="Rectangle 9" descr="View of a lake and mountain range">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834F3F28-2A24-40B5-AC8C-5A53DC799A96}"/>
              </a:ext>
              <a:ext uri="{C183D7F6-B498-43B3-948B-1728B52AA6E4}">
                <adec:decorative xmlns:adec="http://schemas.microsoft.com/office/drawing/2017/decorative" val="1"/>
              </a:ext>
            </a:extLst>
          </p:cNvPr>
          <p:cNvSpPr/>
          <p:nvPr userDrawn="1"/>
        </p:nvSpPr>
        <p:spPr>
          <a:xfrm>
            <a:off x="129540" y="128016"/>
            <a:ext cx="11932920" cy="2368296"/>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a:t>BIG IMAGE SLIDE</a:t>
            </a:r>
          </a:p>
        </p:txBody>
      </p:sp>
      <p:sp>
        <p:nvSpPr>
          <p:cNvPr id="16" name="Rectangle 15">
            <a:extLst>
              <a:ext uri="{FF2B5EF4-FFF2-40B4-BE49-F238E27FC236}">
                <a16:creationId xmlns:a16="http://schemas.microsoft.com/office/drawing/2014/main" id="{6668B9DC-C6AF-45D4-BBA3-A5EF781EAB7F}"/>
              </a:ext>
              <a:ext uri="{C183D7F6-B498-43B3-948B-1728B52AA6E4}">
                <adec:decorative xmlns:adec="http://schemas.microsoft.com/office/drawing/2017/decorative" val="1"/>
              </a:ext>
            </a:extLst>
          </p:cNvPr>
          <p:cNvSpPr/>
          <p:nvPr userDrawn="1"/>
        </p:nvSpPr>
        <p:spPr>
          <a:xfrm>
            <a:off x="3759708" y="1667974"/>
            <a:ext cx="4672584" cy="36576"/>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Rectangle 6" descr="Unpaved road lined with trees, mountain side drive">
            <a:extLst>
              <a:ext uri="{FF2B5EF4-FFF2-40B4-BE49-F238E27FC236}">
                <a16:creationId xmlns:a16="http://schemas.microsoft.com/office/drawing/2014/main" id="{EC40FB52-44A8-43D1-8B33-F4E55A83AC38}"/>
              </a:ext>
            </a:extLst>
          </p:cNvPr>
          <p:cNvSpPr/>
          <p:nvPr userDrawn="1"/>
        </p:nvSpPr>
        <p:spPr>
          <a:xfrm>
            <a:off x="129540" y="128016"/>
            <a:ext cx="11932920" cy="6601968"/>
          </a:xfrm>
          <a:prstGeom prst="rect">
            <a:avLst/>
          </a:prstGeom>
          <a:blipFill>
            <a:blip r:embed="rId2"/>
            <a:stretch>
              <a:fillRect l="-17" r="-17"/>
            </a:stretch>
          </a:blipFill>
          <a:ln w="12700" cap="flat">
            <a:noFill/>
            <a:prstDash val="solid"/>
            <a:miter/>
          </a:ln>
        </p:spPr>
        <p:txBody>
          <a:bodyPr rtlCol="0" anchor="ctr"/>
          <a:lstStyle/>
          <a:p>
            <a:pPr algn="l"/>
            <a:endParaRPr lang="en-US" noProof="0" dirty="0"/>
          </a:p>
        </p:txBody>
      </p:sp>
      <p:sp>
        <p:nvSpPr>
          <p:cNvPr id="6" name="Rectangle 5">
            <a:extLst>
              <a:ext uri="{FF2B5EF4-FFF2-40B4-BE49-F238E27FC236}">
                <a16:creationId xmlns:a16="http://schemas.microsoft.com/office/drawing/2014/main" id="{164ACA68-1C2C-4C4D-9CB4-1C8BF3E03F57}"/>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alpha val="80000"/>
                </a:schemeClr>
              </a:gs>
              <a:gs pos="100000">
                <a:schemeClr val="accent3">
                  <a:alpha val="8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D8A140A0-8435-451E-9A8E-9C33B97E1B11}"/>
              </a:ext>
            </a:extLst>
          </p:cNvPr>
          <p:cNvSpPr>
            <a:spLocks noGrp="1"/>
          </p:cNvSpPr>
          <p:nvPr>
            <p:ph type="dt" sz="half" idx="11"/>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93BDD90A-F598-4982-8244-00A2189F77BD}"/>
              </a:ext>
            </a:extLst>
          </p:cNvPr>
          <p:cNvSpPr>
            <a:spLocks noGrp="1"/>
          </p:cNvSpPr>
          <p:nvPr>
            <p:ph type="ftr" sz="quarter" idx="12"/>
          </p:nvPr>
        </p:nvSpPr>
        <p:spPr/>
        <p:txBody>
          <a:bodyPr/>
          <a:lstStyle/>
          <a:p>
            <a:r>
              <a:rPr lang="en-US" noProof="0" dirty="0"/>
              <a:t>ADD A FOOTER</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5821279" y="6118484"/>
            <a:ext cx="549442" cy="365125"/>
          </a:xfrm>
          <a:prstGeom prst="rect">
            <a:avLst/>
          </a:prstGeom>
        </p:spPr>
        <p:txBody>
          <a:bodyPr vert="horz" lIns="91440" tIns="45720" rIns="91440" bIns="45720" rtlCol="0" anchor="ctr"/>
          <a:lstStyle>
            <a:lvl1pPr algn="ctr">
              <a:defRPr sz="1600" b="1">
                <a:solidFill>
                  <a:schemeClr val="bg1"/>
                </a:solidFill>
                <a:latin typeface="+mn-lt"/>
              </a:defRPr>
            </a:lvl1pPr>
          </a:lstStyle>
          <a:p>
            <a:fld id="{D495E168-DA5E-4888-8D8A-92B118324C14}" type="slidenum">
              <a:rPr lang="en-US" noProof="0" smtClean="0"/>
              <a:pPr/>
              <a:t>‹#›</a:t>
            </a:fld>
            <a:endParaRPr lang="en-US" noProof="0"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8610600" y="6118484"/>
            <a:ext cx="2743200" cy="365125"/>
          </a:xfrm>
          <a:prstGeom prst="rect">
            <a:avLst/>
          </a:prstGeom>
        </p:spPr>
        <p:txBody>
          <a:bodyPr vert="horz" lIns="91440" tIns="45720" rIns="91440" bIns="45720" rtlCol="0" anchor="ctr"/>
          <a:lstStyle>
            <a:lvl1pPr algn="r">
              <a:defRPr sz="1600">
                <a:solidFill>
                  <a:schemeClr val="bg2"/>
                </a:solidFill>
              </a:defRPr>
            </a:lvl1pPr>
          </a:lstStyle>
          <a:p>
            <a:r>
              <a:rPr lang="en-US" noProof="0"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118484"/>
            <a:ext cx="3398763" cy="365125"/>
          </a:xfrm>
          <a:prstGeom prst="rect">
            <a:avLst/>
          </a:prstGeom>
        </p:spPr>
        <p:txBody>
          <a:bodyPr vert="horz" lIns="91440" tIns="45720" rIns="91440" bIns="45720" rtlCol="0" anchor="ctr"/>
          <a:lstStyle>
            <a:lvl1pPr algn="l">
              <a:defRPr sz="1600">
                <a:solidFill>
                  <a:schemeClr val="bg2"/>
                </a:solidFill>
              </a:defRPr>
            </a:lvl1pPr>
          </a:lstStyle>
          <a:p>
            <a:r>
              <a:rPr lang="en-US" noProof="0" dirty="0"/>
              <a:t>ADD A FOOTER</a:t>
            </a:r>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1" r:id="rId5"/>
    <p:sldLayoutId id="2147483682" r:id="rId6"/>
    <p:sldLayoutId id="2147483683"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 id="2147483694" r:id="rId16"/>
    <p:sldLayoutId id="2147483687" r:id="rId17"/>
    <p:sldLayoutId id="2147483695" r:id="rId18"/>
    <p:sldLayoutId id="2147483688" r:id="rId19"/>
  </p:sldLayoutIdLst>
  <p:hf hdr="0" dt="0"/>
  <p:txStyles>
    <p:titleStyle>
      <a:lvl1pPr algn="l" defTabSz="914400" rtl="0" eaLnBrk="1" latinLnBrk="0" hangingPunct="1">
        <a:lnSpc>
          <a:spcPct val="90000"/>
        </a:lnSpc>
        <a:spcBef>
          <a:spcPct val="0"/>
        </a:spcBef>
        <a:buNone/>
        <a:defRPr sz="5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uffpost.com/entry/how-to-read-and-understand-a-scientific-paper_b_5501628" TargetMode="External"/><Relationship Id="rId2" Type="http://schemas.openxmlformats.org/officeDocument/2006/relationships/hyperlink" Target="https://abacus.bates.edu/~ganderso/biology/resources/writing/HTWsections.html#introduction"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70722D-0BC0-4487-812D-1E4E0DEC1129}"/>
              </a:ext>
            </a:extLst>
          </p:cNvPr>
          <p:cNvSpPr>
            <a:spLocks noGrp="1"/>
          </p:cNvSpPr>
          <p:nvPr>
            <p:ph type="body" sz="quarter" idx="20"/>
          </p:nvPr>
        </p:nvSpPr>
        <p:spPr/>
        <p:txBody>
          <a:bodyPr/>
          <a:lstStyle/>
          <a:p>
            <a:r>
              <a:rPr lang="en-US" dirty="0"/>
              <a:t>February 24</a:t>
            </a:r>
            <a:r>
              <a:rPr lang="en-US" baseline="30000" dirty="0"/>
              <a:t>th</a:t>
            </a:r>
            <a:r>
              <a:rPr lang="en-US" dirty="0"/>
              <a:t> </a:t>
            </a:r>
            <a:endParaRPr lang="ru-RU" dirty="0"/>
          </a:p>
        </p:txBody>
      </p:sp>
      <p:sp>
        <p:nvSpPr>
          <p:cNvPr id="2" name="Text Placeholder 1">
            <a:extLst>
              <a:ext uri="{FF2B5EF4-FFF2-40B4-BE49-F238E27FC236}">
                <a16:creationId xmlns:a16="http://schemas.microsoft.com/office/drawing/2014/main" id="{7D65CF0B-BB68-4A49-91EE-96E78E8CAD61}"/>
              </a:ext>
            </a:extLst>
          </p:cNvPr>
          <p:cNvSpPr>
            <a:spLocks noGrp="1"/>
          </p:cNvSpPr>
          <p:nvPr>
            <p:ph type="body" sz="quarter" idx="21"/>
          </p:nvPr>
        </p:nvSpPr>
        <p:spPr/>
        <p:txBody>
          <a:bodyPr/>
          <a:lstStyle/>
          <a:p>
            <a:r>
              <a:rPr lang="en-US" dirty="0"/>
              <a:t>2020</a:t>
            </a:r>
            <a:endParaRPr lang="ru-RU" dirty="0"/>
          </a:p>
        </p:txBody>
      </p:sp>
      <p:sp>
        <p:nvSpPr>
          <p:cNvPr id="3" name="Title 2">
            <a:extLst>
              <a:ext uri="{FF2B5EF4-FFF2-40B4-BE49-F238E27FC236}">
                <a16:creationId xmlns:a16="http://schemas.microsoft.com/office/drawing/2014/main" id="{05857963-8D3D-4F24-B535-54652EE095F0}"/>
              </a:ext>
            </a:extLst>
          </p:cNvPr>
          <p:cNvSpPr>
            <a:spLocks noGrp="1"/>
          </p:cNvSpPr>
          <p:nvPr>
            <p:ph type="title"/>
          </p:nvPr>
        </p:nvSpPr>
        <p:spPr/>
        <p:txBody>
          <a:bodyPr/>
          <a:lstStyle/>
          <a:p>
            <a:r>
              <a:rPr lang="en-US" dirty="0"/>
              <a:t>Biology Council of Majors (</a:t>
            </a:r>
            <a:r>
              <a:rPr lang="en-US" dirty="0" err="1"/>
              <a:t>BioCOM</a:t>
            </a:r>
            <a:r>
              <a:rPr lang="en-US" dirty="0"/>
              <a:t>)</a:t>
            </a:r>
            <a:endParaRPr lang="ru-RU" dirty="0"/>
          </a:p>
        </p:txBody>
      </p:sp>
      <p:sp>
        <p:nvSpPr>
          <p:cNvPr id="5" name="Text Placeholder 4">
            <a:extLst>
              <a:ext uri="{FF2B5EF4-FFF2-40B4-BE49-F238E27FC236}">
                <a16:creationId xmlns:a16="http://schemas.microsoft.com/office/drawing/2014/main" id="{B623514F-9C9F-4868-A7D9-66CAA07E615D}"/>
              </a:ext>
            </a:extLst>
          </p:cNvPr>
          <p:cNvSpPr>
            <a:spLocks noGrp="1"/>
          </p:cNvSpPr>
          <p:nvPr>
            <p:ph type="body" sz="quarter" idx="13"/>
          </p:nvPr>
        </p:nvSpPr>
        <p:spPr/>
        <p:txBody>
          <a:bodyPr/>
          <a:lstStyle/>
          <a:p>
            <a:r>
              <a:rPr lang="en-US" dirty="0"/>
              <a:t>General Body Meeting</a:t>
            </a:r>
            <a:endParaRPr lang="ru-RU" dirty="0"/>
          </a:p>
        </p:txBody>
      </p:sp>
    </p:spTree>
    <p:extLst>
      <p:ext uri="{BB962C8B-B14F-4D97-AF65-F5344CB8AC3E}">
        <p14:creationId xmlns:p14="http://schemas.microsoft.com/office/powerpoint/2010/main" val="214231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B381BA-F1D7-483F-B759-9C3451355503}"/>
              </a:ext>
            </a:extLst>
          </p:cNvPr>
          <p:cNvSpPr>
            <a:spLocks noGrp="1"/>
          </p:cNvSpPr>
          <p:nvPr>
            <p:ph type="title"/>
          </p:nvPr>
        </p:nvSpPr>
        <p:spPr/>
        <p:txBody>
          <a:bodyPr/>
          <a:lstStyle/>
          <a:p>
            <a:r>
              <a:rPr lang="en-US" dirty="0"/>
              <a:t>THANK YOU!</a:t>
            </a:r>
          </a:p>
        </p:txBody>
      </p:sp>
      <p:sp>
        <p:nvSpPr>
          <p:cNvPr id="4" name="Text Placeholder 3">
            <a:extLst>
              <a:ext uri="{FF2B5EF4-FFF2-40B4-BE49-F238E27FC236}">
                <a16:creationId xmlns:a16="http://schemas.microsoft.com/office/drawing/2014/main" id="{A412BBAB-4628-42F5-BF78-BE0E59475133}"/>
              </a:ext>
            </a:extLst>
          </p:cNvPr>
          <p:cNvSpPr>
            <a:spLocks noGrp="1"/>
          </p:cNvSpPr>
          <p:nvPr>
            <p:ph type="body" sz="quarter" idx="13"/>
          </p:nvPr>
        </p:nvSpPr>
        <p:spPr/>
        <p:txBody>
          <a:bodyPr/>
          <a:lstStyle/>
          <a:p>
            <a:r>
              <a:rPr lang="en-US" dirty="0"/>
              <a:t>Please see Abigail to be added to the GroupMe</a:t>
            </a:r>
          </a:p>
        </p:txBody>
      </p:sp>
      <p:sp>
        <p:nvSpPr>
          <p:cNvPr id="2" name="Text Placeholder 1">
            <a:extLst>
              <a:ext uri="{FF2B5EF4-FFF2-40B4-BE49-F238E27FC236}">
                <a16:creationId xmlns:a16="http://schemas.microsoft.com/office/drawing/2014/main" id="{CBA4F671-D586-49FB-B0C1-E7E9ADFE08D4}"/>
              </a:ext>
            </a:extLst>
          </p:cNvPr>
          <p:cNvSpPr>
            <a:spLocks noGrp="1"/>
          </p:cNvSpPr>
          <p:nvPr>
            <p:ph type="body" sz="quarter" idx="21"/>
          </p:nvPr>
        </p:nvSpPr>
        <p:spPr>
          <a:xfrm>
            <a:off x="3912234" y="3596268"/>
            <a:ext cx="4367531" cy="1510304"/>
          </a:xfrm>
        </p:spPr>
        <p:txBody>
          <a:bodyPr/>
          <a:lstStyle/>
          <a:p>
            <a:r>
              <a:rPr lang="en-US" dirty="0"/>
              <a:t>I will post a copy of the paper on </a:t>
            </a:r>
            <a:r>
              <a:rPr lang="en-US" dirty="0" err="1"/>
              <a:t>myUMBC</a:t>
            </a:r>
            <a:endParaRPr lang="en-US" dirty="0"/>
          </a:p>
        </p:txBody>
      </p:sp>
      <p:sp>
        <p:nvSpPr>
          <p:cNvPr id="11" name="Text Placeholder 10">
            <a:extLst>
              <a:ext uri="{FF2B5EF4-FFF2-40B4-BE49-F238E27FC236}">
                <a16:creationId xmlns:a16="http://schemas.microsoft.com/office/drawing/2014/main" id="{013BFF8E-AB0C-4104-B189-E868F5D94041}"/>
              </a:ext>
            </a:extLst>
          </p:cNvPr>
          <p:cNvSpPr>
            <a:spLocks noGrp="1"/>
          </p:cNvSpPr>
          <p:nvPr>
            <p:ph type="body" sz="quarter" idx="23"/>
          </p:nvPr>
        </p:nvSpPr>
        <p:spPr>
          <a:xfrm>
            <a:off x="3912233" y="5401847"/>
            <a:ext cx="4367531" cy="1027088"/>
          </a:xfrm>
        </p:spPr>
        <p:txBody>
          <a:bodyPr/>
          <a:lstStyle/>
          <a:p>
            <a:r>
              <a:rPr lang="en-US" sz="1200" dirty="0"/>
              <a:t>Sources:</a:t>
            </a:r>
            <a:br>
              <a:rPr lang="en-US" sz="1200" dirty="0"/>
            </a:br>
            <a:r>
              <a:rPr lang="en-US" sz="1200" dirty="0">
                <a:hlinkClick r:id="rId2"/>
              </a:rPr>
              <a:t>https://abacus.bates.edu/~ganderso/biology/resources/writing/HTWsections.html#introduction</a:t>
            </a:r>
            <a:endParaRPr lang="en-US" sz="1200" dirty="0"/>
          </a:p>
          <a:p>
            <a:r>
              <a:rPr lang="en-US" sz="1200" dirty="0">
                <a:hlinkClick r:id="rId3"/>
              </a:rPr>
              <a:t>https://www.huffpost.com/entry/how-to-read-and-understand-a-scientific-paper_b_5501628</a:t>
            </a:r>
            <a:endParaRPr lang="en-US" sz="1200" dirty="0"/>
          </a:p>
        </p:txBody>
      </p:sp>
    </p:spTree>
    <p:extLst>
      <p:ext uri="{BB962C8B-B14F-4D97-AF65-F5344CB8AC3E}">
        <p14:creationId xmlns:p14="http://schemas.microsoft.com/office/powerpoint/2010/main" val="330927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ADF0-23DD-491B-8755-2E19692F9B18}"/>
              </a:ext>
            </a:extLst>
          </p:cNvPr>
          <p:cNvSpPr>
            <a:spLocks noGrp="1"/>
          </p:cNvSpPr>
          <p:nvPr>
            <p:ph type="title"/>
          </p:nvPr>
        </p:nvSpPr>
        <p:spPr>
          <a:xfrm>
            <a:off x="838200" y="673802"/>
            <a:ext cx="10515600" cy="782638"/>
          </a:xfrm>
        </p:spPr>
        <p:txBody>
          <a:bodyPr/>
          <a:lstStyle/>
          <a:p>
            <a:r>
              <a:rPr lang="en-US" dirty="0"/>
              <a:t>Announcements</a:t>
            </a:r>
          </a:p>
        </p:txBody>
      </p:sp>
      <p:sp>
        <p:nvSpPr>
          <p:cNvPr id="3" name="Slide Number Placeholder 2">
            <a:extLst>
              <a:ext uri="{FF2B5EF4-FFF2-40B4-BE49-F238E27FC236}">
                <a16:creationId xmlns:a16="http://schemas.microsoft.com/office/drawing/2014/main" id="{73E7209B-EA97-4E46-B935-409525612C95}"/>
              </a:ext>
            </a:extLst>
          </p:cNvPr>
          <p:cNvSpPr>
            <a:spLocks noGrp="1"/>
          </p:cNvSpPr>
          <p:nvPr>
            <p:ph type="sldNum" sz="quarter" idx="10"/>
          </p:nvPr>
        </p:nvSpPr>
        <p:spPr/>
        <p:txBody>
          <a:bodyPr/>
          <a:lstStyle/>
          <a:p>
            <a:fld id="{D495E168-DA5E-4888-8D8A-92B118324C14}" type="slidenum">
              <a:rPr lang="en-US" smtClean="0"/>
              <a:pPr/>
              <a:t>2</a:t>
            </a:fld>
            <a:endParaRPr lang="en-US" dirty="0"/>
          </a:p>
        </p:txBody>
      </p:sp>
      <p:sp>
        <p:nvSpPr>
          <p:cNvPr id="5" name="Text Placeholder 4">
            <a:extLst>
              <a:ext uri="{FF2B5EF4-FFF2-40B4-BE49-F238E27FC236}">
                <a16:creationId xmlns:a16="http://schemas.microsoft.com/office/drawing/2014/main" id="{171A006E-2552-45AA-81E6-9D6D26A503C2}"/>
              </a:ext>
            </a:extLst>
          </p:cNvPr>
          <p:cNvSpPr>
            <a:spLocks noGrp="1"/>
          </p:cNvSpPr>
          <p:nvPr>
            <p:ph type="body" sz="quarter" idx="1"/>
          </p:nvPr>
        </p:nvSpPr>
        <p:spPr>
          <a:xfrm>
            <a:off x="838200" y="3429000"/>
            <a:ext cx="10515600" cy="2025572"/>
          </a:xfrm>
        </p:spPr>
        <p:txBody>
          <a:bodyPr/>
          <a:lstStyle/>
          <a:p>
            <a:pPr marL="342900" indent="-342900" algn="l">
              <a:buFont typeface="Arial" panose="020B0604020202020204" pitchFamily="34" charset="0"/>
              <a:buChar char="•"/>
            </a:pPr>
            <a:r>
              <a:rPr lang="en-US" dirty="0" err="1"/>
              <a:t>BioEthics</a:t>
            </a:r>
            <a:r>
              <a:rPr lang="en-US" dirty="0"/>
              <a:t> Panel Topic</a:t>
            </a:r>
          </a:p>
          <a:p>
            <a:pPr marL="342900" indent="-342900" algn="l">
              <a:buFont typeface="Arial" panose="020B0604020202020204" pitchFamily="34" charset="0"/>
              <a:buChar char="•"/>
            </a:pPr>
            <a:r>
              <a:rPr lang="en-US" dirty="0"/>
              <a:t>Graduation Cords</a:t>
            </a:r>
          </a:p>
          <a:p>
            <a:pPr marL="342900" indent="-342900" algn="l">
              <a:buFont typeface="Arial" panose="020B0604020202020204" pitchFamily="34" charset="0"/>
              <a:buChar char="•"/>
            </a:pPr>
            <a:r>
              <a:rPr lang="en-US" dirty="0"/>
              <a:t>Susan </a:t>
            </a:r>
            <a:r>
              <a:rPr lang="en-US" dirty="0" err="1"/>
              <a:t>Hindle</a:t>
            </a:r>
            <a:endParaRPr lang="en-US" dirty="0"/>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43438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D545-C417-48EA-9543-078BF8EB641C}"/>
              </a:ext>
            </a:extLst>
          </p:cNvPr>
          <p:cNvSpPr>
            <a:spLocks noGrp="1"/>
          </p:cNvSpPr>
          <p:nvPr>
            <p:ph type="title"/>
          </p:nvPr>
        </p:nvSpPr>
        <p:spPr>
          <a:xfrm>
            <a:off x="841248" y="516835"/>
            <a:ext cx="5285914" cy="1435059"/>
          </a:xfrm>
        </p:spPr>
        <p:txBody>
          <a:bodyPr>
            <a:normAutofit fontScale="90000"/>
          </a:bodyPr>
          <a:lstStyle/>
          <a:p>
            <a:pPr algn="ctr"/>
            <a:r>
              <a:rPr lang="en-US" dirty="0"/>
              <a:t>Reading Scientific Papers</a:t>
            </a:r>
          </a:p>
        </p:txBody>
      </p:sp>
      <p:sp>
        <p:nvSpPr>
          <p:cNvPr id="5" name="Text Placeholder 4">
            <a:extLst>
              <a:ext uri="{FF2B5EF4-FFF2-40B4-BE49-F238E27FC236}">
                <a16:creationId xmlns:a16="http://schemas.microsoft.com/office/drawing/2014/main" id="{099A8D28-D968-408D-AA5E-1B16F071D7DF}"/>
              </a:ext>
            </a:extLst>
          </p:cNvPr>
          <p:cNvSpPr>
            <a:spLocks noGrp="1"/>
          </p:cNvSpPr>
          <p:nvPr>
            <p:ph type="body" sz="quarter" idx="13"/>
          </p:nvPr>
        </p:nvSpPr>
        <p:spPr/>
        <p:txBody>
          <a:bodyPr/>
          <a:lstStyle/>
          <a:p>
            <a:r>
              <a:rPr lang="en-US" dirty="0"/>
              <a:t>What are the most important elements to a scientific paper?</a:t>
            </a:r>
          </a:p>
        </p:txBody>
      </p:sp>
      <p:sp>
        <p:nvSpPr>
          <p:cNvPr id="6" name="Text Placeholder 5">
            <a:extLst>
              <a:ext uri="{FF2B5EF4-FFF2-40B4-BE49-F238E27FC236}">
                <a16:creationId xmlns:a16="http://schemas.microsoft.com/office/drawing/2014/main" id="{7E54AC28-9C3E-4734-B2BB-5EC5F60F5559}"/>
              </a:ext>
            </a:extLst>
          </p:cNvPr>
          <p:cNvSpPr>
            <a:spLocks noGrp="1"/>
          </p:cNvSpPr>
          <p:nvPr>
            <p:ph type="body" sz="quarter" idx="15"/>
          </p:nvPr>
        </p:nvSpPr>
        <p:spPr/>
        <p:txBody>
          <a:bodyPr/>
          <a:lstStyle/>
          <a:p>
            <a:r>
              <a:rPr lang="en-US" dirty="0"/>
              <a:t>The hypothesis/main question</a:t>
            </a:r>
          </a:p>
          <a:p>
            <a:r>
              <a:rPr lang="en-US" dirty="0"/>
              <a:t>What brought about this question/background</a:t>
            </a:r>
          </a:p>
          <a:p>
            <a:r>
              <a:rPr lang="en-US" dirty="0"/>
              <a:t>What is the basic experiment?</a:t>
            </a:r>
          </a:p>
          <a:p>
            <a:r>
              <a:rPr lang="en-US" dirty="0"/>
              <a:t>What were the results?</a:t>
            </a:r>
          </a:p>
          <a:p>
            <a:r>
              <a:rPr lang="en-US" dirty="0"/>
              <a:t>What do these results mean?</a:t>
            </a:r>
          </a:p>
          <a:p>
            <a:endParaRPr lang="en-US" dirty="0"/>
          </a:p>
        </p:txBody>
      </p:sp>
      <p:sp>
        <p:nvSpPr>
          <p:cNvPr id="3" name="Slide Number Placeholder 2">
            <a:extLst>
              <a:ext uri="{FF2B5EF4-FFF2-40B4-BE49-F238E27FC236}">
                <a16:creationId xmlns:a16="http://schemas.microsoft.com/office/drawing/2014/main" id="{4D492004-FF5A-486F-BD35-52AACB74C659}"/>
              </a:ext>
            </a:extLst>
          </p:cNvPr>
          <p:cNvSpPr>
            <a:spLocks noGrp="1"/>
          </p:cNvSpPr>
          <p:nvPr>
            <p:ph type="sldNum" sz="quarter" idx="10"/>
          </p:nvPr>
        </p:nvSpPr>
        <p:spPr/>
        <p:txBody>
          <a:bodyPr/>
          <a:lstStyle/>
          <a:p>
            <a:fld id="{D495E168-DA5E-4888-8D8A-92B118324C14}" type="slidenum">
              <a:rPr lang="en-US" smtClean="0"/>
              <a:pPr/>
              <a:t>3</a:t>
            </a:fld>
            <a:endParaRPr lang="en-US" dirty="0"/>
          </a:p>
        </p:txBody>
      </p:sp>
    </p:spTree>
    <p:extLst>
      <p:ext uri="{BB962C8B-B14F-4D97-AF65-F5344CB8AC3E}">
        <p14:creationId xmlns:p14="http://schemas.microsoft.com/office/powerpoint/2010/main" val="373352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51AE-252F-4958-A1E9-67C57179FF35}"/>
              </a:ext>
            </a:extLst>
          </p:cNvPr>
          <p:cNvSpPr>
            <a:spLocks noGrp="1"/>
          </p:cNvSpPr>
          <p:nvPr>
            <p:ph type="title"/>
          </p:nvPr>
        </p:nvSpPr>
        <p:spPr/>
        <p:txBody>
          <a:bodyPr/>
          <a:lstStyle/>
          <a:p>
            <a:pPr algn="ctr"/>
            <a:r>
              <a:rPr lang="en-US" dirty="0"/>
              <a:t>Abstract</a:t>
            </a:r>
          </a:p>
        </p:txBody>
      </p:sp>
      <p:sp>
        <p:nvSpPr>
          <p:cNvPr id="5" name="Text Placeholder 4">
            <a:extLst>
              <a:ext uri="{FF2B5EF4-FFF2-40B4-BE49-F238E27FC236}">
                <a16:creationId xmlns:a16="http://schemas.microsoft.com/office/drawing/2014/main" id="{235F389B-861B-485A-AD81-A9172882D97D}"/>
              </a:ext>
            </a:extLst>
          </p:cNvPr>
          <p:cNvSpPr>
            <a:spLocks noGrp="1"/>
          </p:cNvSpPr>
          <p:nvPr>
            <p:ph type="body" sz="quarter" idx="13"/>
          </p:nvPr>
        </p:nvSpPr>
        <p:spPr>
          <a:xfrm>
            <a:off x="841248" y="2060240"/>
            <a:ext cx="5320386" cy="1368760"/>
          </a:xfrm>
        </p:spPr>
        <p:txBody>
          <a:bodyPr>
            <a:normAutofit/>
          </a:bodyPr>
          <a:lstStyle/>
          <a:p>
            <a:r>
              <a:rPr lang="en-US" dirty="0"/>
              <a:t>This section summarizes the entire paper into one paragraph. This and the introduction help determine if the paper has what you need in it.</a:t>
            </a:r>
          </a:p>
        </p:txBody>
      </p:sp>
      <p:sp>
        <p:nvSpPr>
          <p:cNvPr id="6" name="Text Placeholder 5">
            <a:extLst>
              <a:ext uri="{FF2B5EF4-FFF2-40B4-BE49-F238E27FC236}">
                <a16:creationId xmlns:a16="http://schemas.microsoft.com/office/drawing/2014/main" id="{A1FE0C33-CECE-4322-A29C-AEA87CDB13E3}"/>
              </a:ext>
            </a:extLst>
          </p:cNvPr>
          <p:cNvSpPr>
            <a:spLocks noGrp="1"/>
          </p:cNvSpPr>
          <p:nvPr>
            <p:ph type="body" sz="quarter" idx="15"/>
          </p:nvPr>
        </p:nvSpPr>
        <p:spPr/>
        <p:txBody>
          <a:bodyPr>
            <a:normAutofit/>
          </a:bodyPr>
          <a:lstStyle/>
          <a:p>
            <a:r>
              <a:rPr lang="en-US" dirty="0"/>
              <a:t>While the abstract is helpful in determining what the researchers accomplished, this is not the meat of the paper.</a:t>
            </a:r>
          </a:p>
          <a:p>
            <a:r>
              <a:rPr lang="en-US" dirty="0"/>
              <a:t>You really want to skim the entire paper (specifically the introduction, results, and discussion section) as best you can to see how relevant the paper is to your argument.  </a:t>
            </a:r>
          </a:p>
          <a:p>
            <a:endParaRPr lang="en-US" dirty="0"/>
          </a:p>
        </p:txBody>
      </p:sp>
      <p:sp>
        <p:nvSpPr>
          <p:cNvPr id="3" name="Slide Number Placeholder 2">
            <a:extLst>
              <a:ext uri="{FF2B5EF4-FFF2-40B4-BE49-F238E27FC236}">
                <a16:creationId xmlns:a16="http://schemas.microsoft.com/office/drawing/2014/main" id="{077CBD36-E928-427F-BCF4-3FF2B77D4C0D}"/>
              </a:ext>
            </a:extLst>
          </p:cNvPr>
          <p:cNvSpPr>
            <a:spLocks noGrp="1"/>
          </p:cNvSpPr>
          <p:nvPr>
            <p:ph type="sldNum" sz="quarter" idx="10"/>
          </p:nvPr>
        </p:nvSpPr>
        <p:spPr/>
        <p:txBody>
          <a:bodyPr/>
          <a:lstStyle/>
          <a:p>
            <a:fld id="{D495E168-DA5E-4888-8D8A-92B118324C14}" type="slidenum">
              <a:rPr lang="en-US" smtClean="0"/>
              <a:pPr/>
              <a:t>4</a:t>
            </a:fld>
            <a:endParaRPr lang="en-US" dirty="0"/>
          </a:p>
        </p:txBody>
      </p:sp>
    </p:spTree>
    <p:extLst>
      <p:ext uri="{BB962C8B-B14F-4D97-AF65-F5344CB8AC3E}">
        <p14:creationId xmlns:p14="http://schemas.microsoft.com/office/powerpoint/2010/main" val="263658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a:t>Introduction</a:t>
            </a:r>
          </a:p>
        </p:txBody>
      </p:sp>
      <p:sp>
        <p:nvSpPr>
          <p:cNvPr id="5" name="Text Placeholder 4">
            <a:extLst>
              <a:ext uri="{FF2B5EF4-FFF2-40B4-BE49-F238E27FC236}">
                <a16:creationId xmlns:a16="http://schemas.microsoft.com/office/drawing/2014/main" id="{D630E50A-AB9F-4122-B5E0-DE40C6E48307}"/>
              </a:ext>
            </a:extLst>
          </p:cNvPr>
          <p:cNvSpPr>
            <a:spLocks noGrp="1"/>
          </p:cNvSpPr>
          <p:nvPr>
            <p:ph type="body" sz="quarter" idx="16"/>
          </p:nvPr>
        </p:nvSpPr>
        <p:spPr/>
        <p:txBody>
          <a:bodyPr/>
          <a:lstStyle/>
          <a:p>
            <a:r>
              <a:rPr lang="en-US" dirty="0"/>
              <a:t>Gives background and a statement of purpose. Usually contains the hypothesis/thesis statement.</a:t>
            </a:r>
          </a:p>
        </p:txBody>
      </p:sp>
      <p:sp>
        <p:nvSpPr>
          <p:cNvPr id="8" name="Text Placeholder 7">
            <a:extLst>
              <a:ext uri="{FF2B5EF4-FFF2-40B4-BE49-F238E27FC236}">
                <a16:creationId xmlns:a16="http://schemas.microsoft.com/office/drawing/2014/main" id="{C9E879AA-B873-414B-BC94-C8FF28566266}"/>
              </a:ext>
            </a:extLst>
          </p:cNvPr>
          <p:cNvSpPr>
            <a:spLocks noGrp="1"/>
          </p:cNvSpPr>
          <p:nvPr>
            <p:ph type="body" sz="quarter" idx="21"/>
          </p:nvPr>
        </p:nvSpPr>
        <p:spPr>
          <a:xfrm>
            <a:off x="2057400" y="2720341"/>
            <a:ext cx="8206739" cy="2774092"/>
          </a:xfrm>
        </p:spPr>
        <p:txBody>
          <a:bodyPr>
            <a:normAutofit/>
          </a:bodyPr>
          <a:lstStyle/>
          <a:p>
            <a:r>
              <a:rPr lang="en-US" sz="2000" dirty="0"/>
              <a:t>The introduction usually begins with broad background and narrows down into the subject of the paper. </a:t>
            </a:r>
          </a:p>
          <a:p>
            <a:r>
              <a:rPr lang="en-US" sz="2000" dirty="0"/>
              <a:t>The big question of the entire paper is usually contained in this section.</a:t>
            </a:r>
          </a:p>
          <a:p>
            <a:r>
              <a:rPr lang="en-US" sz="2000" dirty="0"/>
              <a:t>The background information in this section is usually very pertinent to the paper as a whole, so make sure you have a solid understanding of the introduction before you move on to the rest of the paper. </a:t>
            </a: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fld id="{D495E168-DA5E-4888-8D8A-92B118324C14}" type="slidenum">
              <a:rPr lang="en-US" smtClean="0"/>
              <a:pPr/>
              <a:t>5</a:t>
            </a:fld>
            <a:endParaRPr lang="en-US" dirty="0"/>
          </a:p>
        </p:txBody>
      </p:sp>
    </p:spTree>
    <p:extLst>
      <p:ext uri="{BB962C8B-B14F-4D97-AF65-F5344CB8AC3E}">
        <p14:creationId xmlns:p14="http://schemas.microsoft.com/office/powerpoint/2010/main" val="1876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674264-BCEC-4B65-BCCB-84112D3EC354}"/>
              </a:ext>
            </a:extLst>
          </p:cNvPr>
          <p:cNvSpPr>
            <a:spLocks noGrp="1"/>
          </p:cNvSpPr>
          <p:nvPr>
            <p:ph type="title"/>
          </p:nvPr>
        </p:nvSpPr>
        <p:spPr>
          <a:xfrm>
            <a:off x="841248" y="1824990"/>
            <a:ext cx="4357688" cy="1325563"/>
          </a:xfrm>
        </p:spPr>
        <p:txBody>
          <a:bodyPr>
            <a:normAutofit fontScale="90000"/>
          </a:bodyPr>
          <a:lstStyle/>
          <a:p>
            <a:r>
              <a:rPr lang="en-US" dirty="0"/>
              <a:t>Materials and Methods</a:t>
            </a:r>
          </a:p>
        </p:txBody>
      </p:sp>
      <p:sp>
        <p:nvSpPr>
          <p:cNvPr id="4" name="Text Placeholder 3">
            <a:extLst>
              <a:ext uri="{FF2B5EF4-FFF2-40B4-BE49-F238E27FC236}">
                <a16:creationId xmlns:a16="http://schemas.microsoft.com/office/drawing/2014/main" id="{BE02D267-7BE2-4596-B469-BB4DC32CC0DB}"/>
              </a:ext>
            </a:extLst>
          </p:cNvPr>
          <p:cNvSpPr>
            <a:spLocks noGrp="1"/>
          </p:cNvSpPr>
          <p:nvPr>
            <p:ph type="body" sz="quarter" idx="16"/>
          </p:nvPr>
        </p:nvSpPr>
        <p:spPr/>
        <p:txBody>
          <a:bodyPr/>
          <a:lstStyle/>
          <a:p>
            <a:r>
              <a:rPr lang="en-US" dirty="0"/>
              <a:t>One of the most detailed and unimportant sections of the paper for use in a science class.</a:t>
            </a:r>
          </a:p>
        </p:txBody>
      </p:sp>
      <p:sp>
        <p:nvSpPr>
          <p:cNvPr id="2" name="Slide Number Placeholder 1">
            <a:extLst>
              <a:ext uri="{FF2B5EF4-FFF2-40B4-BE49-F238E27FC236}">
                <a16:creationId xmlns:a16="http://schemas.microsoft.com/office/drawing/2014/main" id="{11DBE06A-2C8A-44FA-9318-4BF6A8C3FFB2}"/>
              </a:ext>
            </a:extLst>
          </p:cNvPr>
          <p:cNvSpPr>
            <a:spLocks noGrp="1"/>
          </p:cNvSpPr>
          <p:nvPr>
            <p:ph type="sldNum" sz="quarter" idx="10"/>
          </p:nvPr>
        </p:nvSpPr>
        <p:spPr/>
        <p:txBody>
          <a:bodyPr/>
          <a:lstStyle/>
          <a:p>
            <a:fld id="{D495E168-DA5E-4888-8D8A-92B118324C14}" type="slidenum">
              <a:rPr lang="en-US" smtClean="0"/>
              <a:pPr/>
              <a:t>6</a:t>
            </a:fld>
            <a:endParaRPr lang="en-US" dirty="0"/>
          </a:p>
        </p:txBody>
      </p:sp>
      <p:sp>
        <p:nvSpPr>
          <p:cNvPr id="8" name="TextBox 7">
            <a:extLst>
              <a:ext uri="{FF2B5EF4-FFF2-40B4-BE49-F238E27FC236}">
                <a16:creationId xmlns:a16="http://schemas.microsoft.com/office/drawing/2014/main" id="{BB4B223E-4424-4BB5-BFE4-51BC2ADE116F}"/>
              </a:ext>
            </a:extLst>
          </p:cNvPr>
          <p:cNvSpPr txBox="1"/>
          <p:nvPr/>
        </p:nvSpPr>
        <p:spPr>
          <a:xfrm>
            <a:off x="6370721" y="2136338"/>
            <a:ext cx="4980031" cy="2585323"/>
          </a:xfrm>
          <a:prstGeom prst="rect">
            <a:avLst/>
          </a:prstGeom>
          <a:noFill/>
        </p:spPr>
        <p:txBody>
          <a:bodyPr wrap="square" rtlCol="0">
            <a:spAutoFit/>
          </a:bodyPr>
          <a:lstStyle/>
          <a:p>
            <a:r>
              <a:rPr lang="en-US" sz="2400" dirty="0">
                <a:solidFill>
                  <a:schemeClr val="bg1"/>
                </a:solidFill>
              </a:rPr>
              <a:t>The majority of the time, teachers will not ask you about specific methods the authors used, so just be sure you have a general understanding of what the experiment entailed.</a:t>
            </a:r>
          </a:p>
          <a:p>
            <a:endParaRPr lang="en-US" dirty="0">
              <a:solidFill>
                <a:schemeClr val="bg1"/>
              </a:solidFill>
            </a:endParaRPr>
          </a:p>
        </p:txBody>
      </p:sp>
    </p:spTree>
    <p:extLst>
      <p:ext uri="{BB962C8B-B14F-4D97-AF65-F5344CB8AC3E}">
        <p14:creationId xmlns:p14="http://schemas.microsoft.com/office/powerpoint/2010/main" val="61217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24568C-56E6-4923-BD06-A73B18394849}"/>
              </a:ext>
            </a:extLst>
          </p:cNvPr>
          <p:cNvSpPr>
            <a:spLocks noGrp="1"/>
          </p:cNvSpPr>
          <p:nvPr>
            <p:ph type="title"/>
          </p:nvPr>
        </p:nvSpPr>
        <p:spPr>
          <a:xfrm>
            <a:off x="8683562" y="1505434"/>
            <a:ext cx="2669859" cy="1577904"/>
          </a:xfrm>
        </p:spPr>
        <p:txBody>
          <a:bodyPr>
            <a:noAutofit/>
          </a:bodyPr>
          <a:lstStyle/>
          <a:p>
            <a:r>
              <a:rPr lang="en-US" sz="3600" dirty="0"/>
              <a:t>Figures/Tables of the Paper</a:t>
            </a:r>
          </a:p>
        </p:txBody>
      </p:sp>
      <p:sp>
        <p:nvSpPr>
          <p:cNvPr id="4" name="Text Placeholder 3">
            <a:extLst>
              <a:ext uri="{FF2B5EF4-FFF2-40B4-BE49-F238E27FC236}">
                <a16:creationId xmlns:a16="http://schemas.microsoft.com/office/drawing/2014/main" id="{0D25F46D-4480-4519-95A2-222F0385239E}"/>
              </a:ext>
            </a:extLst>
          </p:cNvPr>
          <p:cNvSpPr>
            <a:spLocks noGrp="1"/>
          </p:cNvSpPr>
          <p:nvPr>
            <p:ph type="body" sz="quarter" idx="16"/>
          </p:nvPr>
        </p:nvSpPr>
        <p:spPr>
          <a:xfrm>
            <a:off x="8683562" y="3359239"/>
            <a:ext cx="2850711" cy="2252574"/>
          </a:xfrm>
        </p:spPr>
        <p:txBody>
          <a:bodyPr/>
          <a:lstStyle/>
          <a:p>
            <a:r>
              <a:rPr lang="en-US" dirty="0"/>
              <a:t>One of the most important aspects of any research paper, whether you are analyzing one or you are writing one.</a:t>
            </a:r>
          </a:p>
        </p:txBody>
      </p:sp>
      <p:sp>
        <p:nvSpPr>
          <p:cNvPr id="2" name="Slide Number Placeholder 1">
            <a:extLst>
              <a:ext uri="{FF2B5EF4-FFF2-40B4-BE49-F238E27FC236}">
                <a16:creationId xmlns:a16="http://schemas.microsoft.com/office/drawing/2014/main" id="{1E8A5CE3-2115-4267-9A88-04013EE991C3}"/>
              </a:ext>
            </a:extLst>
          </p:cNvPr>
          <p:cNvSpPr>
            <a:spLocks noGrp="1"/>
          </p:cNvSpPr>
          <p:nvPr>
            <p:ph type="sldNum" sz="quarter" idx="10"/>
          </p:nvPr>
        </p:nvSpPr>
        <p:spPr/>
        <p:txBody>
          <a:bodyPr/>
          <a:lstStyle/>
          <a:p>
            <a:fld id="{D495E168-DA5E-4888-8D8A-92B118324C14}" type="slidenum">
              <a:rPr lang="en-US" smtClean="0"/>
              <a:pPr/>
              <a:t>7</a:t>
            </a:fld>
            <a:endParaRPr lang="en-US" dirty="0"/>
          </a:p>
        </p:txBody>
      </p:sp>
      <p:pic>
        <p:nvPicPr>
          <p:cNvPr id="9" name="Table Placeholder 8">
            <a:extLst>
              <a:ext uri="{FF2B5EF4-FFF2-40B4-BE49-F238E27FC236}">
                <a16:creationId xmlns:a16="http://schemas.microsoft.com/office/drawing/2014/main" id="{57778610-1405-4A58-B94C-7773A9E4984E}"/>
              </a:ext>
            </a:extLst>
          </p:cNvPr>
          <p:cNvPicPr>
            <a:picLocks noGrp="1"/>
          </p:cNvPicPr>
          <p:nvPr>
            <p:ph type="tbl" sz="quarter" idx="17"/>
          </p:nvPr>
        </p:nvPicPr>
        <p:blipFill>
          <a:blip r:embed="rId2"/>
          <a:stretch>
            <a:fillRect/>
          </a:stretch>
        </p:blipFill>
        <p:spPr>
          <a:xfrm>
            <a:off x="738943" y="1750776"/>
            <a:ext cx="4466102" cy="3271390"/>
          </a:xfrm>
          <a:prstGeom prst="rect">
            <a:avLst/>
          </a:prstGeom>
        </p:spPr>
      </p:pic>
      <p:pic>
        <p:nvPicPr>
          <p:cNvPr id="10" name="Picture 9">
            <a:extLst>
              <a:ext uri="{FF2B5EF4-FFF2-40B4-BE49-F238E27FC236}">
                <a16:creationId xmlns:a16="http://schemas.microsoft.com/office/drawing/2014/main" id="{E4EFED23-C7C4-4794-8B5D-650AFCED71CD}"/>
              </a:ext>
            </a:extLst>
          </p:cNvPr>
          <p:cNvPicPr>
            <a:picLocks noChangeAspect="1"/>
          </p:cNvPicPr>
          <p:nvPr/>
        </p:nvPicPr>
        <p:blipFill>
          <a:blip r:embed="rId3"/>
          <a:stretch>
            <a:fillRect/>
          </a:stretch>
        </p:blipFill>
        <p:spPr>
          <a:xfrm>
            <a:off x="5663191" y="230600"/>
            <a:ext cx="2562225" cy="5705475"/>
          </a:xfrm>
          <a:prstGeom prst="rect">
            <a:avLst/>
          </a:prstGeom>
        </p:spPr>
      </p:pic>
    </p:spTree>
    <p:extLst>
      <p:ext uri="{BB962C8B-B14F-4D97-AF65-F5344CB8AC3E}">
        <p14:creationId xmlns:p14="http://schemas.microsoft.com/office/powerpoint/2010/main" val="2902992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BA9B4B-C586-4B6B-8142-E49AC2D37AD1}"/>
              </a:ext>
            </a:extLst>
          </p:cNvPr>
          <p:cNvSpPr>
            <a:spLocks noGrp="1"/>
          </p:cNvSpPr>
          <p:nvPr>
            <p:ph type="title"/>
          </p:nvPr>
        </p:nvSpPr>
        <p:spPr/>
        <p:txBody>
          <a:bodyPr/>
          <a:lstStyle/>
          <a:p>
            <a:r>
              <a:rPr lang="en-US" dirty="0"/>
              <a:t>Results and Discussion</a:t>
            </a:r>
          </a:p>
        </p:txBody>
      </p:sp>
      <p:sp>
        <p:nvSpPr>
          <p:cNvPr id="5" name="Text Placeholder 4">
            <a:extLst>
              <a:ext uri="{FF2B5EF4-FFF2-40B4-BE49-F238E27FC236}">
                <a16:creationId xmlns:a16="http://schemas.microsoft.com/office/drawing/2014/main" id="{D630E50A-AB9F-4122-B5E0-DE40C6E48307}"/>
              </a:ext>
            </a:extLst>
          </p:cNvPr>
          <p:cNvSpPr>
            <a:spLocks noGrp="1"/>
          </p:cNvSpPr>
          <p:nvPr>
            <p:ph type="body" sz="quarter" idx="16"/>
          </p:nvPr>
        </p:nvSpPr>
        <p:spPr/>
        <p:txBody>
          <a:bodyPr/>
          <a:lstStyle/>
          <a:p>
            <a:r>
              <a:rPr lang="en-US" dirty="0"/>
              <a:t>This gives you a clear idea if the authors of the paper achieved the goal they stated at the beginning of the paper.</a:t>
            </a:r>
          </a:p>
        </p:txBody>
      </p:sp>
      <p:sp>
        <p:nvSpPr>
          <p:cNvPr id="8" name="Text Placeholder 7">
            <a:extLst>
              <a:ext uri="{FF2B5EF4-FFF2-40B4-BE49-F238E27FC236}">
                <a16:creationId xmlns:a16="http://schemas.microsoft.com/office/drawing/2014/main" id="{C9E879AA-B873-414B-BC94-C8FF28566266}"/>
              </a:ext>
            </a:extLst>
          </p:cNvPr>
          <p:cNvSpPr>
            <a:spLocks noGrp="1"/>
          </p:cNvSpPr>
          <p:nvPr>
            <p:ph type="body" sz="quarter" idx="21"/>
          </p:nvPr>
        </p:nvSpPr>
        <p:spPr>
          <a:xfrm>
            <a:off x="2057400" y="2720341"/>
            <a:ext cx="8206739" cy="2774092"/>
          </a:xfrm>
        </p:spPr>
        <p:txBody>
          <a:bodyPr>
            <a:normAutofit/>
          </a:bodyPr>
          <a:lstStyle/>
          <a:p>
            <a:r>
              <a:rPr lang="en-US" sz="2000" dirty="0"/>
              <a:t>This section is where the majority of the figures/tables come in.</a:t>
            </a:r>
          </a:p>
          <a:p>
            <a:r>
              <a:rPr lang="en-US" sz="2000" dirty="0"/>
              <a:t>You must be able to determine if the authors proved or disproved/drew inconclusive results about their initial hypothesis.</a:t>
            </a:r>
          </a:p>
          <a:p>
            <a:r>
              <a:rPr lang="en-US" sz="2000" dirty="0"/>
              <a:t>This is the most important section if you are writing a paper about the subject the authors were researching. </a:t>
            </a:r>
          </a:p>
        </p:txBody>
      </p:sp>
      <p:sp>
        <p:nvSpPr>
          <p:cNvPr id="2" name="Slide Number Placeholder 1">
            <a:extLst>
              <a:ext uri="{FF2B5EF4-FFF2-40B4-BE49-F238E27FC236}">
                <a16:creationId xmlns:a16="http://schemas.microsoft.com/office/drawing/2014/main" id="{4132B1B3-C6FB-4075-BF96-89BEEBC1E9E3}"/>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en-US" sz="1600" b="1"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2808514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2806C0-8AE3-4975-9946-CCD70055F494}"/>
              </a:ext>
            </a:extLst>
          </p:cNvPr>
          <p:cNvSpPr>
            <a:spLocks noGrp="1"/>
          </p:cNvSpPr>
          <p:nvPr>
            <p:ph type="title"/>
          </p:nvPr>
        </p:nvSpPr>
        <p:spPr/>
        <p:txBody>
          <a:bodyPr/>
          <a:lstStyle/>
          <a:p>
            <a:r>
              <a:rPr lang="en-US" dirty="0"/>
              <a:t>Paper to Analyze Next Meeting</a:t>
            </a:r>
          </a:p>
        </p:txBody>
      </p:sp>
      <p:pic>
        <p:nvPicPr>
          <p:cNvPr id="6" name="Media Placeholder 5">
            <a:extLst>
              <a:ext uri="{FF2B5EF4-FFF2-40B4-BE49-F238E27FC236}">
                <a16:creationId xmlns:a16="http://schemas.microsoft.com/office/drawing/2014/main" id="{ECD09828-B903-4CF6-B6CC-2127C03A5E19}"/>
              </a:ext>
            </a:extLst>
          </p:cNvPr>
          <p:cNvPicPr>
            <a:picLocks noGrp="1" noChangeAspect="1"/>
          </p:cNvPicPr>
          <p:nvPr>
            <p:ph type="media" sz="quarter" idx="17"/>
          </p:nvPr>
        </p:nvPicPr>
        <p:blipFill>
          <a:blip r:embed="rId2"/>
          <a:stretch>
            <a:fillRect/>
          </a:stretch>
        </p:blipFill>
        <p:spPr>
          <a:xfrm>
            <a:off x="1074821" y="1594436"/>
            <a:ext cx="5295900" cy="4257724"/>
          </a:xfrm>
          <a:prstGeom prst="rect">
            <a:avLst/>
          </a:prstGeom>
        </p:spPr>
      </p:pic>
      <p:sp>
        <p:nvSpPr>
          <p:cNvPr id="2" name="Slide Number Placeholder 1">
            <a:extLst>
              <a:ext uri="{FF2B5EF4-FFF2-40B4-BE49-F238E27FC236}">
                <a16:creationId xmlns:a16="http://schemas.microsoft.com/office/drawing/2014/main" id="{8D8F9E36-CD39-4DDD-927C-C07E8C070A17}"/>
              </a:ext>
            </a:extLst>
          </p:cNvPr>
          <p:cNvSpPr>
            <a:spLocks noGrp="1"/>
          </p:cNvSpPr>
          <p:nvPr>
            <p:ph type="sldNum" sz="quarter" idx="10"/>
          </p:nvPr>
        </p:nvSpPr>
        <p:spPr/>
        <p:txBody>
          <a:bodyPr/>
          <a:lstStyle/>
          <a:p>
            <a:fld id="{D495E168-DA5E-4888-8D8A-92B118324C14}" type="slidenum">
              <a:rPr lang="en-US" smtClean="0"/>
              <a:pPr/>
              <a:t>9</a:t>
            </a:fld>
            <a:endParaRPr lang="en-US" dirty="0"/>
          </a:p>
        </p:txBody>
      </p:sp>
      <p:pic>
        <p:nvPicPr>
          <p:cNvPr id="7" name="Picture 6">
            <a:extLst>
              <a:ext uri="{FF2B5EF4-FFF2-40B4-BE49-F238E27FC236}">
                <a16:creationId xmlns:a16="http://schemas.microsoft.com/office/drawing/2014/main" id="{475FCD65-C924-4EBA-9D7D-F2E5AD7DB2E9}"/>
              </a:ext>
            </a:extLst>
          </p:cNvPr>
          <p:cNvPicPr>
            <a:picLocks noChangeAspect="1"/>
          </p:cNvPicPr>
          <p:nvPr/>
        </p:nvPicPr>
        <p:blipFill>
          <a:blip r:embed="rId3"/>
          <a:stretch>
            <a:fillRect/>
          </a:stretch>
        </p:blipFill>
        <p:spPr>
          <a:xfrm>
            <a:off x="6780296" y="1508548"/>
            <a:ext cx="4810125" cy="4695825"/>
          </a:xfrm>
          <a:prstGeom prst="rect">
            <a:avLst/>
          </a:prstGeom>
        </p:spPr>
      </p:pic>
    </p:spTree>
    <p:extLst>
      <p:ext uri="{BB962C8B-B14F-4D97-AF65-F5344CB8AC3E}">
        <p14:creationId xmlns:p14="http://schemas.microsoft.com/office/powerpoint/2010/main" val="491993309"/>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64AC00"/>
      </a:dk2>
      <a:lt2>
        <a:srgbClr val="CBFF00"/>
      </a:lt2>
      <a:accent1>
        <a:srgbClr val="002E62"/>
      </a:accent1>
      <a:accent2>
        <a:srgbClr val="004CB9"/>
      </a:accent2>
      <a:accent3>
        <a:srgbClr val="005500"/>
      </a:accent3>
      <a:accent4>
        <a:srgbClr val="16B3DC"/>
      </a:accent4>
      <a:accent5>
        <a:srgbClr val="F9DC5C"/>
      </a:accent5>
      <a:accent6>
        <a:srgbClr val="EF626C"/>
      </a:accent6>
      <a:hlink>
        <a:srgbClr val="FFFFFF"/>
      </a:hlink>
      <a:folHlink>
        <a:srgbClr val="FFFFFF"/>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F60B100-7079-4DE7-AF7C-20BFB1D62C46}">
  <ds:schemaRefs>
    <ds:schemaRef ds:uri="http://schemas.microsoft.com/sharepoint/v3/contenttype/forms"/>
  </ds:schemaRefs>
</ds:datastoreItem>
</file>

<file path=customXml/itemProps2.xml><?xml version="1.0" encoding="utf-8"?>
<ds:datastoreItem xmlns:ds="http://schemas.openxmlformats.org/officeDocument/2006/customXml" ds:itemID="{A935B1F0-3442-4957-9701-25816EFDB6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6A71AF-4CF2-4B95-BFB6-5C27500258C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Outdoors presentation</Template>
  <TotalTime>0</TotalTime>
  <Words>542</Words>
  <Application>Microsoft Office PowerPoint</Application>
  <PresentationFormat>Widescreen</PresentationFormat>
  <Paragraphs>51</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Franklin Gothic Book</vt:lpstr>
      <vt:lpstr>Gill Sans MT</vt:lpstr>
      <vt:lpstr>Office Theme</vt:lpstr>
      <vt:lpstr>Biology Council of Majors (BioCOM)</vt:lpstr>
      <vt:lpstr>Announcements</vt:lpstr>
      <vt:lpstr>Reading Scientific Papers</vt:lpstr>
      <vt:lpstr>Abstract</vt:lpstr>
      <vt:lpstr>Introduction</vt:lpstr>
      <vt:lpstr>Materials and Methods</vt:lpstr>
      <vt:lpstr>Figures/Tables of the Paper</vt:lpstr>
      <vt:lpstr>Results and Discussion</vt:lpstr>
      <vt:lpstr>Paper to Analyze Next Meeting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2020-02-24T03:33:05Z</dcterms:created>
  <dcterms:modified xsi:type="dcterms:W3CDTF">2020-02-24T17:30:30Z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