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handoutMasterIdLst>
    <p:handoutMasterId r:id="rId9"/>
  </p:handoutMasterIdLst>
  <p:sldIdLst>
    <p:sldId id="256" r:id="rId2"/>
    <p:sldId id="262" r:id="rId3"/>
    <p:sldId id="257" r:id="rId4"/>
    <p:sldId id="258" r:id="rId5"/>
    <p:sldId id="259" r:id="rId6"/>
    <p:sldId id="261" r:id="rId7"/>
    <p:sldId id="263" r:id="rId8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6" d="100"/>
          <a:sy n="106" d="100"/>
        </p:scale>
        <p:origin x="-90" y="-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939B9-3EDF-45D5-942B-A4A2F7E67547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94E33-680D-4470-8879-5DDB1F579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71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65D-011D-4E0D-A623-BC4195736A42}" type="datetimeFigureOut">
              <a:rPr lang="en-US" smtClean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D8F6-9869-4501-BF14-D95E284A1C7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5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65D-011D-4E0D-A623-BC4195736A42}" type="datetimeFigureOut">
              <a:rPr lang="en-US" smtClean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D8F6-9869-4501-BF14-D95E284A1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4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65D-011D-4E0D-A623-BC4195736A42}" type="datetimeFigureOut">
              <a:rPr lang="en-US" smtClean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D8F6-9869-4501-BF14-D95E284A1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84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65D-011D-4E0D-A623-BC4195736A42}" type="datetimeFigureOut">
              <a:rPr lang="en-US" smtClean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D8F6-9869-4501-BF14-D95E284A1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82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65D-011D-4E0D-A623-BC4195736A42}" type="datetimeFigureOut">
              <a:rPr lang="en-US" smtClean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D8F6-9869-4501-BF14-D95E284A1C7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07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65D-011D-4E0D-A623-BC4195736A42}" type="datetimeFigureOut">
              <a:rPr lang="en-US" smtClean="0"/>
              <a:t>6/10/2016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D8F6-9869-4501-BF14-D95E284A1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41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65D-011D-4E0D-A623-BC4195736A42}" type="datetimeFigureOut">
              <a:rPr lang="en-US" smtClean="0"/>
              <a:t>6/10/2016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D8F6-9869-4501-BF14-D95E284A1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65D-011D-4E0D-A623-BC4195736A42}" type="datetimeFigureOut">
              <a:rPr lang="en-US" smtClean="0"/>
              <a:t>6/10/2016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D8F6-9869-4501-BF14-D95E284A1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30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65D-011D-4E0D-A623-BC4195736A42}" type="datetimeFigureOut">
              <a:rPr lang="en-US" smtClean="0"/>
              <a:t>6/10/2016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D8F6-9869-4501-BF14-D95E284A1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75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8A065D-011D-4E0D-A623-BC4195736A42}" type="datetimeFigureOut">
              <a:rPr lang="en-US" smtClean="0"/>
              <a:t>6/10/2016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97D8F6-9869-4501-BF14-D95E284A1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8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65D-011D-4E0D-A623-BC4195736A42}" type="datetimeFigureOut">
              <a:rPr lang="en-US" smtClean="0"/>
              <a:t>6/10/2016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7D8F6-9869-4501-BF14-D95E284A1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03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58A065D-011D-4E0D-A623-BC4195736A42}" type="datetimeFigureOut">
              <a:rPr lang="en-US" smtClean="0"/>
              <a:t>6/10/2016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F97D8F6-9869-4501-BF14-D95E284A1C7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82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ga.umbc.edu/misc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ga.umbc.edu/misc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napoli21@umbc.edu" TargetMode="External"/><Relationship Id="rId2" Type="http://schemas.openxmlformats.org/officeDocument/2006/relationships/hyperlink" Target="http://financialservices.umbc.edu/newform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shudson@umbc.ed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Tammy.Ray@umbc.edu" TargetMode="External"/><Relationship Id="rId2" Type="http://schemas.openxmlformats.org/officeDocument/2006/relationships/hyperlink" Target="mailto:jnapoli21@umbc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shudson@umbc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Contracts </a:t>
            </a:r>
            <a:r>
              <a:rPr lang="en-US" dirty="0" smtClean="0"/>
              <a:t>and Grants Update</a:t>
            </a:r>
            <a:endParaRPr lang="en-US" dirty="0"/>
          </a:p>
        </p:txBody>
      </p:sp>
      <p:pic>
        <p:nvPicPr>
          <p:cNvPr id="4" name="Picture 3" descr="umbc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350" y="5666582"/>
            <a:ext cx="2914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50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Office of Management and Budget Requirements (Uniform Guidance)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>
                <a:latin typeface="Calibri" panose="020F0502020204030204" pitchFamily="34" charset="0"/>
                <a:cs typeface="Browallia New" panose="020B0604020202020204" pitchFamily="34" charset="-34"/>
              </a:rPr>
              <a:t>A</a:t>
            </a:r>
            <a:r>
              <a:rPr lang="en-US" altLang="en-US" dirty="0" smtClean="0">
                <a:latin typeface="Calibri" panose="020F0502020204030204" pitchFamily="34" charset="0"/>
                <a:cs typeface="Browallia New" panose="020B0604020202020204" pitchFamily="34" charset="-34"/>
              </a:rPr>
              <a:t>ccurate posting of sponsored project expenditures.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>
                <a:latin typeface="Calibri" panose="020F0502020204030204" pitchFamily="34" charset="0"/>
                <a:cs typeface="Browallia New" panose="020B0604020202020204" pitchFamily="34" charset="-34"/>
              </a:rPr>
              <a:t>M</a:t>
            </a:r>
            <a:r>
              <a:rPr lang="en-US" altLang="en-US" dirty="0" smtClean="0">
                <a:latin typeface="Calibri" panose="020F0502020204030204" pitchFamily="34" charset="0"/>
                <a:cs typeface="Browallia New" panose="020B0604020202020204" pitchFamily="34" charset="-34"/>
              </a:rPr>
              <a:t>aintain </a:t>
            </a:r>
            <a:r>
              <a:rPr lang="en-US" altLang="en-US" dirty="0">
                <a:latin typeface="Calibri" panose="020F0502020204030204" pitchFamily="34" charset="0"/>
                <a:cs typeface="Browallia New" panose="020B0604020202020204" pitchFamily="34" charset="-34"/>
              </a:rPr>
              <a:t>records that will substantiate the effort of each individual charged to a sponsored project. </a:t>
            </a:r>
            <a:endParaRPr lang="en-US" altLang="en-US" dirty="0" smtClean="0">
              <a:latin typeface="Calibri" panose="020F0502020204030204" pitchFamily="34" charset="0"/>
              <a:cs typeface="Browallia New" panose="020B0604020202020204" pitchFamily="34" charset="-34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>
                <a:latin typeface="Calibri" panose="020F0502020204030204" pitchFamily="34" charset="0"/>
                <a:cs typeface="Browallia New" panose="020B0604020202020204" pitchFamily="34" charset="-34"/>
              </a:rPr>
              <a:t>Prepare effort reports for </a:t>
            </a:r>
            <a:r>
              <a:rPr lang="en-US" altLang="en-US" dirty="0">
                <a:latin typeface="Calibri" panose="020F0502020204030204" pitchFamily="34" charset="0"/>
                <a:cs typeface="Browallia New" panose="020B0604020202020204" pitchFamily="34" charset="-34"/>
              </a:rPr>
              <a:t>each academic term</a:t>
            </a:r>
            <a:r>
              <a:rPr lang="en-US" altLang="en-US" dirty="0" smtClean="0">
                <a:latin typeface="Calibri" panose="020F0502020204030204" pitchFamily="34" charset="0"/>
                <a:cs typeface="Browallia New" panose="020B0604020202020204" pitchFamily="34" charset="-34"/>
              </a:rPr>
              <a:t>, </a:t>
            </a:r>
            <a:r>
              <a:rPr lang="en-US" altLang="en-US" dirty="0">
                <a:latin typeface="Calibri" panose="020F0502020204030204" pitchFamily="34" charset="0"/>
                <a:cs typeface="Browallia New" panose="020B0604020202020204" pitchFamily="34" charset="-34"/>
              </a:rPr>
              <a:t>not less frequently than every six months. </a:t>
            </a:r>
          </a:p>
        </p:txBody>
      </p:sp>
      <p:pic>
        <p:nvPicPr>
          <p:cNvPr id="5" name="Picture 4" descr="umbc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350" y="5683208"/>
            <a:ext cx="2914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6423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UMBC Cost Transfer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Retro review process began with Pay Period 4/3/16 – 4/16/16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Ensure retro request form is accompanied with EE History Report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PI or Department Administrator has signed the retro request form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Description is provided explaining why the retro is being requested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Explanation documenting why the retro is requested 90 days or more after the original transaction is provided, if applicable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UMBC cost transfer policy found here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http://cga.umbc.edu/misc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umbc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350" y="5683208"/>
            <a:ext cx="2914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970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Effort Reporting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Effort </a:t>
            </a:r>
            <a:r>
              <a:rPr lang="en-US" dirty="0"/>
              <a:t>c</a:t>
            </a:r>
            <a:r>
              <a:rPr lang="en-US" dirty="0" smtClean="0"/>
              <a:t>ertification is required for fall (due March 31</a:t>
            </a:r>
            <a:r>
              <a:rPr lang="en-US" baseline="30000" dirty="0" smtClean="0"/>
              <a:t>st</a:t>
            </a:r>
            <a:r>
              <a:rPr lang="en-US" dirty="0" smtClean="0"/>
              <a:t>) and spring (due August 31</a:t>
            </a:r>
            <a:r>
              <a:rPr lang="en-US" baseline="30000" dirty="0" smtClean="0"/>
              <a:t>st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Communication is sent when effort reports can be completed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Communication is sent when effort reports are delinquent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Auditor Finding: “</a:t>
            </a:r>
            <a:r>
              <a:rPr lang="en-US" dirty="0"/>
              <a:t>OCGA should update its procedures by monitoring effort reports to meet institutional deadlines to ensure they are certified timely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umbc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437" y="5716159"/>
            <a:ext cx="2914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936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Effort Reporting Process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Effort certification is </a:t>
            </a:r>
            <a:r>
              <a:rPr lang="en-US" dirty="0" smtClean="0"/>
              <a:t>still required </a:t>
            </a:r>
            <a:r>
              <a:rPr lang="en-US" dirty="0"/>
              <a:t>for fall (due March 31</a:t>
            </a:r>
            <a:r>
              <a:rPr lang="en-US" baseline="30000" dirty="0"/>
              <a:t>st</a:t>
            </a:r>
            <a:r>
              <a:rPr lang="en-US" dirty="0"/>
              <a:t>) and spring (due August 31</a:t>
            </a:r>
            <a:r>
              <a:rPr lang="en-US" baseline="30000" dirty="0"/>
              <a:t>st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OCGA will continue to contact business managers when effort certification is ready to be completed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</a:t>
            </a:r>
            <a:r>
              <a:rPr lang="en-US" dirty="0" smtClean="0"/>
              <a:t>ndividual reminders will be sent to business managers 2 weeks later for incomplete certifications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Two weeks before deadline communication from senior leadership to departmental Dean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Retro’s may impact effort reporting certification and must be recertified. Process will be monitored as part of the retro review process.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Effort reporting guidelines can be found here: </a:t>
            </a:r>
            <a:r>
              <a:rPr lang="en-US" dirty="0">
                <a:hlinkClick r:id="rId2"/>
              </a:rPr>
              <a:t>http://cga.umbc.edu/misc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</p:txBody>
      </p:sp>
      <p:pic>
        <p:nvPicPr>
          <p:cNvPr id="4" name="Picture 3" descr="umbc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350" y="5707921"/>
            <a:ext cx="2914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2930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PeopleSoft Access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 smtClean="0">
                <a:cs typeface="Browallia New" panose="020B0604020202020204" pitchFamily="34" charset="-34"/>
              </a:rPr>
              <a:t>If </a:t>
            </a:r>
            <a:r>
              <a:rPr lang="en-US" altLang="en-US" dirty="0">
                <a:cs typeface="Browallia New" panose="020B0604020202020204" pitchFamily="34" charset="-34"/>
              </a:rPr>
              <a:t>a P.I. does not have access to </a:t>
            </a:r>
            <a:r>
              <a:rPr lang="en-US" altLang="en-US" dirty="0" smtClean="0">
                <a:cs typeface="Browallia New" panose="020B0604020202020204" pitchFamily="34" charset="-34"/>
              </a:rPr>
              <a:t>PeopleSoft,  </a:t>
            </a:r>
            <a:r>
              <a:rPr lang="en-US" altLang="en-US" dirty="0">
                <a:cs typeface="Browallia New" panose="020B0604020202020204" pitchFamily="34" charset="-34"/>
              </a:rPr>
              <a:t>a request needs to be sent via RT support to Rebecca Struckmeier, rstruck@umbc.edu, along with a completed </a:t>
            </a:r>
            <a:r>
              <a:rPr lang="en-US" altLang="en-US" dirty="0" smtClean="0">
                <a:cs typeface="Browallia New" panose="020B0604020202020204" pitchFamily="34" charset="-34"/>
              </a:rPr>
              <a:t>PeopleSoft Finance Security </a:t>
            </a:r>
            <a:r>
              <a:rPr lang="en-US" altLang="en-US" dirty="0">
                <a:cs typeface="Browallia New" panose="020B0604020202020204" pitchFamily="34" charset="-34"/>
              </a:rPr>
              <a:t>A</a:t>
            </a:r>
            <a:r>
              <a:rPr lang="en-US" altLang="en-US" dirty="0" smtClean="0">
                <a:cs typeface="Browallia New" panose="020B0604020202020204" pitchFamily="34" charset="-34"/>
              </a:rPr>
              <a:t>ccess form which can be found here: </a:t>
            </a:r>
            <a:r>
              <a:rPr lang="en-US" altLang="en-US" dirty="0" smtClean="0">
                <a:cs typeface="Browallia New" panose="020B0604020202020204" pitchFamily="34" charset="-34"/>
                <a:hlinkClick r:id="rId2"/>
              </a:rPr>
              <a:t>http</a:t>
            </a:r>
            <a:r>
              <a:rPr lang="en-US" altLang="en-US" dirty="0">
                <a:cs typeface="Browallia New" panose="020B0604020202020204" pitchFamily="34" charset="-34"/>
                <a:hlinkClick r:id="rId2"/>
              </a:rPr>
              <a:t>://financialservices.umbc.edu/newforms/</a:t>
            </a:r>
            <a:endParaRPr lang="en-US" altLang="en-US" dirty="0">
              <a:cs typeface="Browallia New" panose="020B0604020202020204" pitchFamily="34" charset="-34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>
                <a:cs typeface="Browallia New" panose="020B0604020202020204" pitchFamily="34" charset="-34"/>
              </a:rPr>
              <a:t>In order to have access to the Effort % field and the Certification checkbox on a Sponsored Funding row, the user must be a PI for the Project ID on that row. </a:t>
            </a:r>
            <a:r>
              <a:rPr lang="en-US" altLang="en-US" dirty="0" smtClean="0">
                <a:cs typeface="Browallia New" panose="020B0604020202020204" pitchFamily="34" charset="-34"/>
              </a:rPr>
              <a:t>(In </a:t>
            </a:r>
            <a:r>
              <a:rPr lang="en-US" altLang="en-US" dirty="0">
                <a:cs typeface="Browallia New" panose="020B0604020202020204" pitchFamily="34" charset="-34"/>
              </a:rPr>
              <a:t>special cases, if the PI is not available, access can be granted to the Dept. Chair or other approved designated official. </a:t>
            </a:r>
            <a:r>
              <a:rPr lang="en-US" altLang="en-US" dirty="0" smtClean="0">
                <a:cs typeface="Browallia New" panose="020B0604020202020204" pitchFamily="34" charset="-34"/>
              </a:rPr>
              <a:t>Send request via e-mail to Joanna Napoli </a:t>
            </a:r>
            <a:r>
              <a:rPr lang="en-US" altLang="en-US" dirty="0" smtClean="0">
                <a:cs typeface="Browallia New" panose="020B0604020202020204" pitchFamily="34" charset="-34"/>
                <a:hlinkClick r:id="rId3"/>
              </a:rPr>
              <a:t>jnapoli21@umbc.edu</a:t>
            </a:r>
            <a:r>
              <a:rPr lang="en-US" altLang="en-US" dirty="0" smtClean="0">
                <a:cs typeface="Browallia New" panose="020B0604020202020204" pitchFamily="34" charset="-34"/>
              </a:rPr>
              <a:t> and cc Sasha Hudson </a:t>
            </a:r>
            <a:r>
              <a:rPr lang="en-US" altLang="en-US" dirty="0" smtClean="0">
                <a:cs typeface="Browallia New" panose="020B0604020202020204" pitchFamily="34" charset="-34"/>
                <a:hlinkClick r:id="rId4"/>
              </a:rPr>
              <a:t>shudson@umbc.edu</a:t>
            </a:r>
            <a:r>
              <a:rPr lang="en-US" altLang="en-US" dirty="0" smtClean="0">
                <a:cs typeface="Browallia New" panose="020B0604020202020204" pitchFamily="34" charset="-34"/>
              </a:rPr>
              <a:t>)</a:t>
            </a:r>
            <a:endParaRPr lang="en-US" altLang="en-US" dirty="0">
              <a:cs typeface="Browallia New" panose="020B0604020202020204" pitchFamily="34" charset="-34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umbc_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350" y="5707921"/>
            <a:ext cx="2914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3856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Questions about how to complete effort reports can be directed to Joanna Napoli, Assistant Director of Contracts and Grants via e-mail </a:t>
            </a:r>
            <a:r>
              <a:rPr lang="en-US" dirty="0" smtClean="0">
                <a:hlinkClick r:id="rId2"/>
              </a:rPr>
              <a:t>jnapoli21@umbc.edu</a:t>
            </a:r>
            <a:r>
              <a:rPr lang="en-US" dirty="0" smtClean="0"/>
              <a:t> or phone ext. 51630.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Questions regarding the retro review process can be directed to Tammy Ray, Director Cost Accounting and Analysis via e-mail </a:t>
            </a:r>
            <a:r>
              <a:rPr lang="en-US" dirty="0" smtClean="0">
                <a:hlinkClick r:id="rId3"/>
              </a:rPr>
              <a:t>Tammy.Ray@umbc.edu</a:t>
            </a:r>
            <a:r>
              <a:rPr lang="en-US" dirty="0" smtClean="0"/>
              <a:t> or phone ext. 51503.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Feedback or suggestions about the effort reporting or retro review processes can be directed to Sasha Hudson, Assistant VP and Controller via e-mail </a:t>
            </a:r>
            <a:r>
              <a:rPr lang="en-US" dirty="0" smtClean="0">
                <a:hlinkClick r:id="rId4"/>
              </a:rPr>
              <a:t>shudson@umbc.edu</a:t>
            </a:r>
            <a:r>
              <a:rPr lang="en-US" dirty="0" smtClean="0"/>
              <a:t> or phone ext. 51489.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If the current contact for effort reporting coordination is inaccurate please contact Joanna Napoli to update this information via e-mail </a:t>
            </a:r>
            <a:r>
              <a:rPr lang="en-US" dirty="0" smtClean="0">
                <a:hlinkClick r:id="rId2"/>
              </a:rPr>
              <a:t>jnapoli21@umbc.edu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6" name="Picture 5" descr="umbc_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350" y="5707921"/>
            <a:ext cx="2914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78164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175</TotalTime>
  <Words>521</Words>
  <Application>Microsoft Office PowerPoint</Application>
  <PresentationFormat>Custom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Retrospect</vt:lpstr>
      <vt:lpstr>Contracts and Grants Update</vt:lpstr>
      <vt:lpstr>Office of Management and Budget Requirements (Uniform Guidance)</vt:lpstr>
      <vt:lpstr>UMBC Cost Transfer Policy</vt:lpstr>
      <vt:lpstr>Effort Reporting Process</vt:lpstr>
      <vt:lpstr>Effort Reporting Process Update</vt:lpstr>
      <vt:lpstr>PeopleSoft Access </vt:lpstr>
      <vt:lpstr>Questions?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and Grants Update</dc:title>
  <dc:creator>Sasha Hudson</dc:creator>
  <cp:lastModifiedBy>Regina Donohue</cp:lastModifiedBy>
  <cp:revision>32</cp:revision>
  <cp:lastPrinted>2016-06-08T21:04:58Z</cp:lastPrinted>
  <dcterms:created xsi:type="dcterms:W3CDTF">2016-06-07T21:36:16Z</dcterms:created>
  <dcterms:modified xsi:type="dcterms:W3CDTF">2016-06-10T20:36:16Z</dcterms:modified>
</cp:coreProperties>
</file>