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dirty="0"/>
              <a:t>TOTAL REVENUES BY SOURCE FY 2017</a:t>
            </a:r>
          </a:p>
        </c:rich>
      </c:tx>
      <c:layout>
        <c:manualLayout>
          <c:xMode val="edge"/>
          <c:yMode val="edge"/>
          <c:x val="0.2803179929219069"/>
          <c:y val="1.65123456790123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734004752917081"/>
          <c:y val="0.30669172816323476"/>
          <c:w val="0.40688638082939227"/>
          <c:h val="0.48327181407540082"/>
        </c:manualLayout>
      </c:layout>
      <c:pieChart>
        <c:varyColors val="1"/>
        <c:ser>
          <c:idx val="0"/>
          <c:order val="0"/>
          <c:tx>
            <c:strRef>
              <c:f>'10 YR TB WICF'!$N$38</c:f>
              <c:strCache>
                <c:ptCount val="1"/>
                <c:pt idx="0">
                  <c:v>TOTAL REVENUES BY SOURCE FY 2017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EB-4231-9D4E-CB5A0FF57B5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EB-4231-9D4E-CB5A0FF57B5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EB-4231-9D4E-CB5A0FF57B5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EB-4231-9D4E-CB5A0FF57B5C}"/>
              </c:ext>
            </c:extLst>
          </c:dPt>
          <c:dLbls>
            <c:dLbl>
              <c:idx val="0"/>
              <c:layout>
                <c:manualLayout>
                  <c:x val="4.0597637692324585E-2"/>
                  <c:y val="-5.4310362646611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State Appropriations $119,602,967</a:t>
                    </a:r>
                    <a:r>
                      <a:rPr lang="en-US" baseline="0"/>
                      <a:t> </a:t>
                    </a:r>
                    <a:r>
                      <a:rPr lang="en-US"/>
                      <a:t> 27.4%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EB-4231-9D4E-CB5A0FF57B5C}"/>
                </c:ext>
              </c:extLst>
            </c:dLbl>
            <c:dLbl>
              <c:idx val="1"/>
              <c:layout>
                <c:manualLayout>
                  <c:x val="6.2371834069923443E-2"/>
                  <c:y val="2.41041513565397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Tuition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$118,551,289</a:t>
                    </a:r>
                    <a:r>
                      <a:rPr lang="en-US" baseline="0" dirty="0"/>
                      <a:t>  </a:t>
                    </a:r>
                    <a:r>
                      <a:rPr lang="en-US" dirty="0"/>
                      <a:t> 27.1%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EB-4231-9D4E-CB5A0FF57B5C}"/>
                </c:ext>
              </c:extLst>
            </c:dLbl>
            <c:dLbl>
              <c:idx val="2"/>
              <c:layout>
                <c:manualLayout>
                  <c:x val="-5.5894093050575251E-2"/>
                  <c:y val="9.8059108782405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Sponsored Programs $92,500,000</a:t>
                    </a:r>
                    <a:r>
                      <a:rPr lang="en-US" baseline="0"/>
                      <a:t>  </a:t>
                    </a:r>
                    <a:r>
                      <a:rPr lang="en-US"/>
                      <a:t> 21.2%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EB-4231-9D4E-CB5A0FF57B5C}"/>
                </c:ext>
              </c:extLst>
            </c:dLbl>
            <c:dLbl>
              <c:idx val="3"/>
              <c:layout>
                <c:manualLayout>
                  <c:x val="-7.6271405041505966E-2"/>
                  <c:y val="3.49551659202450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Auxiliary Enterprises $80,088,356</a:t>
                    </a:r>
                    <a:r>
                      <a:rPr lang="en-US" baseline="0"/>
                      <a:t> </a:t>
                    </a:r>
                    <a:r>
                      <a:rPr lang="en-US"/>
                      <a:t> 18.3%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EB-4231-9D4E-CB5A0FF57B5C}"/>
                </c:ext>
              </c:extLst>
            </c:dLbl>
            <c:dLbl>
              <c:idx val="4"/>
              <c:layout>
                <c:manualLayout>
                  <c:x val="-0.10020430544773452"/>
                  <c:y val="-3.58569212305710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</a:t>
                    </a:r>
                  </a:p>
                  <a:p>
                    <a:r>
                      <a:rPr lang="en-US"/>
                      <a:t> $26,062,771</a:t>
                    </a:r>
                    <a:r>
                      <a:rPr lang="en-US" baseline="0"/>
                      <a:t> </a:t>
                    </a:r>
                    <a:r>
                      <a:rPr lang="en-US"/>
                      <a:t> 6.0%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EB-4231-9D4E-CB5A0FF57B5C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6.7292747598707084E-2"/>
                  <c:y val="0.232342218305481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B-4231-9D4E-CB5A0FF57B5C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'10 YR TB WICF'!$N$40:$N$44</c:f>
              <c:strCache>
                <c:ptCount val="5"/>
                <c:pt idx="0">
                  <c:v>State Appropriations</c:v>
                </c:pt>
                <c:pt idx="1">
                  <c:v>Tuition (Schedule A)</c:v>
                </c:pt>
                <c:pt idx="2">
                  <c:v>Sponsored Programs</c:v>
                </c:pt>
                <c:pt idx="3">
                  <c:v>Auxiliary Enterprises</c:v>
                </c:pt>
                <c:pt idx="4">
                  <c:v>Other</c:v>
                </c:pt>
              </c:strCache>
            </c:strRef>
          </c:cat>
          <c:val>
            <c:numRef>
              <c:f>'10 YR TB WICF'!$O$40:$O$44</c:f>
              <c:numCache>
                <c:formatCode>"$"#,##0_);[Red]\("$"#,##0\)</c:formatCode>
                <c:ptCount val="5"/>
                <c:pt idx="0">
                  <c:v>119602967</c:v>
                </c:pt>
                <c:pt idx="1">
                  <c:v>118551289</c:v>
                </c:pt>
                <c:pt idx="2">
                  <c:v>92500000</c:v>
                </c:pt>
                <c:pt idx="3">
                  <c:v>80088356</c:v>
                </c:pt>
                <c:pt idx="4">
                  <c:v>26062771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0EB-4231-9D4E-CB5A0FF57B5C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45266640348453"/>
          <c:y val="2.975020240206538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670352413621293"/>
          <c:y val="0.30868789413403153"/>
          <c:w val="0.40816357817680088"/>
          <c:h val="0.48059193098711422"/>
        </c:manualLayout>
      </c:layout>
      <c:pieChart>
        <c:varyColors val="1"/>
        <c:ser>
          <c:idx val="0"/>
          <c:order val="0"/>
          <c:tx>
            <c:strRef>
              <c:f>'10 YR TB WIG'!$M$35</c:f>
              <c:strCache>
                <c:ptCount val="1"/>
                <c:pt idx="0">
                  <c:v>TOTAL EXPENDITURES BY PROGRAM FY 2017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44-48AF-AD35-67F3EE3C8F5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44-48AF-AD35-67F3EE3C8F5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44-48AF-AD35-67F3EE3C8F5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44-48AF-AD35-67F3EE3C8F5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44-48AF-AD35-67F3EE3C8F5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44-48AF-AD35-67F3EE3C8F5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44-48AF-AD35-67F3EE3C8F54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44-48AF-AD35-67F3EE3C8F54}"/>
              </c:ext>
            </c:extLst>
          </c:dPt>
          <c:dLbls>
            <c:dLbl>
              <c:idx val="0"/>
              <c:layout>
                <c:manualLayout>
                  <c:x val="5.4587790052437274E-2"/>
                  <c:y val="-3.22689391761633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Instruction $116,404,531</a:t>
                    </a:r>
                    <a:r>
                      <a:rPr lang="en-US" baseline="0"/>
                      <a:t>  </a:t>
                    </a:r>
                    <a:r>
                      <a:rPr lang="en-US"/>
                      <a:t> 26.6%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144-48AF-AD35-67F3EE3C8F54}"/>
                </c:ext>
              </c:extLst>
            </c:dLbl>
            <c:dLbl>
              <c:idx val="1"/>
              <c:layout>
                <c:manualLayout>
                  <c:x val="5.591637588843329E-2"/>
                  <c:y val="-6.11307990190670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Research</a:t>
                    </a:r>
                  </a:p>
                  <a:p>
                    <a:r>
                      <a:rPr lang="en-US"/>
                      <a:t>$68,419,378</a:t>
                    </a:r>
                    <a:r>
                      <a:rPr lang="en-US" baseline="0"/>
                      <a:t>  </a:t>
                    </a:r>
                    <a:r>
                      <a:rPr lang="en-US"/>
                      <a:t> 15.7%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44-48AF-AD35-67F3EE3C8F54}"/>
                </c:ext>
              </c:extLst>
            </c:dLbl>
            <c:dLbl>
              <c:idx val="2"/>
              <c:layout>
                <c:manualLayout>
                  <c:x val="0.11595279446968129"/>
                  <c:y val="2.62183507727867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Public Service $22,651,080</a:t>
                    </a:r>
                    <a:r>
                      <a:rPr lang="en-US" baseline="0"/>
                      <a:t>  </a:t>
                    </a:r>
                    <a:r>
                      <a:rPr lang="en-US"/>
                      <a:t> 5.2%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44-48AF-AD35-67F3EE3C8F54}"/>
                </c:ext>
              </c:extLst>
            </c:dLbl>
            <c:dLbl>
              <c:idx val="3"/>
              <c:layout>
                <c:manualLayout>
                  <c:x val="3.7092671108419219E-2"/>
                  <c:y val="6.62357364903855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Academic Support $21,894,702</a:t>
                    </a:r>
                    <a:r>
                      <a:rPr lang="en-US" baseline="0"/>
                      <a:t>  </a:t>
                    </a:r>
                    <a:r>
                      <a:rPr lang="en-US"/>
                      <a:t> 5.0%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44-48AF-AD35-67F3EE3C8F54}"/>
                </c:ext>
              </c:extLst>
            </c:dLbl>
            <c:dLbl>
              <c:idx val="4"/>
              <c:layout>
                <c:manualLayout>
                  <c:x val="-6.3039592578400222E-2"/>
                  <c:y val="8.52711230245155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Student Services $15,818,782</a:t>
                    </a:r>
                    <a:r>
                      <a:rPr lang="en-US" baseline="0"/>
                      <a:t>  </a:t>
                    </a:r>
                    <a:r>
                      <a:rPr lang="en-US"/>
                      <a:t> 3.6%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44-48AF-AD35-67F3EE3C8F54}"/>
                </c:ext>
              </c:extLst>
            </c:dLbl>
            <c:dLbl>
              <c:idx val="5"/>
              <c:layout>
                <c:manualLayout>
                  <c:x val="-7.1825856932718576E-2"/>
                  <c:y val="2.9934476275571935E-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200"/>
                      <a:t>Institutional Support   $42,155,263</a:t>
                    </a:r>
                    <a:r>
                      <a:rPr lang="en-US" sz="1200" baseline="0"/>
                      <a:t>  </a:t>
                    </a:r>
                    <a:r>
                      <a:rPr lang="en-US" sz="1200"/>
                      <a:t> 9.7%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44-48AF-AD35-67F3EE3C8F54}"/>
                </c:ext>
              </c:extLst>
            </c:dLbl>
            <c:dLbl>
              <c:idx val="6"/>
              <c:layout>
                <c:manualLayout>
                  <c:x val="-5.2132659241770601E-2"/>
                  <c:y val="1.26356545857299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Plant Operations &amp; Maintenance $35,664,659</a:t>
                    </a:r>
                    <a:r>
                      <a:rPr lang="en-US" baseline="0"/>
                      <a:t>  </a:t>
                    </a:r>
                    <a:r>
                      <a:rPr lang="en-US"/>
                      <a:t> 8.2%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144-48AF-AD35-67F3EE3C8F54}"/>
                </c:ext>
              </c:extLst>
            </c:dLbl>
            <c:dLbl>
              <c:idx val="7"/>
              <c:layout>
                <c:manualLayout>
                  <c:x val="-6.2837529924144098E-2"/>
                  <c:y val="-5.934736881294093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Auxiliary Enterprises $66,179,318</a:t>
                    </a:r>
                    <a:r>
                      <a:rPr lang="en-US" baseline="0"/>
                      <a:t>  </a:t>
                    </a:r>
                    <a:r>
                      <a:rPr lang="en-US"/>
                      <a:t>15.2%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144-48AF-AD35-67F3EE3C8F54}"/>
                </c:ext>
              </c:extLst>
            </c:dLbl>
            <c:dLbl>
              <c:idx val="8"/>
              <c:layout>
                <c:manualLayout>
                  <c:x val="-4.0364734627951725E-2"/>
                  <c:y val="-1.42596005286573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Scholarships &amp; Fellowships $47,617,670</a:t>
                    </a:r>
                    <a:r>
                      <a:rPr lang="en-US" baseline="0"/>
                      <a:t>  </a:t>
                    </a:r>
                    <a:r>
                      <a:rPr lang="en-US"/>
                      <a:t> 10.9%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144-48AF-AD35-67F3EE3C8F5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'10 YR TB WIG'!$M$38:$M$46</c:f>
              <c:strCache>
                <c:ptCount val="9"/>
                <c:pt idx="0">
                  <c:v>Instruction</c:v>
                </c:pt>
                <c:pt idx="1">
                  <c:v>Research</c:v>
                </c:pt>
                <c:pt idx="2">
                  <c:v>Public Service</c:v>
                </c:pt>
                <c:pt idx="3">
                  <c:v>Academic Support</c:v>
                </c:pt>
                <c:pt idx="4">
                  <c:v>Student Services</c:v>
                </c:pt>
                <c:pt idx="5">
                  <c:v>Institutional Support  </c:v>
                </c:pt>
                <c:pt idx="6">
                  <c:v>Plant Operations &amp; Maintenance</c:v>
                </c:pt>
                <c:pt idx="7">
                  <c:v>Auxiliary Enterprises</c:v>
                </c:pt>
                <c:pt idx="8">
                  <c:v>Scholarships &amp; Fellowships</c:v>
                </c:pt>
              </c:strCache>
            </c:strRef>
          </c:cat>
          <c:val>
            <c:numRef>
              <c:f>'10 YR TB WIG'!$N$38:$N$46</c:f>
              <c:numCache>
                <c:formatCode>"$"#,##0_);[Red]\("$"#,##0\)</c:formatCode>
                <c:ptCount val="9"/>
                <c:pt idx="0">
                  <c:v>116404531</c:v>
                </c:pt>
                <c:pt idx="1">
                  <c:v>68419378</c:v>
                </c:pt>
                <c:pt idx="2">
                  <c:v>22651080</c:v>
                </c:pt>
                <c:pt idx="3">
                  <c:v>21894702</c:v>
                </c:pt>
                <c:pt idx="4">
                  <c:v>15818782</c:v>
                </c:pt>
                <c:pt idx="5">
                  <c:v>42155263</c:v>
                </c:pt>
                <c:pt idx="6">
                  <c:v>35664659</c:v>
                </c:pt>
                <c:pt idx="7">
                  <c:v>66179318</c:v>
                </c:pt>
                <c:pt idx="8">
                  <c:v>47617670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144-48AF-AD35-67F3EE3C8F54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'G-WICF-MD E&amp;G'!$M$3</c:f>
          <c:strCache>
            <c:ptCount val="1"/>
            <c:pt idx="0">
              <c:v>FY 2017 STATE SUPPORTED EDUCATIONAL &amp; GENERAL REVENUES</c:v>
            </c:pt>
          </c:strCache>
        </c:strRef>
      </c:tx>
      <c:layout>
        <c:manualLayout>
          <c:xMode val="edge"/>
          <c:yMode val="edge"/>
          <c:x val="0.19671697287839021"/>
          <c:y val="3.176525720776816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4032530534981"/>
          <c:y val="0.24675324675324692"/>
          <c:w val="0.4439185363573393"/>
          <c:h val="0.5213358070500927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EB-44CD-8A49-06CC598BFA1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EB-44CD-8A49-06CC598BFA1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EB-44CD-8A49-06CC598BFA1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EB-44CD-8A49-06CC598BFA1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EB-44CD-8A49-06CC598BFA1A}"/>
              </c:ext>
            </c:extLst>
          </c:dPt>
          <c:dLbls>
            <c:dLbl>
              <c:idx val="0"/>
              <c:layout>
                <c:manualLayout>
                  <c:x val="5.0313954833950285E-2"/>
                  <c:y val="-8.90395843376722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State Appropriations $119,602,967</a:t>
                    </a:r>
                    <a:r>
                      <a:rPr lang="en-US" baseline="0"/>
                      <a:t> </a:t>
                    </a:r>
                    <a:r>
                      <a:rPr lang="en-US"/>
                      <a:t> 48.3%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EB-44CD-8A49-06CC598BFA1A}"/>
                </c:ext>
              </c:extLst>
            </c:dLbl>
            <c:dLbl>
              <c:idx val="1"/>
              <c:layout>
                <c:manualLayout>
                  <c:x val="0.21416942765251373"/>
                  <c:y val="2.81793347260164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Indirect </a:t>
                    </a:r>
                    <a:r>
                      <a:rPr lang="en-US" dirty="0" smtClean="0"/>
                      <a:t>Cost/Transfers</a:t>
                    </a:r>
                    <a:endParaRPr lang="en-US" dirty="0"/>
                  </a:p>
                  <a:p>
                    <a:r>
                      <a:rPr lang="en-US" dirty="0"/>
                      <a:t>$12,487,620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 5.1%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EB-44CD-8A49-06CC598BFA1A}"/>
                </c:ext>
              </c:extLst>
            </c:dLbl>
            <c:dLbl>
              <c:idx val="2"/>
              <c:layout>
                <c:manualLayout>
                  <c:x val="-8.7419114375278141E-3"/>
                  <c:y val="0.101710857571375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Investment Income $1,110,800, 0.5%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EB-44CD-8A49-06CC598BFA1A}"/>
                </c:ext>
              </c:extLst>
            </c:dLbl>
            <c:dLbl>
              <c:idx val="3"/>
              <c:layout>
                <c:manualLayout>
                  <c:x val="-0.21133808510902963"/>
                  <c:y val="5.32306838268593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Fees</a:t>
                    </a:r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      </a:t>
                    </a:r>
                    <a:r>
                      <a:rPr lang="en-US" dirty="0"/>
                      <a:t>$5,493,085</a:t>
                    </a:r>
                    <a:r>
                      <a:rPr lang="en-US" baseline="0" dirty="0"/>
                      <a:t>  </a:t>
                    </a:r>
                    <a:r>
                      <a:rPr lang="en-US" dirty="0"/>
                      <a:t> 2.2%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EB-44CD-8A49-06CC598BFA1A}"/>
                </c:ext>
              </c:extLst>
            </c:dLbl>
            <c:dLbl>
              <c:idx val="4"/>
              <c:layout>
                <c:manualLayout>
                  <c:x val="-0.15637826990754186"/>
                  <c:y val="-6.3024070043192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Sources </a:t>
                    </a:r>
                  </a:p>
                  <a:p>
                    <a:r>
                      <a:rPr lang="en-US" dirty="0"/>
                      <a:t>$(473,071)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 -0.2%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EB-44CD-8A49-06CC598BFA1A}"/>
                </c:ext>
              </c:extLst>
            </c:dLbl>
            <c:dLbl>
              <c:idx val="5"/>
              <c:layout>
                <c:manualLayout>
                  <c:x val="-5.1716734460325167E-2"/>
                  <c:y val="-5.75766340895699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Tuition</a:t>
                    </a:r>
                  </a:p>
                  <a:p>
                    <a:r>
                      <a:rPr lang="en-US" dirty="0" smtClean="0"/>
                      <a:t>$109,199,413</a:t>
                    </a:r>
                    <a:r>
                      <a:rPr lang="en-US" baseline="0" dirty="0" smtClean="0"/>
                      <a:t>  </a:t>
                    </a:r>
                    <a:r>
                      <a:rPr lang="en-US" dirty="0" smtClean="0"/>
                      <a:t> 44.1%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EB-44CD-8A49-06CC598BFA1A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'G-WICF-MD E&amp;G'!$M$6:$M$11</c:f>
              <c:strCache>
                <c:ptCount val="6"/>
                <c:pt idx="0">
                  <c:v>State Appropriations</c:v>
                </c:pt>
                <c:pt idx="1">
                  <c:v>Indirect Cost/Transfers (Schedule E)</c:v>
                </c:pt>
                <c:pt idx="2">
                  <c:v>Investment Income</c:v>
                </c:pt>
                <c:pt idx="3">
                  <c:v>Other Fees (Schedule C)</c:v>
                </c:pt>
                <c:pt idx="4">
                  <c:v>Other Sources (Schedule D)</c:v>
                </c:pt>
                <c:pt idx="5">
                  <c:v>Tuition (Schedule A)</c:v>
                </c:pt>
              </c:strCache>
            </c:strRef>
          </c:cat>
          <c:val>
            <c:numRef>
              <c:f>'G-WICF-MD E&amp;G'!$N$6:$N$11</c:f>
              <c:numCache>
                <c:formatCode>"$"#,##0_);[Red]\("$"#,##0\)</c:formatCode>
                <c:ptCount val="6"/>
                <c:pt idx="0">
                  <c:v>119602967</c:v>
                </c:pt>
                <c:pt idx="1">
                  <c:v>12487620</c:v>
                </c:pt>
                <c:pt idx="2">
                  <c:v>1110800</c:v>
                </c:pt>
                <c:pt idx="3" formatCode="#,##0_);\(#,##0\)">
                  <c:v>5493085</c:v>
                </c:pt>
                <c:pt idx="4">
                  <c:v>-473071</c:v>
                </c:pt>
                <c:pt idx="5">
                  <c:v>109199413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AEB-44CD-8A49-06CC598BFA1A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47353763878106"/>
          <c:y val="0.31898259292930847"/>
          <c:w val="0.49842843828069527"/>
          <c:h val="0.38160506131232208"/>
        </c:manualLayout>
      </c:layout>
      <c:ofPieChart>
        <c:ofPieType val="bar"/>
        <c:varyColors val="1"/>
        <c:ser>
          <c:idx val="0"/>
          <c:order val="0"/>
          <c:tx>
            <c:strRef>
              <c:f>'G-WIG-MD SW E&amp;G'!$M$3</c:f>
              <c:strCache>
                <c:ptCount val="1"/>
                <c:pt idx="0">
                  <c:v>FY 2017 STATE SUPPORTED EDUCATIONAL &amp; GENERAL EXPENDITURES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dPt>
            <c:idx val="2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50-4C2C-81E6-3EE5082C8C69}"/>
              </c:ext>
            </c:extLst>
          </c:dPt>
          <c:dPt>
            <c:idx val="9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50-4C2C-81E6-3EE5082C8C69}"/>
              </c:ext>
            </c:extLst>
          </c:dPt>
          <c:dLbls>
            <c:dLbl>
              <c:idx val="0"/>
              <c:layout>
                <c:manualLayout>
                  <c:x val="4.592437276970001E-2"/>
                  <c:y val="-0.223147991292392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E50-4C2C-81E6-3EE5082C8C69}"/>
                </c:ext>
              </c:extLst>
            </c:dLbl>
            <c:dLbl>
              <c:idx val="1"/>
              <c:layout>
                <c:manualLayout>
                  <c:x val="4.9660571443582324E-2"/>
                  <c:y val="-0.246327174472129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50-4C2C-81E6-3EE5082C8C69}"/>
                </c:ext>
              </c:extLst>
            </c:dLbl>
            <c:dLbl>
              <c:idx val="2"/>
              <c:layout>
                <c:manualLayout>
                  <c:x val="5.0848472651865137E-2"/>
                  <c:y val="-9.3410483316757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50-4C2C-81E6-3EE5082C8C69}"/>
                </c:ext>
              </c:extLst>
            </c:dLbl>
            <c:dLbl>
              <c:idx val="3"/>
              <c:layout>
                <c:manualLayout>
                  <c:x val="6.4563971757051489E-2"/>
                  <c:y val="6.40584310522828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E50-4C2C-81E6-3EE5082C8C69}"/>
                </c:ext>
              </c:extLst>
            </c:dLbl>
            <c:dLbl>
              <c:idx val="4"/>
              <c:layout>
                <c:manualLayout>
                  <c:x val="4.9414151869513964E-2"/>
                  <c:y val="0.13438381846104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50-4C2C-81E6-3EE5082C8C69}"/>
                </c:ext>
              </c:extLst>
            </c:dLbl>
            <c:dLbl>
              <c:idx val="5"/>
              <c:layout>
                <c:manualLayout>
                  <c:x val="-3.9607490378256699E-2"/>
                  <c:y val="6.99695414785480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E50-4C2C-81E6-3EE5082C8C69}"/>
                </c:ext>
              </c:extLst>
            </c:dLbl>
            <c:dLbl>
              <c:idx val="6"/>
              <c:layout>
                <c:manualLayout>
                  <c:x val="-2.1829548301767445E-2"/>
                  <c:y val="3.0454617830305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Utilities</a:t>
                    </a:r>
                  </a:p>
                  <a:p>
                    <a:r>
                      <a:rPr lang="en-US"/>
                      <a:t> $7,021,445</a:t>
                    </a:r>
                    <a:r>
                      <a:rPr lang="en-US" baseline="0"/>
                      <a:t>  </a:t>
                    </a:r>
                    <a:r>
                      <a:rPr lang="en-US"/>
                      <a:t> 2.8%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E50-4C2C-81E6-3EE5082C8C69}"/>
                </c:ext>
              </c:extLst>
            </c:dLbl>
            <c:dLbl>
              <c:idx val="7"/>
              <c:layout>
                <c:manualLayout>
                  <c:x val="-1.1961075620264479E-2"/>
                  <c:y val="-2.52983445562455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Debt Service,</a:t>
                    </a:r>
                  </a:p>
                  <a:p>
                    <a:r>
                      <a:rPr lang="en-US"/>
                      <a:t>$7,385,293</a:t>
                    </a:r>
                    <a:r>
                      <a:rPr lang="en-US" baseline="0"/>
                      <a:t> </a:t>
                    </a:r>
                    <a:r>
                      <a:rPr lang="en-US"/>
                      <a:t> 3.0%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E50-4C2C-81E6-3EE5082C8C69}"/>
                </c:ext>
              </c:extLst>
            </c:dLbl>
            <c:dLbl>
              <c:idx val="8"/>
              <c:layout>
                <c:manualLayout>
                  <c:x val="-1.3083270694449579E-2"/>
                  <c:y val="-6.70305252939273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Operating Expenses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/>
                      <a:t>$42,429,927</a:t>
                    </a:r>
                    <a:r>
                      <a:rPr lang="en-US" baseline="0"/>
                      <a:t>  </a:t>
                    </a:r>
                    <a:r>
                      <a:rPr lang="en-US"/>
                      <a:t>17.1%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E50-4C2C-81E6-3EE5082C8C69}"/>
                </c:ext>
              </c:extLst>
            </c:dLbl>
            <c:dLbl>
              <c:idx val="9"/>
              <c:layout>
                <c:manualLayout>
                  <c:x val="-0.1693213230975236"/>
                  <c:y val="0.31506869860445524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endParaRPr lang="en-US" sz="120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50-4C2C-81E6-3EE5082C8C69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'G-WIG-MD SW E&amp;G'!$M$6:$M$14</c:f>
              <c:strCache>
                <c:ptCount val="9"/>
                <c:pt idx="0">
                  <c:v>Itemized Positions</c:v>
                </c:pt>
                <c:pt idx="1">
                  <c:v>Graduate Assistants</c:v>
                </c:pt>
                <c:pt idx="2">
                  <c:v>Other Salaries &amp; Wages</c:v>
                </c:pt>
                <c:pt idx="3">
                  <c:v>Tuition Waivers</c:v>
                </c:pt>
                <c:pt idx="4">
                  <c:v>Fringe Benefits</c:v>
                </c:pt>
                <c:pt idx="5">
                  <c:v>Scholarships / Fellowships</c:v>
                </c:pt>
                <c:pt idx="6">
                  <c:v>Utilities</c:v>
                </c:pt>
                <c:pt idx="7">
                  <c:v>Debt Service</c:v>
                </c:pt>
                <c:pt idx="8">
                  <c:v>Other Operating Expenses</c:v>
                </c:pt>
              </c:strCache>
            </c:strRef>
          </c:cat>
          <c:val>
            <c:numRef>
              <c:f>'G-WIG-MD SW E&amp;G'!$N$6:$N$14</c:f>
              <c:numCache>
                <c:formatCode>"$"#,##0</c:formatCode>
                <c:ptCount val="9"/>
                <c:pt idx="0">
                  <c:v>116343410</c:v>
                </c:pt>
                <c:pt idx="1">
                  <c:v>6077806</c:v>
                </c:pt>
                <c:pt idx="2">
                  <c:v>8812264</c:v>
                </c:pt>
                <c:pt idx="3">
                  <c:v>3446483</c:v>
                </c:pt>
                <c:pt idx="4">
                  <c:v>40152850</c:v>
                </c:pt>
                <c:pt idx="5">
                  <c:v>15751336</c:v>
                </c:pt>
                <c:pt idx="6">
                  <c:v>7021445</c:v>
                </c:pt>
                <c:pt idx="7">
                  <c:v>7385293</c:v>
                </c:pt>
                <c:pt idx="8">
                  <c:v>42429927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E50-4C2C-81E6-3EE5082C8C69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2"/>
          <c:secondPiePt val="3"/>
          <c:secondPiePt val="4"/>
        </c:custSplit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79669109876601"/>
          <c:y val="0.32706796936307769"/>
          <c:w val="0.37598794182578954"/>
          <c:h val="0.44736883165754254"/>
        </c:manualLayout>
      </c:layout>
      <c:pieChart>
        <c:varyColors val="1"/>
        <c:ser>
          <c:idx val="0"/>
          <c:order val="0"/>
          <c:tx>
            <c:strRef>
              <c:f>'WIG-SS AUX'!$M$2</c:f>
              <c:strCache>
                <c:ptCount val="1"/>
                <c:pt idx="0">
                  <c:v>FY 2017 AUXILIARY EXPENDITURES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B3-4EB6-BBF3-DC62FC37290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B3-4EB6-BBF3-DC62FC37290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B3-4EB6-BBF3-DC62FC37290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B3-4EB6-BBF3-DC62FC37290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B3-4EB6-BBF3-DC62FC372905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B3-4EB6-BBF3-DC62FC372905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B3-4EB6-BBF3-DC62FC372905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8B3-4EB6-BBF3-DC62FC372905}"/>
              </c:ext>
            </c:extLst>
          </c:dPt>
          <c:dLbls>
            <c:dLbl>
              <c:idx val="0"/>
              <c:layout>
                <c:manualLayout>
                  <c:x val="-6.4619173788110608E-3"/>
                  <c:y val="-5.4699346792177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Bookstore</a:t>
                    </a:r>
                  </a:p>
                  <a:p>
                    <a:r>
                      <a:rPr lang="en-US"/>
                      <a:t>$4,954,339, 7.5%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8B3-4EB6-BBF3-DC62FC372905}"/>
                </c:ext>
              </c:extLst>
            </c:dLbl>
            <c:dLbl>
              <c:idx val="1"/>
              <c:layout>
                <c:manualLayout>
                  <c:x val="4.3844045560655631E-2"/>
                  <c:y val="-7.5820061965938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Food Services/Campus Card</a:t>
                    </a:r>
                  </a:p>
                  <a:p>
                    <a:r>
                      <a:rPr lang="en-US"/>
                      <a:t>$12,727,147</a:t>
                    </a:r>
                    <a:r>
                      <a:rPr lang="en-US" baseline="0"/>
                      <a:t> </a:t>
                    </a:r>
                    <a:r>
                      <a:rPr lang="en-US"/>
                      <a:t> 19.2%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B3-4EB6-BBF3-DC62FC372905}"/>
                </c:ext>
              </c:extLst>
            </c:dLbl>
            <c:dLbl>
              <c:idx val="2"/>
              <c:layout>
                <c:manualLayout>
                  <c:x val="6.0751908381120608E-2"/>
                  <c:y val="-5.96757642136838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General University-Auxiliary Debt Service</a:t>
                    </a:r>
                  </a:p>
                  <a:p>
                    <a:r>
                      <a:rPr lang="en-US"/>
                      <a:t> $3,680,162</a:t>
                    </a:r>
                    <a:r>
                      <a:rPr lang="en-US" baseline="0"/>
                      <a:t> </a:t>
                    </a:r>
                    <a:r>
                      <a:rPr lang="en-US"/>
                      <a:t> 5.6%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B3-4EB6-BBF3-DC62FC372905}"/>
                </c:ext>
              </c:extLst>
            </c:dLbl>
            <c:dLbl>
              <c:idx val="3"/>
              <c:layout>
                <c:manualLayout>
                  <c:x val="9.9752791564561544E-2"/>
                  <c:y val="1.04977009452765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Intercollegiate Athletics</a:t>
                    </a:r>
                  </a:p>
                  <a:p>
                    <a:r>
                      <a:rPr lang="en-US"/>
                      <a:t>$9,345,207</a:t>
                    </a:r>
                    <a:r>
                      <a:rPr lang="en-US" baseline="0"/>
                      <a:t> </a:t>
                    </a:r>
                    <a:r>
                      <a:rPr lang="en-US"/>
                      <a:t>14.1%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B3-4EB6-BBF3-DC62FC372905}"/>
                </c:ext>
              </c:extLst>
            </c:dLbl>
            <c:dLbl>
              <c:idx val="4"/>
              <c:layout>
                <c:manualLayout>
                  <c:x val="3.7639868476156121E-2"/>
                  <c:y val="5.48580111696564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Parking and Transportation Services</a:t>
                    </a:r>
                  </a:p>
                  <a:p>
                    <a:r>
                      <a:rPr lang="en-US"/>
                      <a:t> $4,574,980</a:t>
                    </a:r>
                    <a:r>
                      <a:rPr lang="en-US" baseline="0"/>
                      <a:t> </a:t>
                    </a:r>
                    <a:r>
                      <a:rPr lang="en-US"/>
                      <a:t> 6.9%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B3-4EB6-BBF3-DC62FC372905}"/>
                </c:ext>
              </c:extLst>
            </c:dLbl>
            <c:dLbl>
              <c:idx val="5"/>
              <c:layout>
                <c:manualLayout>
                  <c:x val="-6.5141454474588786E-2"/>
                  <c:y val="-2.26834803544293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Residential Life $21,217,989</a:t>
                    </a:r>
                    <a:r>
                      <a:rPr lang="en-US" baseline="0"/>
                      <a:t>  </a:t>
                    </a:r>
                    <a:r>
                      <a:rPr lang="en-US"/>
                      <a:t>32.1%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8B3-4EB6-BBF3-DC62FC372905}"/>
                </c:ext>
              </c:extLst>
            </c:dLbl>
            <c:dLbl>
              <c:idx val="6"/>
              <c:layout>
                <c:manualLayout>
                  <c:x val="-8.2263437449465737E-2"/>
                  <c:y val="1.77175221518362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Undergraduate Orientation</a:t>
                    </a:r>
                  </a:p>
                  <a:p>
                    <a:r>
                      <a:rPr lang="en-US"/>
                      <a:t> $335,052, 0.5%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8B3-4EB6-BBF3-DC62FC372905}"/>
                </c:ext>
              </c:extLst>
            </c:dLbl>
            <c:dLbl>
              <c:idx val="7"/>
              <c:layout>
                <c:manualLayout>
                  <c:x val="-4.8796507071687126E-3"/>
                  <c:y val="-3.86973338858958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University Commons $9,344,442</a:t>
                    </a:r>
                    <a:r>
                      <a:rPr lang="en-US" baseline="0"/>
                      <a:t> </a:t>
                    </a:r>
                    <a:r>
                      <a:rPr lang="en-US"/>
                      <a:t> 14.1%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8B3-4EB6-BBF3-DC62FC372905}"/>
                </c:ext>
              </c:extLst>
            </c:dLbl>
            <c:dLbl>
              <c:idx val="8"/>
              <c:layout>
                <c:manualLayout>
                  <c:x val="-7.6905623763854167E-2"/>
                  <c:y val="-6.553351883646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B3-4EB6-BBF3-DC62FC372905}"/>
                </c:ext>
              </c:extLst>
            </c:dLbl>
            <c:dLbl>
              <c:idx val="9"/>
              <c:layout>
                <c:manualLayout>
                  <c:x val="-0.12726928036058191"/>
                  <c:y val="-4.36946790388343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B3-4EB6-BBF3-DC62FC37290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'WIG-SS AUX'!$M$5:$M$12</c:f>
              <c:strCache>
                <c:ptCount val="8"/>
                <c:pt idx="0">
                  <c:v>Bookstore</c:v>
                </c:pt>
                <c:pt idx="1">
                  <c:v>Food Services / Campus Card</c:v>
                </c:pt>
                <c:pt idx="2">
                  <c:v>General University / Auxiliary Debt Service</c:v>
                </c:pt>
                <c:pt idx="3">
                  <c:v>Intercollegiate Athletics</c:v>
                </c:pt>
                <c:pt idx="4">
                  <c:v>Parking and Transportation Services</c:v>
                </c:pt>
                <c:pt idx="5">
                  <c:v>Residential Life</c:v>
                </c:pt>
                <c:pt idx="6">
                  <c:v>Undergraduate Orientation</c:v>
                </c:pt>
                <c:pt idx="7">
                  <c:v>University Commons</c:v>
                </c:pt>
              </c:strCache>
            </c:strRef>
          </c:cat>
          <c:val>
            <c:numRef>
              <c:f>'WIG-SS AUX'!$N$5:$N$12</c:f>
              <c:numCache>
                <c:formatCode>"$"#,##0_);\("$"#,##0\)</c:formatCode>
                <c:ptCount val="8"/>
                <c:pt idx="0">
                  <c:v>4954339</c:v>
                </c:pt>
                <c:pt idx="1">
                  <c:v>12727147</c:v>
                </c:pt>
                <c:pt idx="2">
                  <c:v>3680162</c:v>
                </c:pt>
                <c:pt idx="3">
                  <c:v>9345207</c:v>
                </c:pt>
                <c:pt idx="4">
                  <c:v>4574980</c:v>
                </c:pt>
                <c:pt idx="5">
                  <c:v>21217989</c:v>
                </c:pt>
                <c:pt idx="6">
                  <c:v>335052</c:v>
                </c:pt>
                <c:pt idx="7">
                  <c:v>9344442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8B3-4EB6-BBF3-DC62FC372905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76680932602553"/>
          <c:y val="0.35538785166205067"/>
          <c:w val="0.35804443978925388"/>
          <c:h val="0.429111927272794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88-48C9-A302-F33219DDEBB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88-48C9-A302-F33219DDEBB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88-48C9-A302-F33219DDEBB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88-48C9-A302-F33219DDEBBF}"/>
              </c:ext>
            </c:extLst>
          </c:dPt>
          <c:dLbls>
            <c:dLbl>
              <c:idx val="0"/>
              <c:layout>
                <c:manualLayout>
                  <c:x val="4.1798686836069784E-2"/>
                  <c:y val="2.03484016293804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DRIF and Start-up Funds</a:t>
                    </a:r>
                  </a:p>
                  <a:p>
                    <a:r>
                      <a:rPr lang="en-US"/>
                      <a:t>$5,853,676</a:t>
                    </a:r>
                    <a:r>
                      <a:rPr lang="en-US" baseline="0"/>
                      <a:t> </a:t>
                    </a:r>
                    <a:r>
                      <a:rPr lang="en-US"/>
                      <a:t> 19.1%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188-48C9-A302-F33219DDEBBF}"/>
                </c:ext>
              </c:extLst>
            </c:dLbl>
            <c:dLbl>
              <c:idx val="1"/>
              <c:layout>
                <c:manualLayout>
                  <c:x val="5.7821439512489962E-2"/>
                  <c:y val="3.49370128355883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Revolving Funds $8,632,586</a:t>
                    </a:r>
                    <a:r>
                      <a:rPr lang="en-US" baseline="0"/>
                      <a:t> </a:t>
                    </a:r>
                    <a:r>
                      <a:rPr lang="en-US"/>
                      <a:t> 28.1%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88-48C9-A302-F33219DDEBBF}"/>
                </c:ext>
              </c:extLst>
            </c:dLbl>
            <c:dLbl>
              <c:idx val="2"/>
              <c:layout>
                <c:manualLayout>
                  <c:x val="-3.073730925590137E-2"/>
                  <c:y val="5.19309944480002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Athletic Scholarships $3,197,631 10.4%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88-48C9-A302-F33219DDEBBF}"/>
                </c:ext>
              </c:extLst>
            </c:dLbl>
            <c:dLbl>
              <c:idx val="3"/>
              <c:layout>
                <c:manualLayout>
                  <c:x val="-5.9175174081157834E-2"/>
                  <c:y val="1.19556038481957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Continuing &amp; Professional Education</a:t>
                    </a:r>
                  </a:p>
                  <a:p>
                    <a:r>
                      <a:rPr lang="en-US"/>
                      <a:t>$10,274,744 33.5%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88-48C9-A302-F33219DDEBBF}"/>
                </c:ext>
              </c:extLst>
            </c:dLbl>
            <c:dLbl>
              <c:idx val="4"/>
              <c:layout>
                <c:manualLayout>
                  <c:x val="-4.7474105169030528E-2"/>
                  <c:y val="-3.03485504765590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Technology Center $2,746,614</a:t>
                    </a:r>
                    <a:r>
                      <a:rPr lang="en-US" baseline="0"/>
                      <a:t> </a:t>
                    </a:r>
                    <a:r>
                      <a:rPr lang="en-US"/>
                      <a:t> 8.9%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88-48C9-A302-F33219DDEBBF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9.3060008579585768E-2"/>
                  <c:y val="0.204158978614369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88-48C9-A302-F33219DDEBBF}"/>
                </c:ext>
              </c:extLst>
            </c:dLbl>
            <c:numFmt formatCode="0.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'G-SS EG'!$M$5:$M$9</c:f>
              <c:strCache>
                <c:ptCount val="5"/>
                <c:pt idx="0">
                  <c:v>DRIF and Start-up Funds</c:v>
                </c:pt>
                <c:pt idx="1">
                  <c:v>Revolving Funds</c:v>
                </c:pt>
                <c:pt idx="2">
                  <c:v>Athletic Scholarships</c:v>
                </c:pt>
                <c:pt idx="3">
                  <c:v>Continuing &amp; Professional Education</c:v>
                </c:pt>
                <c:pt idx="4">
                  <c:v>Technology Center</c:v>
                </c:pt>
              </c:strCache>
            </c:strRef>
          </c:cat>
          <c:val>
            <c:numRef>
              <c:f>'G-SS EG'!$N$5:$N$9</c:f>
              <c:numCache>
                <c:formatCode>"$"#,##0_);[Red]\("$"#,##0\)</c:formatCode>
                <c:ptCount val="5"/>
                <c:pt idx="0">
                  <c:v>5853676</c:v>
                </c:pt>
                <c:pt idx="1">
                  <c:v>8632586</c:v>
                </c:pt>
                <c:pt idx="2">
                  <c:v>3197631</c:v>
                </c:pt>
                <c:pt idx="3">
                  <c:v>10274744</c:v>
                </c:pt>
                <c:pt idx="4">
                  <c:v>2746614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'G-SS EG'!#REF!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3188-48C9-A302-F33219DDEBBF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3460230077717"/>
          <c:y val="0.26603773584905682"/>
          <c:w val="0.40536308821955164"/>
          <c:h val="0.48490566037735916"/>
        </c:manualLayout>
      </c:layout>
      <c:pieChart>
        <c:varyColors val="1"/>
        <c:ser>
          <c:idx val="0"/>
          <c:order val="0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44-4599-8887-E2B41F28E1E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F44-4599-8887-E2B41F28E1E8}"/>
              </c:ext>
            </c:extLst>
          </c:dPt>
          <c:dLbls>
            <c:dLbl>
              <c:idx val="0"/>
              <c:layout>
                <c:manualLayout>
                  <c:x val="5.4876920577552793E-2"/>
                  <c:y val="-3.49077403060466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Research Contracts &amp; Grants</a:t>
                    </a:r>
                  </a:p>
                  <a:p>
                    <a:r>
                      <a:rPr lang="en-US"/>
                      <a:t> $49,915,331  54.0%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44-4599-8887-E2B41F28E1E8}"/>
                </c:ext>
              </c:extLst>
            </c:dLbl>
            <c:dLbl>
              <c:idx val="1"/>
              <c:layout>
                <c:manualLayout>
                  <c:x val="-2.9231724583322984E-2"/>
                  <c:y val="5.8337443668598027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Instruction Contracts &amp; Grants</a:t>
                    </a:r>
                  </a:p>
                  <a:p>
                    <a:r>
                      <a:rPr lang="fr-FR"/>
                      <a:t> $160.821</a:t>
                    </a:r>
                    <a:r>
                      <a:rPr lang="fr-FR" baseline="0"/>
                      <a:t> </a:t>
                    </a:r>
                    <a:r>
                      <a:rPr lang="fr-FR"/>
                      <a:t> 0.2%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44-4599-8887-E2B41F28E1E8}"/>
                </c:ext>
              </c:extLst>
            </c:dLbl>
            <c:dLbl>
              <c:idx val="2"/>
              <c:layout>
                <c:manualLayout>
                  <c:x val="-7.6592179729848914E-2"/>
                  <c:y val="1.22900014856633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Scholarships &amp; Fellowships $23,977,995</a:t>
                    </a:r>
                    <a:r>
                      <a:rPr lang="en-US" baseline="0"/>
                      <a:t> </a:t>
                    </a:r>
                    <a:r>
                      <a:rPr lang="en-US"/>
                      <a:t> 25.9%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44-4599-8887-E2B41F28E1E8}"/>
                </c:ext>
              </c:extLst>
            </c:dLbl>
            <c:dLbl>
              <c:idx val="3"/>
              <c:layout>
                <c:manualLayout>
                  <c:x val="-9.2025965208607605E-2"/>
                  <c:y val="2.9057198038924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Public Service/Training Contracts &amp; Grants $18,445,854</a:t>
                    </a:r>
                    <a:r>
                      <a:rPr lang="en-US" baseline="0"/>
                      <a:t> </a:t>
                    </a:r>
                    <a:r>
                      <a:rPr lang="en-US"/>
                      <a:t> 18.4%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44-4599-8887-E2B41F28E1E8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44-4599-8887-E2B41F28E1E8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44-4599-8887-E2B41F28E1E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'G- RES'!$M$5:$M$8</c:f>
              <c:strCache>
                <c:ptCount val="4"/>
                <c:pt idx="0">
                  <c:v>Research Contracts &amp; Grants</c:v>
                </c:pt>
                <c:pt idx="1">
                  <c:v>Instruction Contracts &amp; Grants</c:v>
                </c:pt>
                <c:pt idx="2">
                  <c:v>Scholarships &amp; Fellowships</c:v>
                </c:pt>
                <c:pt idx="3">
                  <c:v>Public Service/Training Contracts &amp; Grants</c:v>
                </c:pt>
              </c:strCache>
            </c:strRef>
          </c:cat>
          <c:val>
            <c:numRef>
              <c:f>'G- RES'!$N$5:$N$8</c:f>
              <c:numCache>
                <c:formatCode>"$"#,##0_);[Red]\("$"#,##0\)</c:formatCode>
                <c:ptCount val="4"/>
                <c:pt idx="0">
                  <c:v>49915331</c:v>
                </c:pt>
                <c:pt idx="1">
                  <c:v>160820</c:v>
                </c:pt>
                <c:pt idx="2">
                  <c:v>23977995</c:v>
                </c:pt>
                <c:pt idx="3">
                  <c:v>18445854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44-4599-8887-E2B41F28E1E8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0.3391</cdr:x>
      <cdr:y>0.10332</cdr:y>
    </cdr:from>
    <cdr:to>
      <cdr:x>0.65765</cdr:x>
      <cdr:y>0.17159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5848" y="532154"/>
          <a:ext cx="3349691" cy="351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$436,805,383</a:t>
          </a:r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0.30633</cdr:x>
      <cdr:y>0.09462</cdr:y>
    </cdr:from>
    <cdr:to>
      <cdr:x>0.71177</cdr:x>
      <cdr:y>0.16523</cdr:y>
    </cdr:to>
    <cdr:sp macro="" textlink="" fLocksText="0">
      <cdr:nvSpPr>
        <cdr:cNvPr id="73731" name="Text Box 102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3345959" y="554438"/>
          <a:ext cx="4428511" cy="413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marL="0" indent="0" algn="ctr" rtl="0">
            <a:defRPr sz="1000"/>
          </a:pPr>
          <a:fld id="{ECF56134-5992-4D55-8181-9BB42F21F4B8}" type="TxLink">
            <a:rPr lang="en-US" sz="2400" b="1" i="0" u="none" strike="noStrike" baseline="0">
              <a:solidFill>
                <a:srgbClr val="000000"/>
              </a:solidFill>
              <a:latin typeface="Arial"/>
              <a:ea typeface="+mn-ea"/>
              <a:cs typeface="Arial"/>
            </a:rPr>
            <a:pPr marL="0" indent="0" algn="ctr" rtl="0">
              <a:defRPr sz="1000"/>
            </a:pPr>
            <a:t>$436,805,383 </a:t>
          </a:fld>
          <a:endParaRPr lang="en-US" sz="2400" b="1" i="0" u="none" strike="noStrike" baseline="0">
            <a:solidFill>
              <a:srgbClr val="000000"/>
            </a:solidFill>
            <a:latin typeface="Arial"/>
            <a:ea typeface="+mn-ea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0.33644</cdr:x>
      <cdr:y>0.12477</cdr:y>
    </cdr:from>
    <cdr:to>
      <cdr:x>0.65498</cdr:x>
      <cdr:y>0.16275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7857" y="643813"/>
          <a:ext cx="3349690" cy="195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0.28497</cdr:x>
      <cdr:y>0.11935</cdr:y>
    </cdr:from>
    <cdr:to>
      <cdr:x>0.71355</cdr:x>
      <cdr:y>0.19892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6682" y="615821"/>
          <a:ext cx="4506685" cy="410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$247,420,814</a:t>
          </a:r>
          <a:endParaRPr lang="en-US" sz="2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0.2194</cdr:x>
      <cdr:y>0.03584</cdr:y>
    </cdr:from>
    <cdr:to>
      <cdr:x>0.78075</cdr:x>
      <cdr:y>0.14695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8636" y="186613"/>
          <a:ext cx="6111551" cy="578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0.16247</cdr:x>
      <cdr:y>0</cdr:y>
    </cdr:from>
    <cdr:to>
      <cdr:x>0.80438</cdr:x>
      <cdr:y>0.23977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68885" y="0"/>
          <a:ext cx="6988647" cy="1398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FY 2017 STATE SUPPORTED EDUCATIONAL &amp; GENERAL EXPENDITURES</a:t>
          </a:r>
        </a:p>
        <a:p xmlns:a="http://schemas.openxmlformats.org/drawingml/2006/main">
          <a:pPr algn="ctr"/>
          <a:endParaRPr lang="en-US" sz="1800" b="1" dirty="0" smtClean="0"/>
        </a:p>
        <a:p xmlns:a="http://schemas.openxmlformats.org/drawingml/2006/main">
          <a:pPr algn="ctr"/>
          <a:r>
            <a:rPr lang="en-US" sz="2400" b="1" dirty="0" smtClean="0"/>
            <a:t>$247,420,814 </a:t>
          </a:r>
          <a:endParaRPr lang="en-US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0.26989</cdr:x>
      <cdr:y>0.01648</cdr:y>
    </cdr:from>
    <cdr:to>
      <cdr:x>0.69225</cdr:x>
      <cdr:y>0.09524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8061" y="83975"/>
          <a:ext cx="4441372" cy="401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$66,179,318</a:t>
          </a:r>
          <a:endParaRPr lang="en-US" sz="2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0.3249</cdr:x>
      <cdr:y>0.04824</cdr:y>
    </cdr:from>
    <cdr:to>
      <cdr:x>0.68959</cdr:x>
      <cdr:y>0.18553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6559" y="242596"/>
          <a:ext cx="3834882" cy="690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$30,705,251</a:t>
          </a:r>
          <a:endParaRPr lang="en-US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0.2903</cdr:x>
      <cdr:y>0.05376</cdr:y>
    </cdr:from>
    <cdr:to>
      <cdr:x>0.64611</cdr:x>
      <cdr:y>0.13441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2665" y="279918"/>
          <a:ext cx="3741576" cy="419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$92,500,000</a:t>
          </a:r>
          <a:endParaRPr lang="en-US" sz="2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9005-8234-44E3-B579-90425AC7AA3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058D-2AFD-4660-A21A-54BBCD91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UMBC FY 2017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dirty="0" smtClean="0"/>
              <a:t>Business Managers Meeting</a:t>
            </a:r>
          </a:p>
          <a:p>
            <a:r>
              <a:rPr lang="en-US" dirty="0" smtClean="0"/>
              <a:t>November 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95653"/>
            <a:ext cx="10515600" cy="100232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FY 2017 NEW FUNDING</a:t>
            </a:r>
            <a:br>
              <a:rPr lang="en-US" sz="28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(continued)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478732"/>
            <a:ext cx="10515600" cy="510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Mandatory Costs</a:t>
            </a:r>
          </a:p>
          <a:p>
            <a:pPr marL="0" indent="0">
              <a:buNone/>
            </a:pPr>
            <a:r>
              <a:rPr lang="en-US" sz="2400" dirty="0" smtClean="0"/>
              <a:t>Faculty and Staff 2.5% Merit Pool						3,528</a:t>
            </a:r>
          </a:p>
          <a:p>
            <a:pPr marL="0" indent="0">
              <a:buNone/>
            </a:pPr>
            <a:r>
              <a:rPr lang="en-US" sz="2400" dirty="0" smtClean="0"/>
              <a:t>Health Care and Retirement Rate increases					3,666</a:t>
            </a:r>
          </a:p>
          <a:p>
            <a:pPr marL="0" indent="0">
              <a:buNone/>
            </a:pPr>
            <a:r>
              <a:rPr lang="en-US" sz="2400" dirty="0" smtClean="0"/>
              <a:t>Other Compensation and Benefits increases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Workers’ Compensation						   246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Minimum Wage increase						   168</a:t>
            </a:r>
          </a:p>
          <a:p>
            <a:pPr marL="0" indent="0">
              <a:buNone/>
            </a:pPr>
            <a:r>
              <a:rPr lang="en-US" sz="2400" dirty="0" smtClean="0"/>
              <a:t>	Affordable Care Act coverage						   189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GA Health Insurance							   144</a:t>
            </a:r>
          </a:p>
          <a:p>
            <a:pPr marL="0" indent="0">
              <a:buNone/>
            </a:pPr>
            <a:r>
              <a:rPr lang="en-US" sz="2400" dirty="0" smtClean="0"/>
              <a:t>	Other DBM Controlled </a:t>
            </a:r>
            <a:r>
              <a:rPr lang="en-US" sz="2400" dirty="0" err="1" smtClean="0"/>
              <a:t>Subobjects</a:t>
            </a:r>
            <a:r>
              <a:rPr lang="en-US" sz="2400" dirty="0" smtClean="0"/>
              <a:t>					     42 </a:t>
            </a:r>
          </a:p>
          <a:p>
            <a:pPr marL="0" indent="0">
              <a:buNone/>
            </a:pPr>
            <a:r>
              <a:rPr lang="en-US" sz="2400" dirty="0" smtClean="0"/>
              <a:t>Debt Service									   291</a:t>
            </a:r>
          </a:p>
          <a:p>
            <a:pPr marL="0" indent="0">
              <a:buNone/>
            </a:pPr>
            <a:r>
              <a:rPr lang="en-US" sz="2400" dirty="0" smtClean="0"/>
              <a:t>Contractual Services								     69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62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66343"/>
            <a:ext cx="10515600" cy="10793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FY 2017 NEW FUNDING</a:t>
            </a:r>
            <a:br>
              <a:rPr lang="en-US" sz="2800" b="1" dirty="0">
                <a:latin typeface="+mn-lt"/>
              </a:rPr>
            </a:br>
            <a:r>
              <a:rPr lang="en-US" sz="2400" b="1" dirty="0" smtClean="0">
                <a:latin typeface="+mn-lt"/>
              </a:rPr>
              <a:t>(continued)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245705"/>
            <a:ext cx="10515600" cy="5512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Faculty and Instructional Resources</a:t>
            </a:r>
          </a:p>
          <a:p>
            <a:pPr marL="0" indent="0">
              <a:buNone/>
            </a:pPr>
            <a:r>
              <a:rPr lang="en-US" sz="2400" dirty="0" smtClean="0"/>
              <a:t>New faculty lines and retention						   364</a:t>
            </a:r>
          </a:p>
          <a:p>
            <a:pPr marL="0" indent="0">
              <a:buNone/>
            </a:pPr>
            <a:r>
              <a:rPr lang="en-US" sz="2400" dirty="0" smtClean="0"/>
              <a:t>Contractual faculty								   236</a:t>
            </a:r>
          </a:p>
          <a:p>
            <a:pPr marL="0" indent="0">
              <a:buNone/>
            </a:pPr>
            <a:r>
              <a:rPr lang="en-US" sz="2400" dirty="0" smtClean="0"/>
              <a:t>Enrollment pressure								   200</a:t>
            </a:r>
          </a:p>
          <a:p>
            <a:pPr marL="0" indent="0">
              <a:buNone/>
            </a:pPr>
            <a:r>
              <a:rPr lang="en-US" sz="2400" dirty="0" smtClean="0"/>
              <a:t>Library										    50</a:t>
            </a:r>
          </a:p>
          <a:p>
            <a:pPr marL="0" indent="0">
              <a:buNone/>
            </a:pPr>
            <a:r>
              <a:rPr lang="en-US" sz="2400" dirty="0" smtClean="0"/>
              <a:t>Faculty Development Center new position (half year)			    21</a:t>
            </a:r>
          </a:p>
          <a:p>
            <a:pPr marL="0" indent="0">
              <a:buNone/>
            </a:pPr>
            <a:r>
              <a:rPr lang="en-US" sz="2400" dirty="0" smtClean="0"/>
              <a:t>NROTC implementation							    12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u="sng" dirty="0" smtClean="0"/>
              <a:t>Support for Students</a:t>
            </a:r>
          </a:p>
          <a:p>
            <a:pPr marL="0" indent="0">
              <a:buNone/>
            </a:pPr>
            <a:r>
              <a:rPr lang="en-US" sz="2400" dirty="0" smtClean="0"/>
              <a:t>Financial Aid									   726</a:t>
            </a:r>
          </a:p>
          <a:p>
            <a:pPr marL="0" indent="0">
              <a:buNone/>
            </a:pPr>
            <a:r>
              <a:rPr lang="en-US" sz="2400" dirty="0" smtClean="0"/>
              <a:t>T-STEM base funding								   324</a:t>
            </a:r>
          </a:p>
          <a:p>
            <a:pPr marL="0" indent="0">
              <a:buNone/>
            </a:pPr>
            <a:r>
              <a:rPr lang="en-US" sz="2400" dirty="0" smtClean="0"/>
              <a:t>Counseling Center – one-time funds						     40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584934"/>
            <a:ext cx="10515600" cy="11559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FY 2017 NEW FUNDING</a:t>
            </a:r>
            <a:br>
              <a:rPr lang="en-US" sz="2800" b="1" dirty="0">
                <a:latin typeface="+mn-lt"/>
              </a:rPr>
            </a:br>
            <a:r>
              <a:rPr lang="en-US" sz="2400" b="1" dirty="0">
                <a:latin typeface="+mn-lt"/>
              </a:rPr>
              <a:t>(continued)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85927"/>
            <a:ext cx="10515600" cy="476656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Other Allocations</a:t>
            </a:r>
          </a:p>
          <a:p>
            <a:pPr marL="0" indent="0">
              <a:buNone/>
            </a:pPr>
            <a:r>
              <a:rPr lang="en-US" sz="2400" dirty="0" smtClean="0"/>
              <a:t>Alumni Relations new positon						    65</a:t>
            </a:r>
          </a:p>
          <a:p>
            <a:pPr marL="0" indent="0">
              <a:buNone/>
            </a:pPr>
            <a:r>
              <a:rPr lang="en-US" sz="2400" dirty="0" smtClean="0"/>
              <a:t>Facilities Renewal								  500</a:t>
            </a:r>
          </a:p>
          <a:p>
            <a:pPr marL="0" indent="0">
              <a:buNone/>
            </a:pPr>
            <a:r>
              <a:rPr lang="en-US" sz="2400" dirty="0" smtClean="0"/>
              <a:t>Central Campus Operations reduction					 (300)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 smtClean="0"/>
              <a:t>Total Expenditures							      $10,581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092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732154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WHERE IT COMES FROM</a:t>
            </a:r>
            <a:endParaRPr lang="en-US" sz="2800" b="1" u="sng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79183"/>
              </p:ext>
            </p:extLst>
          </p:nvPr>
        </p:nvGraphicFramePr>
        <p:xfrm>
          <a:off x="457199" y="1005840"/>
          <a:ext cx="11299371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653777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WHERE IT GOES</a:t>
            </a:r>
            <a:endParaRPr lang="en-US" sz="2800" b="1" u="sng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213689"/>
              </p:ext>
            </p:extLst>
          </p:nvPr>
        </p:nvGraphicFramePr>
        <p:xfrm>
          <a:off x="431074" y="849087"/>
          <a:ext cx="10922728" cy="585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94116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WHERE IT COMES FROM</a:t>
            </a:r>
            <a:endParaRPr lang="en-US" sz="2800" b="1" u="sng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076097"/>
              </p:ext>
            </p:extLst>
          </p:nvPr>
        </p:nvGraphicFramePr>
        <p:xfrm>
          <a:off x="838200" y="1194318"/>
          <a:ext cx="10515600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6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469761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WHERE IT GOES</a:t>
            </a:r>
            <a:endParaRPr lang="en-US" sz="2800" b="1" u="sng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084350"/>
              </p:ext>
            </p:extLst>
          </p:nvPr>
        </p:nvGraphicFramePr>
        <p:xfrm>
          <a:off x="466533" y="1000540"/>
          <a:ext cx="10887269" cy="583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2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6155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FY 2017 AUXILIARY EXPENDITURES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4696"/>
              </p:ext>
            </p:extLst>
          </p:nvPr>
        </p:nvGraphicFramePr>
        <p:xfrm>
          <a:off x="291549" y="980662"/>
          <a:ext cx="11701668" cy="563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9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FY 2017 SELF SUPPORTED EDUCATIONAL &amp; GENERAL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BY COMPONENT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21520"/>
              </p:ext>
            </p:extLst>
          </p:nvPr>
        </p:nvGraphicFramePr>
        <p:xfrm>
          <a:off x="278296" y="1126434"/>
          <a:ext cx="11290852" cy="559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0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FY 2017 RESTRICTED FUNDS - MAJOR COMPONENTS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40515"/>
              </p:ext>
            </p:extLst>
          </p:nvPr>
        </p:nvGraphicFramePr>
        <p:xfrm>
          <a:off x="993916" y="1120671"/>
          <a:ext cx="10893285" cy="563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0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07731"/>
            <a:ext cx="10515600" cy="13276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FY 2017 NEW FUNDING</a:t>
            </a:r>
            <a:br>
              <a:rPr lang="en-US" sz="28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$ 000s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84838"/>
            <a:ext cx="10515600" cy="4466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Revenue Sources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Tuition Rate increase								2,453</a:t>
            </a:r>
          </a:p>
          <a:p>
            <a:pPr marL="0" indent="0">
              <a:buNone/>
            </a:pPr>
            <a:r>
              <a:rPr lang="en-US" sz="2400" dirty="0"/>
              <a:t>Tuition – Enrollment adjustment						 (600)</a:t>
            </a:r>
          </a:p>
          <a:p>
            <a:pPr marL="0" indent="0">
              <a:buNone/>
            </a:pPr>
            <a:r>
              <a:rPr lang="en-US" sz="2400" dirty="0"/>
              <a:t>Technology Fee/Auxiliary Overhead						</a:t>
            </a:r>
            <a:r>
              <a:rPr lang="en-US" sz="2400" dirty="0" smtClean="0"/>
              <a:t>     </a:t>
            </a:r>
            <a:r>
              <a:rPr lang="en-US" sz="2400" dirty="0"/>
              <a:t>56</a:t>
            </a:r>
          </a:p>
          <a:p>
            <a:pPr marL="0" indent="0">
              <a:buNone/>
            </a:pPr>
            <a:r>
              <a:rPr lang="en-US" sz="2400" dirty="0"/>
              <a:t>State Appropriation								5,290</a:t>
            </a:r>
          </a:p>
          <a:p>
            <a:pPr marL="0" indent="0">
              <a:buNone/>
            </a:pPr>
            <a:r>
              <a:rPr lang="en-US" sz="2400" dirty="0"/>
              <a:t>FY 2017 Merit Funding							3,162</a:t>
            </a:r>
          </a:p>
          <a:p>
            <a:pPr marL="0" indent="0">
              <a:buNone/>
            </a:pPr>
            <a:r>
              <a:rPr lang="en-US" sz="2400" dirty="0"/>
              <a:t>Indirect Cost Recovery							   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Total </a:t>
            </a:r>
            <a:r>
              <a:rPr lang="en-US" b="1" dirty="0" smtClean="0"/>
              <a:t>Revenues							      $10,361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8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439</Words>
  <Application>Microsoft Office PowerPoint</Application>
  <PresentationFormat>Custom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UMBC FY 2017  BUDGET UPDATE</vt:lpstr>
      <vt:lpstr>WHERE IT COMES FROM</vt:lpstr>
      <vt:lpstr>WHERE IT GOES</vt:lpstr>
      <vt:lpstr>WHERE IT COMES FROM</vt:lpstr>
      <vt:lpstr>WHERE IT GOES</vt:lpstr>
      <vt:lpstr>FY 2017 AUXILIARY EXPENDITURES</vt:lpstr>
      <vt:lpstr>FY 2017 SELF SUPPORTED EDUCATIONAL &amp; GENERAL  BY COMPONENT</vt:lpstr>
      <vt:lpstr>FY 2017 RESTRICTED FUNDS - MAJOR COMPONENTS</vt:lpstr>
      <vt:lpstr>FY 2017 NEW FUNDING $ 000s</vt:lpstr>
      <vt:lpstr>FY 2017 NEW FUNDING (continued)</vt:lpstr>
      <vt:lpstr>FY 2017 NEW FUNDING (continued)</vt:lpstr>
      <vt:lpstr>FY 2017 NEW FUNDING (continued)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UMBC FY2017 BUDGET UPDATE</dc:title>
  <dc:creator>Charlene Uhl</dc:creator>
  <cp:lastModifiedBy>UMBC Guest</cp:lastModifiedBy>
  <cp:revision>23</cp:revision>
  <cp:lastPrinted>2016-11-01T19:00:25Z</cp:lastPrinted>
  <dcterms:created xsi:type="dcterms:W3CDTF">2016-11-01T15:44:59Z</dcterms:created>
  <dcterms:modified xsi:type="dcterms:W3CDTF">2016-11-03T14:55:23Z</dcterms:modified>
</cp:coreProperties>
</file>