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248" r:id="rId5"/>
  </p:sldMasterIdLst>
  <p:notesMasterIdLst>
    <p:notesMasterId r:id="rId24"/>
  </p:notesMasterIdLst>
  <p:handoutMasterIdLst>
    <p:handoutMasterId r:id="rId25"/>
  </p:handoutMasterIdLst>
  <p:sldIdLst>
    <p:sldId id="412" r:id="rId6"/>
    <p:sldId id="385" r:id="rId7"/>
    <p:sldId id="386" r:id="rId8"/>
    <p:sldId id="410" r:id="rId9"/>
    <p:sldId id="409" r:id="rId10"/>
    <p:sldId id="404" r:id="rId11"/>
    <p:sldId id="411" r:id="rId12"/>
    <p:sldId id="388" r:id="rId13"/>
    <p:sldId id="391" r:id="rId14"/>
    <p:sldId id="392" r:id="rId15"/>
    <p:sldId id="394" r:id="rId16"/>
    <p:sldId id="396" r:id="rId17"/>
    <p:sldId id="397" r:id="rId18"/>
    <p:sldId id="399" r:id="rId19"/>
    <p:sldId id="400" r:id="rId20"/>
    <p:sldId id="402" r:id="rId21"/>
    <p:sldId id="413" r:id="rId22"/>
    <p:sldId id="414" r:id="rId2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ＭＳ Ｐゴシック" charset="-128"/>
        <a:cs typeface="+mn-cs"/>
      </a:defRPr>
    </a:lvl1pPr>
    <a:lvl2pPr marL="457200" algn="l" rtl="0" fontAlgn="base">
      <a:spcBef>
        <a:spcPct val="0"/>
      </a:spcBef>
      <a:spcAft>
        <a:spcPct val="0"/>
      </a:spcAft>
      <a:defRPr sz="2400" kern="1200">
        <a:solidFill>
          <a:schemeClr val="tx1"/>
        </a:solidFill>
        <a:latin typeface="Times New Roman" charset="0"/>
        <a:ea typeface="ＭＳ Ｐゴシック" charset="-128"/>
        <a:cs typeface="+mn-cs"/>
      </a:defRPr>
    </a:lvl2pPr>
    <a:lvl3pPr marL="914400" algn="l" rtl="0" fontAlgn="base">
      <a:spcBef>
        <a:spcPct val="0"/>
      </a:spcBef>
      <a:spcAft>
        <a:spcPct val="0"/>
      </a:spcAft>
      <a:defRPr sz="2400" kern="1200">
        <a:solidFill>
          <a:schemeClr val="tx1"/>
        </a:solidFill>
        <a:latin typeface="Times New Roman" charset="0"/>
        <a:ea typeface="ＭＳ Ｐゴシック" charset="-128"/>
        <a:cs typeface="+mn-cs"/>
      </a:defRPr>
    </a:lvl3pPr>
    <a:lvl4pPr marL="1371600" algn="l" rtl="0" fontAlgn="base">
      <a:spcBef>
        <a:spcPct val="0"/>
      </a:spcBef>
      <a:spcAft>
        <a:spcPct val="0"/>
      </a:spcAft>
      <a:defRPr sz="2400" kern="1200">
        <a:solidFill>
          <a:schemeClr val="tx1"/>
        </a:solidFill>
        <a:latin typeface="Times New Roman" charset="0"/>
        <a:ea typeface="ＭＳ Ｐゴシック" charset="-128"/>
        <a:cs typeface="+mn-cs"/>
      </a:defRPr>
    </a:lvl4pPr>
    <a:lvl5pPr marL="1828800" algn="l" rtl="0" fontAlgn="base">
      <a:spcBef>
        <a:spcPct val="0"/>
      </a:spcBef>
      <a:spcAft>
        <a:spcPct val="0"/>
      </a:spcAft>
      <a:defRPr sz="2400" kern="1200">
        <a:solidFill>
          <a:schemeClr val="tx1"/>
        </a:solidFill>
        <a:latin typeface="Times New Roman" charset="0"/>
        <a:ea typeface="ＭＳ Ｐゴシック" charset="-128"/>
        <a:cs typeface="+mn-cs"/>
      </a:defRPr>
    </a:lvl5pPr>
    <a:lvl6pPr marL="2286000" algn="l" defTabSz="914400" rtl="0" eaLnBrk="1" latinLnBrk="0" hangingPunct="1">
      <a:defRPr sz="2400" kern="1200">
        <a:solidFill>
          <a:schemeClr val="tx1"/>
        </a:solidFill>
        <a:latin typeface="Times New Roman" charset="0"/>
        <a:ea typeface="ＭＳ Ｐゴシック" charset="-128"/>
        <a:cs typeface="+mn-cs"/>
      </a:defRPr>
    </a:lvl6pPr>
    <a:lvl7pPr marL="2743200" algn="l" defTabSz="914400" rtl="0" eaLnBrk="1" latinLnBrk="0" hangingPunct="1">
      <a:defRPr sz="2400" kern="1200">
        <a:solidFill>
          <a:schemeClr val="tx1"/>
        </a:solidFill>
        <a:latin typeface="Times New Roman" charset="0"/>
        <a:ea typeface="ＭＳ Ｐゴシック" charset="-128"/>
        <a:cs typeface="+mn-cs"/>
      </a:defRPr>
    </a:lvl7pPr>
    <a:lvl8pPr marL="3200400" algn="l" defTabSz="914400" rtl="0" eaLnBrk="1" latinLnBrk="0" hangingPunct="1">
      <a:defRPr sz="2400" kern="1200">
        <a:solidFill>
          <a:schemeClr val="tx1"/>
        </a:solidFill>
        <a:latin typeface="Times New Roman" charset="0"/>
        <a:ea typeface="ＭＳ Ｐゴシック" charset="-128"/>
        <a:cs typeface="+mn-cs"/>
      </a:defRPr>
    </a:lvl8pPr>
    <a:lvl9pPr marL="3657600" algn="l" defTabSz="914400" rtl="0" eaLnBrk="1" latinLnBrk="0" hangingPunct="1">
      <a:defRPr sz="2400" kern="1200">
        <a:solidFill>
          <a:schemeClr val="tx1"/>
        </a:solidFill>
        <a:latin typeface="Times New Roman" charset="0"/>
        <a:ea typeface="ＭＳ Ｐゴシック" charset="-128"/>
        <a:cs typeface="+mn-cs"/>
      </a:defRPr>
    </a:lvl9pPr>
  </p:defaultTextStyle>
  <p:extLst>
    <p:ext uri="{EFAFB233-063F-42B5-8137-9DF3F51BA10A}">
      <p15:sldGuideLst xmlns:p15="http://schemas.microsoft.com/office/powerpoint/2012/main">
        <p15:guide id="1" orient="horz" pos="768">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0000FF"/>
    <a:srgbClr val="008000"/>
    <a:srgbClr val="FF0000"/>
    <a:srgbClr val="0080FF"/>
    <a:srgbClr val="66CCFF"/>
    <a:srgbClr val="3366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84538" autoAdjust="0"/>
  </p:normalViewPr>
  <p:slideViewPr>
    <p:cSldViewPr>
      <p:cViewPr varScale="1">
        <p:scale>
          <a:sx n="72" d="100"/>
          <a:sy n="72" d="100"/>
        </p:scale>
        <p:origin x="1332" y="60"/>
      </p:cViewPr>
      <p:guideLst>
        <p:guide orient="horz" pos="76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p:cViewPr varScale="1">
        <p:scale>
          <a:sx n="42" d="100"/>
          <a:sy n="42" d="100"/>
        </p:scale>
        <p:origin x="-1349" y="-62"/>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image" Target="../media/image2.jpg"/><Relationship Id="rId4" Type="http://schemas.openxmlformats.org/officeDocument/2006/relationships/image" Target="../media/image5.jpg"/></Relationships>
</file>

<file path=ppt/diagrams/_rels/drawing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image" Target="../media/image2.jpg"/><Relationship Id="rId4"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DF3CC1-6ADB-42F9-AFDA-205A6E6B7C65}" type="doc">
      <dgm:prSet loTypeId="urn:microsoft.com/office/officeart/2005/8/layout/pList1" loCatId="list" qsTypeId="urn:microsoft.com/office/officeart/2005/8/quickstyle/simple1" qsCatId="simple" csTypeId="urn:microsoft.com/office/officeart/2005/8/colors/accent1_2" csCatId="accent1" phldr="1"/>
      <dgm:spPr/>
      <dgm:t>
        <a:bodyPr/>
        <a:lstStyle/>
        <a:p>
          <a:endParaRPr lang="en-US"/>
        </a:p>
      </dgm:t>
    </dgm:pt>
    <dgm:pt modelId="{BC9805E1-A8AA-4AA8-91DC-4A7475801A96}">
      <dgm:prSet phldrT="[Text]" custT="1"/>
      <dgm:spPr/>
      <dgm:t>
        <a:bodyPr/>
        <a:lstStyle/>
        <a:p>
          <a:r>
            <a:rPr lang="en-US" sz="2000" dirty="0">
              <a:solidFill>
                <a:schemeClr val="accent1"/>
              </a:solidFill>
            </a:rPr>
            <a:t>Network to build contacts/practice</a:t>
          </a:r>
        </a:p>
      </dgm:t>
    </dgm:pt>
    <dgm:pt modelId="{B10A1F72-4A3A-4985-AB16-1047568462C2}" type="parTrans" cxnId="{118C6F11-33B9-4D1B-B6FC-E421F926E76C}">
      <dgm:prSet/>
      <dgm:spPr/>
      <dgm:t>
        <a:bodyPr/>
        <a:lstStyle/>
        <a:p>
          <a:endParaRPr lang="en-US"/>
        </a:p>
      </dgm:t>
    </dgm:pt>
    <dgm:pt modelId="{CAFE79A0-6A79-40E0-A2D3-68D439779C36}" type="sibTrans" cxnId="{118C6F11-33B9-4D1B-B6FC-E421F926E76C}">
      <dgm:prSet/>
      <dgm:spPr/>
      <dgm:t>
        <a:bodyPr/>
        <a:lstStyle/>
        <a:p>
          <a:endParaRPr lang="en-US"/>
        </a:p>
      </dgm:t>
    </dgm:pt>
    <dgm:pt modelId="{B5213B05-B281-48F8-A7A7-C9AB1EF8FCBD}">
      <dgm:prSet phldrT="[Text]" custT="1"/>
      <dgm:spPr/>
      <dgm:t>
        <a:bodyPr/>
        <a:lstStyle/>
        <a:p>
          <a:r>
            <a:rPr lang="en-US" sz="2000" dirty="0">
              <a:solidFill>
                <a:schemeClr val="accent1"/>
              </a:solidFill>
            </a:rPr>
            <a:t>Gather information to explore careers</a:t>
          </a:r>
        </a:p>
      </dgm:t>
    </dgm:pt>
    <dgm:pt modelId="{549A3B42-7FF1-44B3-9543-F6485B45B692}" type="parTrans" cxnId="{8357075D-8473-481D-AA65-AB6F6E6CDBA7}">
      <dgm:prSet/>
      <dgm:spPr/>
      <dgm:t>
        <a:bodyPr/>
        <a:lstStyle/>
        <a:p>
          <a:endParaRPr lang="en-US"/>
        </a:p>
      </dgm:t>
    </dgm:pt>
    <dgm:pt modelId="{AA64648A-500B-444A-9C1B-6E91DCFF4CCA}" type="sibTrans" cxnId="{8357075D-8473-481D-AA65-AB6F6E6CDBA7}">
      <dgm:prSet/>
      <dgm:spPr/>
      <dgm:t>
        <a:bodyPr/>
        <a:lstStyle/>
        <a:p>
          <a:endParaRPr lang="en-US"/>
        </a:p>
      </dgm:t>
    </dgm:pt>
    <dgm:pt modelId="{018EB1B1-7DF5-410F-944D-735F08E1538A}">
      <dgm:prSet phldrT="[Text]" custT="1"/>
      <dgm:spPr/>
      <dgm:t>
        <a:bodyPr/>
        <a:lstStyle/>
        <a:p>
          <a:r>
            <a:rPr lang="en-US" sz="2000" dirty="0">
              <a:solidFill>
                <a:schemeClr val="accent1"/>
              </a:solidFill>
            </a:rPr>
            <a:t>Identify employers with jobs/internships in your field</a:t>
          </a:r>
        </a:p>
      </dgm:t>
    </dgm:pt>
    <dgm:pt modelId="{EA8D0BBE-EC24-4588-A40D-457DB65FFA99}" type="parTrans" cxnId="{09BFBEF5-F58F-4D2D-ABEC-76E7C45B5FA3}">
      <dgm:prSet/>
      <dgm:spPr/>
      <dgm:t>
        <a:bodyPr/>
        <a:lstStyle/>
        <a:p>
          <a:endParaRPr lang="en-US"/>
        </a:p>
      </dgm:t>
    </dgm:pt>
    <dgm:pt modelId="{749DA57B-A78E-4FA9-B292-6062675C8761}" type="sibTrans" cxnId="{09BFBEF5-F58F-4D2D-ABEC-76E7C45B5FA3}">
      <dgm:prSet/>
      <dgm:spPr/>
      <dgm:t>
        <a:bodyPr/>
        <a:lstStyle/>
        <a:p>
          <a:endParaRPr lang="en-US"/>
        </a:p>
      </dgm:t>
    </dgm:pt>
    <dgm:pt modelId="{A1E767A0-AA16-4231-AFDF-57E7B41618D5}">
      <dgm:prSet phldrT="[Text]" custT="1"/>
      <dgm:spPr/>
      <dgm:t>
        <a:bodyPr/>
        <a:lstStyle/>
        <a:p>
          <a:r>
            <a:rPr lang="en-US" sz="2000" dirty="0">
              <a:solidFill>
                <a:schemeClr val="accent1"/>
              </a:solidFill>
            </a:rPr>
            <a:t>Not sure</a:t>
          </a:r>
        </a:p>
      </dgm:t>
    </dgm:pt>
    <dgm:pt modelId="{4752DCEE-437C-4510-9F30-DF8D775ECF16}" type="parTrans" cxnId="{4BFE092B-A3E9-412E-8BBC-DE9D58757134}">
      <dgm:prSet/>
      <dgm:spPr/>
      <dgm:t>
        <a:bodyPr/>
        <a:lstStyle/>
        <a:p>
          <a:endParaRPr lang="en-US"/>
        </a:p>
      </dgm:t>
    </dgm:pt>
    <dgm:pt modelId="{E13BFD68-74D6-441F-9531-A6A8009409C7}" type="sibTrans" cxnId="{4BFE092B-A3E9-412E-8BBC-DE9D58757134}">
      <dgm:prSet/>
      <dgm:spPr/>
      <dgm:t>
        <a:bodyPr/>
        <a:lstStyle/>
        <a:p>
          <a:endParaRPr lang="en-US"/>
        </a:p>
      </dgm:t>
    </dgm:pt>
    <dgm:pt modelId="{3342D6B1-6EC6-4C76-849F-1A4EDAFA66C3}" type="pres">
      <dgm:prSet presAssocID="{68DF3CC1-6ADB-42F9-AFDA-205A6E6B7C65}" presName="Name0" presStyleCnt="0">
        <dgm:presLayoutVars>
          <dgm:dir/>
          <dgm:resizeHandles val="exact"/>
        </dgm:presLayoutVars>
      </dgm:prSet>
      <dgm:spPr/>
    </dgm:pt>
    <dgm:pt modelId="{8984B52D-DFB1-4AB8-A382-BA8E506B1FAE}" type="pres">
      <dgm:prSet presAssocID="{BC9805E1-A8AA-4AA8-91DC-4A7475801A96}" presName="compNode" presStyleCnt="0"/>
      <dgm:spPr/>
    </dgm:pt>
    <dgm:pt modelId="{E2F0830D-B40B-4223-AF1B-13C2BE0B32B8}" type="pres">
      <dgm:prSet presAssocID="{BC9805E1-A8AA-4AA8-91DC-4A7475801A96}" presName="pict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1000" r="-1000"/>
          </a:stretch>
        </a:blipFill>
      </dgm:spPr>
    </dgm:pt>
    <dgm:pt modelId="{AC5959F5-9853-4829-BB74-21E6E64897D6}" type="pres">
      <dgm:prSet presAssocID="{BC9805E1-A8AA-4AA8-91DC-4A7475801A96}" presName="textRect" presStyleLbl="revTx" presStyleIdx="0" presStyleCnt="4" custScaleX="111426">
        <dgm:presLayoutVars>
          <dgm:bulletEnabled val="1"/>
        </dgm:presLayoutVars>
      </dgm:prSet>
      <dgm:spPr/>
    </dgm:pt>
    <dgm:pt modelId="{B711C5A9-6003-4C75-A2A7-BC0BFEE66399}" type="pres">
      <dgm:prSet presAssocID="{CAFE79A0-6A79-40E0-A2D3-68D439779C36}" presName="sibTrans" presStyleLbl="sibTrans2D1" presStyleIdx="0" presStyleCnt="0"/>
      <dgm:spPr/>
    </dgm:pt>
    <dgm:pt modelId="{8EAE2E38-8A40-4C33-A6B3-EAF124780789}" type="pres">
      <dgm:prSet presAssocID="{B5213B05-B281-48F8-A7A7-C9AB1EF8FCBD}" presName="compNode" presStyleCnt="0"/>
      <dgm:spPr/>
    </dgm:pt>
    <dgm:pt modelId="{AAC5B3DF-3BA0-45C1-A740-0261092FF771}" type="pres">
      <dgm:prSet presAssocID="{B5213B05-B281-48F8-A7A7-C9AB1EF8FCBD}" presName="pictRect" presStyleLbl="nod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l="-2000" r="-2000"/>
          </a:stretch>
        </a:blipFill>
      </dgm:spPr>
    </dgm:pt>
    <dgm:pt modelId="{E5515F29-172B-4B87-BD1C-1782C5826DCA}" type="pres">
      <dgm:prSet presAssocID="{B5213B05-B281-48F8-A7A7-C9AB1EF8FCBD}" presName="textRect" presStyleLbl="revTx" presStyleIdx="1" presStyleCnt="4">
        <dgm:presLayoutVars>
          <dgm:bulletEnabled val="1"/>
        </dgm:presLayoutVars>
      </dgm:prSet>
      <dgm:spPr/>
    </dgm:pt>
    <dgm:pt modelId="{01780745-BCB9-44D1-B4E9-3CADB064FCC9}" type="pres">
      <dgm:prSet presAssocID="{AA64648A-500B-444A-9C1B-6E91DCFF4CCA}" presName="sibTrans" presStyleLbl="sibTrans2D1" presStyleIdx="0" presStyleCnt="0"/>
      <dgm:spPr/>
    </dgm:pt>
    <dgm:pt modelId="{72E37E34-6C14-4F5B-94D8-DF6E428AE413}" type="pres">
      <dgm:prSet presAssocID="{018EB1B1-7DF5-410F-944D-735F08E1538A}" presName="compNode" presStyleCnt="0"/>
      <dgm:spPr/>
    </dgm:pt>
    <dgm:pt modelId="{97D9B260-D163-4A60-A88B-EB7FF3191617}" type="pres">
      <dgm:prSet presAssocID="{018EB1B1-7DF5-410F-944D-735F08E1538A}" presName="pictRect" presStyleLbl="nod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t="-17000" b="-17000"/>
          </a:stretch>
        </a:blipFill>
      </dgm:spPr>
    </dgm:pt>
    <dgm:pt modelId="{7A3B1FB8-DC29-4BC0-8D40-E950A5662534}" type="pres">
      <dgm:prSet presAssocID="{018EB1B1-7DF5-410F-944D-735F08E1538A}" presName="textRect" presStyleLbl="revTx" presStyleIdx="2" presStyleCnt="4" custScaleX="110949">
        <dgm:presLayoutVars>
          <dgm:bulletEnabled val="1"/>
        </dgm:presLayoutVars>
      </dgm:prSet>
      <dgm:spPr/>
    </dgm:pt>
    <dgm:pt modelId="{BF42AEA0-88AC-44CD-98E2-4B6FDF353362}" type="pres">
      <dgm:prSet presAssocID="{749DA57B-A78E-4FA9-B292-6062675C8761}" presName="sibTrans" presStyleLbl="sibTrans2D1" presStyleIdx="0" presStyleCnt="0"/>
      <dgm:spPr/>
    </dgm:pt>
    <dgm:pt modelId="{B262950E-8344-4571-AA9E-86E4C244648A}" type="pres">
      <dgm:prSet presAssocID="{A1E767A0-AA16-4231-AFDF-57E7B41618D5}" presName="compNode" presStyleCnt="0"/>
      <dgm:spPr/>
    </dgm:pt>
    <dgm:pt modelId="{E749BD27-9719-416C-A87D-92513B7F0CB5}" type="pres">
      <dgm:prSet presAssocID="{A1E767A0-AA16-4231-AFDF-57E7B41618D5}" presName="pictRect" presStyleLbl="node1" presStyleIdx="3" presStyleCnt="4" custLinFactNeighborX="-931" custLinFactNeighborY="14007"/>
      <dgm:spPr>
        <a:blipFill>
          <a:blip xmlns:r="http://schemas.openxmlformats.org/officeDocument/2006/relationships" r:embed="rId4">
            <a:extLst>
              <a:ext uri="{28A0092B-C50C-407E-A947-70E740481C1C}">
                <a14:useLocalDpi xmlns:a14="http://schemas.microsoft.com/office/drawing/2010/main" val="0"/>
              </a:ext>
            </a:extLst>
          </a:blip>
          <a:srcRect/>
          <a:stretch>
            <a:fillRect t="-4000" b="-4000"/>
          </a:stretch>
        </a:blipFill>
      </dgm:spPr>
    </dgm:pt>
    <dgm:pt modelId="{00C58B22-A7AC-41E3-A437-2AB0EE7E66A3}" type="pres">
      <dgm:prSet presAssocID="{A1E767A0-AA16-4231-AFDF-57E7B41618D5}" presName="textRect" presStyleLbl="revTx" presStyleIdx="3" presStyleCnt="4" custScaleY="58386" custLinFactNeighborX="-931" custLinFactNeighborY="29852">
        <dgm:presLayoutVars>
          <dgm:bulletEnabled val="1"/>
        </dgm:presLayoutVars>
      </dgm:prSet>
      <dgm:spPr/>
    </dgm:pt>
  </dgm:ptLst>
  <dgm:cxnLst>
    <dgm:cxn modelId="{118C6F11-33B9-4D1B-B6FC-E421F926E76C}" srcId="{68DF3CC1-6ADB-42F9-AFDA-205A6E6B7C65}" destId="{BC9805E1-A8AA-4AA8-91DC-4A7475801A96}" srcOrd="0" destOrd="0" parTransId="{B10A1F72-4A3A-4985-AB16-1047568462C2}" sibTransId="{CAFE79A0-6A79-40E0-A2D3-68D439779C36}"/>
    <dgm:cxn modelId="{EF458F1A-C6D6-4562-9B02-F8A12B522B76}" type="presOf" srcId="{BC9805E1-A8AA-4AA8-91DC-4A7475801A96}" destId="{AC5959F5-9853-4829-BB74-21E6E64897D6}" srcOrd="0" destOrd="0" presId="urn:microsoft.com/office/officeart/2005/8/layout/pList1"/>
    <dgm:cxn modelId="{61697427-EE0D-4AA2-A969-D4325C79D62F}" type="presOf" srcId="{CAFE79A0-6A79-40E0-A2D3-68D439779C36}" destId="{B711C5A9-6003-4C75-A2A7-BC0BFEE66399}" srcOrd="0" destOrd="0" presId="urn:microsoft.com/office/officeart/2005/8/layout/pList1"/>
    <dgm:cxn modelId="{4BFE092B-A3E9-412E-8BBC-DE9D58757134}" srcId="{68DF3CC1-6ADB-42F9-AFDA-205A6E6B7C65}" destId="{A1E767A0-AA16-4231-AFDF-57E7B41618D5}" srcOrd="3" destOrd="0" parTransId="{4752DCEE-437C-4510-9F30-DF8D775ECF16}" sibTransId="{E13BFD68-74D6-441F-9531-A6A8009409C7}"/>
    <dgm:cxn modelId="{84D9E937-9E18-426D-9F46-7C8EA206F882}" type="presOf" srcId="{B5213B05-B281-48F8-A7A7-C9AB1EF8FCBD}" destId="{E5515F29-172B-4B87-BD1C-1782C5826DCA}" srcOrd="0" destOrd="0" presId="urn:microsoft.com/office/officeart/2005/8/layout/pList1"/>
    <dgm:cxn modelId="{8357075D-8473-481D-AA65-AB6F6E6CDBA7}" srcId="{68DF3CC1-6ADB-42F9-AFDA-205A6E6B7C65}" destId="{B5213B05-B281-48F8-A7A7-C9AB1EF8FCBD}" srcOrd="1" destOrd="0" parTransId="{549A3B42-7FF1-44B3-9543-F6485B45B692}" sibTransId="{AA64648A-500B-444A-9C1B-6E91DCFF4CCA}"/>
    <dgm:cxn modelId="{57EC4187-F233-493B-9911-7B0B600D67A9}" type="presOf" srcId="{68DF3CC1-6ADB-42F9-AFDA-205A6E6B7C65}" destId="{3342D6B1-6EC6-4C76-849F-1A4EDAFA66C3}" srcOrd="0" destOrd="0" presId="urn:microsoft.com/office/officeart/2005/8/layout/pList1"/>
    <dgm:cxn modelId="{6648FA8C-5A68-4696-B5FD-FFC1D76B1A0B}" type="presOf" srcId="{749DA57B-A78E-4FA9-B292-6062675C8761}" destId="{BF42AEA0-88AC-44CD-98E2-4B6FDF353362}" srcOrd="0" destOrd="0" presId="urn:microsoft.com/office/officeart/2005/8/layout/pList1"/>
    <dgm:cxn modelId="{E5CCF8B5-16B9-4EC0-BE6C-32BDAA9A4EBC}" type="presOf" srcId="{018EB1B1-7DF5-410F-944D-735F08E1538A}" destId="{7A3B1FB8-DC29-4BC0-8D40-E950A5662534}" srcOrd="0" destOrd="0" presId="urn:microsoft.com/office/officeart/2005/8/layout/pList1"/>
    <dgm:cxn modelId="{9AD28EB8-3BAB-423A-A3C5-6AA7B2804748}" type="presOf" srcId="{A1E767A0-AA16-4231-AFDF-57E7B41618D5}" destId="{00C58B22-A7AC-41E3-A437-2AB0EE7E66A3}" srcOrd="0" destOrd="0" presId="urn:microsoft.com/office/officeart/2005/8/layout/pList1"/>
    <dgm:cxn modelId="{013AB0D3-2FFB-4411-8219-69D20887633D}" type="presOf" srcId="{AA64648A-500B-444A-9C1B-6E91DCFF4CCA}" destId="{01780745-BCB9-44D1-B4E9-3CADB064FCC9}" srcOrd="0" destOrd="0" presId="urn:microsoft.com/office/officeart/2005/8/layout/pList1"/>
    <dgm:cxn modelId="{09BFBEF5-F58F-4D2D-ABEC-76E7C45B5FA3}" srcId="{68DF3CC1-6ADB-42F9-AFDA-205A6E6B7C65}" destId="{018EB1B1-7DF5-410F-944D-735F08E1538A}" srcOrd="2" destOrd="0" parTransId="{EA8D0BBE-EC24-4588-A40D-457DB65FFA99}" sibTransId="{749DA57B-A78E-4FA9-B292-6062675C8761}"/>
    <dgm:cxn modelId="{763B252D-826D-4FD6-AD3B-A993EE639B78}" type="presParOf" srcId="{3342D6B1-6EC6-4C76-849F-1A4EDAFA66C3}" destId="{8984B52D-DFB1-4AB8-A382-BA8E506B1FAE}" srcOrd="0" destOrd="0" presId="urn:microsoft.com/office/officeart/2005/8/layout/pList1"/>
    <dgm:cxn modelId="{3DDBCF08-CAD3-46BD-8137-A3A0CB9E876E}" type="presParOf" srcId="{8984B52D-DFB1-4AB8-A382-BA8E506B1FAE}" destId="{E2F0830D-B40B-4223-AF1B-13C2BE0B32B8}" srcOrd="0" destOrd="0" presId="urn:microsoft.com/office/officeart/2005/8/layout/pList1"/>
    <dgm:cxn modelId="{77A8185B-9D34-4983-BFE4-00378E2F1ADD}" type="presParOf" srcId="{8984B52D-DFB1-4AB8-A382-BA8E506B1FAE}" destId="{AC5959F5-9853-4829-BB74-21E6E64897D6}" srcOrd="1" destOrd="0" presId="urn:microsoft.com/office/officeart/2005/8/layout/pList1"/>
    <dgm:cxn modelId="{8B3FE505-6F21-40E3-B674-8B98B46F4055}" type="presParOf" srcId="{3342D6B1-6EC6-4C76-849F-1A4EDAFA66C3}" destId="{B711C5A9-6003-4C75-A2A7-BC0BFEE66399}" srcOrd="1" destOrd="0" presId="urn:microsoft.com/office/officeart/2005/8/layout/pList1"/>
    <dgm:cxn modelId="{1A2D75F2-D28A-402E-A521-5C7E4DE8310F}" type="presParOf" srcId="{3342D6B1-6EC6-4C76-849F-1A4EDAFA66C3}" destId="{8EAE2E38-8A40-4C33-A6B3-EAF124780789}" srcOrd="2" destOrd="0" presId="urn:microsoft.com/office/officeart/2005/8/layout/pList1"/>
    <dgm:cxn modelId="{48499C34-BB3D-48B6-A80C-9465982C5599}" type="presParOf" srcId="{8EAE2E38-8A40-4C33-A6B3-EAF124780789}" destId="{AAC5B3DF-3BA0-45C1-A740-0261092FF771}" srcOrd="0" destOrd="0" presId="urn:microsoft.com/office/officeart/2005/8/layout/pList1"/>
    <dgm:cxn modelId="{C6B2ED78-5F2D-4BF9-A032-64C9BF0A89A7}" type="presParOf" srcId="{8EAE2E38-8A40-4C33-A6B3-EAF124780789}" destId="{E5515F29-172B-4B87-BD1C-1782C5826DCA}" srcOrd="1" destOrd="0" presId="urn:microsoft.com/office/officeart/2005/8/layout/pList1"/>
    <dgm:cxn modelId="{B458C599-F483-4ABE-93AA-6BBC43E876F8}" type="presParOf" srcId="{3342D6B1-6EC6-4C76-849F-1A4EDAFA66C3}" destId="{01780745-BCB9-44D1-B4E9-3CADB064FCC9}" srcOrd="3" destOrd="0" presId="urn:microsoft.com/office/officeart/2005/8/layout/pList1"/>
    <dgm:cxn modelId="{8DB448F4-5675-47E3-85F6-EB39F1CC2733}" type="presParOf" srcId="{3342D6B1-6EC6-4C76-849F-1A4EDAFA66C3}" destId="{72E37E34-6C14-4F5B-94D8-DF6E428AE413}" srcOrd="4" destOrd="0" presId="urn:microsoft.com/office/officeart/2005/8/layout/pList1"/>
    <dgm:cxn modelId="{840684BF-B727-4DDF-93CD-A61CBA6B615B}" type="presParOf" srcId="{72E37E34-6C14-4F5B-94D8-DF6E428AE413}" destId="{97D9B260-D163-4A60-A88B-EB7FF3191617}" srcOrd="0" destOrd="0" presId="urn:microsoft.com/office/officeart/2005/8/layout/pList1"/>
    <dgm:cxn modelId="{3A053461-1F77-40C7-BF37-BDC9A0FFB72D}" type="presParOf" srcId="{72E37E34-6C14-4F5B-94D8-DF6E428AE413}" destId="{7A3B1FB8-DC29-4BC0-8D40-E950A5662534}" srcOrd="1" destOrd="0" presId="urn:microsoft.com/office/officeart/2005/8/layout/pList1"/>
    <dgm:cxn modelId="{7EE9675D-77AB-472C-9AA2-8D50DAE4E7A2}" type="presParOf" srcId="{3342D6B1-6EC6-4C76-849F-1A4EDAFA66C3}" destId="{BF42AEA0-88AC-44CD-98E2-4B6FDF353362}" srcOrd="5" destOrd="0" presId="urn:microsoft.com/office/officeart/2005/8/layout/pList1"/>
    <dgm:cxn modelId="{A58A2DA1-A28C-4DB9-9334-659B964F4656}" type="presParOf" srcId="{3342D6B1-6EC6-4C76-849F-1A4EDAFA66C3}" destId="{B262950E-8344-4571-AA9E-86E4C244648A}" srcOrd="6" destOrd="0" presId="urn:microsoft.com/office/officeart/2005/8/layout/pList1"/>
    <dgm:cxn modelId="{33237012-6B09-49FE-AD9A-72A9296DCD4A}" type="presParOf" srcId="{B262950E-8344-4571-AA9E-86E4C244648A}" destId="{E749BD27-9719-416C-A87D-92513B7F0CB5}" srcOrd="0" destOrd="0" presId="urn:microsoft.com/office/officeart/2005/8/layout/pList1"/>
    <dgm:cxn modelId="{909F83D9-635D-4A28-A3C4-7BA33734EFED}" type="presParOf" srcId="{B262950E-8344-4571-AA9E-86E4C244648A}" destId="{00C58B22-A7AC-41E3-A437-2AB0EE7E66A3}" srcOrd="1" destOrd="0" presId="urn:microsoft.com/office/officeart/2005/8/layout/p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0DA279-FB6F-4F1B-BEBD-D6D69DEA584F}" type="doc">
      <dgm:prSet loTypeId="urn:microsoft.com/office/officeart/2005/8/layout/radial3" loCatId="relationship" qsTypeId="urn:microsoft.com/office/officeart/2005/8/quickstyle/simple1" qsCatId="simple" csTypeId="urn:microsoft.com/office/officeart/2005/8/colors/accent1_2" csCatId="accent1" phldr="1"/>
      <dgm:spPr/>
      <dgm:t>
        <a:bodyPr/>
        <a:lstStyle/>
        <a:p>
          <a:endParaRPr lang="en-US"/>
        </a:p>
      </dgm:t>
    </dgm:pt>
    <dgm:pt modelId="{2C1EBBF0-42B7-4727-9FB3-C9A4A3417F2A}">
      <dgm:prSet phldrT="[Text]"/>
      <dgm:spPr>
        <a:solidFill>
          <a:schemeClr val="accent3">
            <a:alpha val="50000"/>
          </a:schemeClr>
        </a:solidFill>
      </dgm:spPr>
      <dgm:t>
        <a:bodyPr/>
        <a:lstStyle/>
        <a:p>
          <a:r>
            <a:rPr lang="en-US" dirty="0"/>
            <a:t>Non-verbal communication</a:t>
          </a:r>
        </a:p>
      </dgm:t>
    </dgm:pt>
    <dgm:pt modelId="{31E61F6F-E903-4905-B8C2-952618BB3CDD}" type="parTrans" cxnId="{1B4595D6-5FC6-44C4-B500-C94C4A435CA9}">
      <dgm:prSet/>
      <dgm:spPr/>
      <dgm:t>
        <a:bodyPr/>
        <a:lstStyle/>
        <a:p>
          <a:endParaRPr lang="en-US"/>
        </a:p>
      </dgm:t>
    </dgm:pt>
    <dgm:pt modelId="{7006D11A-CBAA-43D4-81FF-32F951F8E38A}" type="sibTrans" cxnId="{1B4595D6-5FC6-44C4-B500-C94C4A435CA9}">
      <dgm:prSet/>
      <dgm:spPr/>
      <dgm:t>
        <a:bodyPr/>
        <a:lstStyle/>
        <a:p>
          <a:endParaRPr lang="en-US"/>
        </a:p>
      </dgm:t>
    </dgm:pt>
    <dgm:pt modelId="{4C21C1EE-5226-4685-8C3B-AA75B689FE74}">
      <dgm:prSet phldrT="[Text]"/>
      <dgm:spPr/>
      <dgm:t>
        <a:bodyPr/>
        <a:lstStyle/>
        <a:p>
          <a:r>
            <a:rPr lang="en-US" dirty="0"/>
            <a:t>Making good eye contact</a:t>
          </a:r>
        </a:p>
      </dgm:t>
    </dgm:pt>
    <dgm:pt modelId="{B0D14196-6A6F-4154-ACF6-89491098EB3E}" type="parTrans" cxnId="{DC4E1DAC-3523-403C-84E0-6EDD24682165}">
      <dgm:prSet/>
      <dgm:spPr/>
      <dgm:t>
        <a:bodyPr/>
        <a:lstStyle/>
        <a:p>
          <a:endParaRPr lang="en-US"/>
        </a:p>
      </dgm:t>
    </dgm:pt>
    <dgm:pt modelId="{3009D54E-57E0-401A-B7CD-3CFCF973C9DB}" type="sibTrans" cxnId="{DC4E1DAC-3523-403C-84E0-6EDD24682165}">
      <dgm:prSet/>
      <dgm:spPr/>
      <dgm:t>
        <a:bodyPr/>
        <a:lstStyle/>
        <a:p>
          <a:endParaRPr lang="en-US"/>
        </a:p>
      </dgm:t>
    </dgm:pt>
    <dgm:pt modelId="{A17D781C-FDF7-4E5E-AEBA-61CC46D2C370}">
      <dgm:prSet phldrT="[Text]"/>
      <dgm:spPr/>
      <dgm:t>
        <a:bodyPr/>
        <a:lstStyle/>
        <a:p>
          <a:r>
            <a:rPr lang="en-US" dirty="0"/>
            <a:t>Hand  Gestures</a:t>
          </a:r>
        </a:p>
      </dgm:t>
    </dgm:pt>
    <dgm:pt modelId="{9DA94D93-9000-4354-91B2-7DE04162BFC9}" type="parTrans" cxnId="{EE8D3684-F242-4ABB-BAC8-BAF2FDDB0A8D}">
      <dgm:prSet/>
      <dgm:spPr/>
      <dgm:t>
        <a:bodyPr/>
        <a:lstStyle/>
        <a:p>
          <a:endParaRPr lang="en-US"/>
        </a:p>
      </dgm:t>
    </dgm:pt>
    <dgm:pt modelId="{E10C23B1-C215-41EB-87F8-E08E5E0AA5C7}" type="sibTrans" cxnId="{EE8D3684-F242-4ABB-BAC8-BAF2FDDB0A8D}">
      <dgm:prSet/>
      <dgm:spPr/>
      <dgm:t>
        <a:bodyPr/>
        <a:lstStyle/>
        <a:p>
          <a:endParaRPr lang="en-US"/>
        </a:p>
      </dgm:t>
    </dgm:pt>
    <dgm:pt modelId="{F473E6D7-6F72-4446-AB16-A0C63DBDD2E2}">
      <dgm:prSet phldrT="[Text]"/>
      <dgm:spPr/>
      <dgm:t>
        <a:bodyPr/>
        <a:lstStyle/>
        <a:p>
          <a:r>
            <a:rPr lang="en-US" dirty="0"/>
            <a:t>Good posture</a:t>
          </a:r>
        </a:p>
      </dgm:t>
    </dgm:pt>
    <dgm:pt modelId="{818244BC-4CDF-4DF3-BC1B-2D3A27DBCB5D}" type="parTrans" cxnId="{4ABCA766-353C-4098-B32B-C981C103787E}">
      <dgm:prSet/>
      <dgm:spPr/>
      <dgm:t>
        <a:bodyPr/>
        <a:lstStyle/>
        <a:p>
          <a:endParaRPr lang="en-US"/>
        </a:p>
      </dgm:t>
    </dgm:pt>
    <dgm:pt modelId="{337AF760-FE7B-4493-93A1-754BE362A6EB}" type="sibTrans" cxnId="{4ABCA766-353C-4098-B32B-C981C103787E}">
      <dgm:prSet/>
      <dgm:spPr/>
      <dgm:t>
        <a:bodyPr/>
        <a:lstStyle/>
        <a:p>
          <a:endParaRPr lang="en-US"/>
        </a:p>
      </dgm:t>
    </dgm:pt>
    <dgm:pt modelId="{D47222AD-A18E-4643-B244-B9F0C17804A1}">
      <dgm:prSet phldrT="[Text]"/>
      <dgm:spPr/>
      <dgm:t>
        <a:bodyPr/>
        <a:lstStyle/>
        <a:p>
          <a:r>
            <a:rPr lang="en-US" dirty="0"/>
            <a:t>Smiling and being enthusiastic</a:t>
          </a:r>
        </a:p>
      </dgm:t>
    </dgm:pt>
    <dgm:pt modelId="{005AA80F-1F13-4634-85E2-024A9B3D1C04}" type="parTrans" cxnId="{2CEEE261-9B22-4E4F-BB84-4118F5C124E5}">
      <dgm:prSet/>
      <dgm:spPr/>
      <dgm:t>
        <a:bodyPr/>
        <a:lstStyle/>
        <a:p>
          <a:endParaRPr lang="en-US"/>
        </a:p>
      </dgm:t>
    </dgm:pt>
    <dgm:pt modelId="{591ECA41-1708-4C6D-ADEB-D25F4D943EEE}" type="sibTrans" cxnId="{2CEEE261-9B22-4E4F-BB84-4118F5C124E5}">
      <dgm:prSet/>
      <dgm:spPr/>
      <dgm:t>
        <a:bodyPr/>
        <a:lstStyle/>
        <a:p>
          <a:endParaRPr lang="en-US"/>
        </a:p>
      </dgm:t>
    </dgm:pt>
    <dgm:pt modelId="{B564120A-B8BC-42D8-91D8-34C18E20F1FB}" type="pres">
      <dgm:prSet presAssocID="{1F0DA279-FB6F-4F1B-BEBD-D6D69DEA584F}" presName="composite" presStyleCnt="0">
        <dgm:presLayoutVars>
          <dgm:chMax val="1"/>
          <dgm:dir/>
          <dgm:resizeHandles val="exact"/>
        </dgm:presLayoutVars>
      </dgm:prSet>
      <dgm:spPr/>
    </dgm:pt>
    <dgm:pt modelId="{4BF3BE7D-39F6-4D15-BDFF-3E6777D67C95}" type="pres">
      <dgm:prSet presAssocID="{1F0DA279-FB6F-4F1B-BEBD-D6D69DEA584F}" presName="radial" presStyleCnt="0">
        <dgm:presLayoutVars>
          <dgm:animLvl val="ctr"/>
        </dgm:presLayoutVars>
      </dgm:prSet>
      <dgm:spPr/>
    </dgm:pt>
    <dgm:pt modelId="{FBA7C361-C80A-4CB9-A0F7-7D59C3316DB1}" type="pres">
      <dgm:prSet presAssocID="{2C1EBBF0-42B7-4727-9FB3-C9A4A3417F2A}" presName="centerShape" presStyleLbl="vennNode1" presStyleIdx="0" presStyleCnt="5"/>
      <dgm:spPr/>
    </dgm:pt>
    <dgm:pt modelId="{86EB8601-56E1-418B-97E9-C78944759F42}" type="pres">
      <dgm:prSet presAssocID="{4C21C1EE-5226-4685-8C3B-AA75B689FE74}" presName="node" presStyleLbl="vennNode1" presStyleIdx="1" presStyleCnt="5">
        <dgm:presLayoutVars>
          <dgm:bulletEnabled val="1"/>
        </dgm:presLayoutVars>
      </dgm:prSet>
      <dgm:spPr/>
    </dgm:pt>
    <dgm:pt modelId="{B1CB6FD1-C51B-4BBF-9E17-8FD9967A3897}" type="pres">
      <dgm:prSet presAssocID="{A17D781C-FDF7-4E5E-AEBA-61CC46D2C370}" presName="node" presStyleLbl="vennNode1" presStyleIdx="2" presStyleCnt="5">
        <dgm:presLayoutVars>
          <dgm:bulletEnabled val="1"/>
        </dgm:presLayoutVars>
      </dgm:prSet>
      <dgm:spPr/>
    </dgm:pt>
    <dgm:pt modelId="{24EF2C79-28CC-44E6-8C76-E757905E9387}" type="pres">
      <dgm:prSet presAssocID="{F473E6D7-6F72-4446-AB16-A0C63DBDD2E2}" presName="node" presStyleLbl="vennNode1" presStyleIdx="3" presStyleCnt="5">
        <dgm:presLayoutVars>
          <dgm:bulletEnabled val="1"/>
        </dgm:presLayoutVars>
      </dgm:prSet>
      <dgm:spPr/>
    </dgm:pt>
    <dgm:pt modelId="{132D32E2-926C-40B1-91F0-62108299FCCF}" type="pres">
      <dgm:prSet presAssocID="{D47222AD-A18E-4643-B244-B9F0C17804A1}" presName="node" presStyleLbl="vennNode1" presStyleIdx="4" presStyleCnt="5">
        <dgm:presLayoutVars>
          <dgm:bulletEnabled val="1"/>
        </dgm:presLayoutVars>
      </dgm:prSet>
      <dgm:spPr/>
    </dgm:pt>
  </dgm:ptLst>
  <dgm:cxnLst>
    <dgm:cxn modelId="{2CEEE261-9B22-4E4F-BB84-4118F5C124E5}" srcId="{2C1EBBF0-42B7-4727-9FB3-C9A4A3417F2A}" destId="{D47222AD-A18E-4643-B244-B9F0C17804A1}" srcOrd="3" destOrd="0" parTransId="{005AA80F-1F13-4634-85E2-024A9B3D1C04}" sibTransId="{591ECA41-1708-4C6D-ADEB-D25F4D943EEE}"/>
    <dgm:cxn modelId="{4ABCA766-353C-4098-B32B-C981C103787E}" srcId="{2C1EBBF0-42B7-4727-9FB3-C9A4A3417F2A}" destId="{F473E6D7-6F72-4446-AB16-A0C63DBDD2E2}" srcOrd="2" destOrd="0" parTransId="{818244BC-4CDF-4DF3-BC1B-2D3A27DBCB5D}" sibTransId="{337AF760-FE7B-4493-93A1-754BE362A6EB}"/>
    <dgm:cxn modelId="{0DF07A4D-1286-4324-989A-033089784F7B}" type="presOf" srcId="{1F0DA279-FB6F-4F1B-BEBD-D6D69DEA584F}" destId="{B564120A-B8BC-42D8-91D8-34C18E20F1FB}" srcOrd="0" destOrd="0" presId="urn:microsoft.com/office/officeart/2005/8/layout/radial3"/>
    <dgm:cxn modelId="{4E17A982-A10A-4695-BB1E-39E6BF4671B1}" type="presOf" srcId="{4C21C1EE-5226-4685-8C3B-AA75B689FE74}" destId="{86EB8601-56E1-418B-97E9-C78944759F42}" srcOrd="0" destOrd="0" presId="urn:microsoft.com/office/officeart/2005/8/layout/radial3"/>
    <dgm:cxn modelId="{EE8D3684-F242-4ABB-BAC8-BAF2FDDB0A8D}" srcId="{2C1EBBF0-42B7-4727-9FB3-C9A4A3417F2A}" destId="{A17D781C-FDF7-4E5E-AEBA-61CC46D2C370}" srcOrd="1" destOrd="0" parTransId="{9DA94D93-9000-4354-91B2-7DE04162BFC9}" sibTransId="{E10C23B1-C215-41EB-87F8-E08E5E0AA5C7}"/>
    <dgm:cxn modelId="{7BAD5F8A-4C0F-46AE-9447-A790B5590553}" type="presOf" srcId="{2C1EBBF0-42B7-4727-9FB3-C9A4A3417F2A}" destId="{FBA7C361-C80A-4CB9-A0F7-7D59C3316DB1}" srcOrd="0" destOrd="0" presId="urn:microsoft.com/office/officeart/2005/8/layout/radial3"/>
    <dgm:cxn modelId="{D77C7BA9-B0BA-4EE9-A53E-36D79E6DC631}" type="presOf" srcId="{A17D781C-FDF7-4E5E-AEBA-61CC46D2C370}" destId="{B1CB6FD1-C51B-4BBF-9E17-8FD9967A3897}" srcOrd="0" destOrd="0" presId="urn:microsoft.com/office/officeart/2005/8/layout/radial3"/>
    <dgm:cxn modelId="{DC4E1DAC-3523-403C-84E0-6EDD24682165}" srcId="{2C1EBBF0-42B7-4727-9FB3-C9A4A3417F2A}" destId="{4C21C1EE-5226-4685-8C3B-AA75B689FE74}" srcOrd="0" destOrd="0" parTransId="{B0D14196-6A6F-4154-ACF6-89491098EB3E}" sibTransId="{3009D54E-57E0-401A-B7CD-3CFCF973C9DB}"/>
    <dgm:cxn modelId="{E9AA85C8-18F6-4195-A789-ABD638B35D76}" type="presOf" srcId="{D47222AD-A18E-4643-B244-B9F0C17804A1}" destId="{132D32E2-926C-40B1-91F0-62108299FCCF}" srcOrd="0" destOrd="0" presId="urn:microsoft.com/office/officeart/2005/8/layout/radial3"/>
    <dgm:cxn modelId="{1B4595D6-5FC6-44C4-B500-C94C4A435CA9}" srcId="{1F0DA279-FB6F-4F1B-BEBD-D6D69DEA584F}" destId="{2C1EBBF0-42B7-4727-9FB3-C9A4A3417F2A}" srcOrd="0" destOrd="0" parTransId="{31E61F6F-E903-4905-B8C2-952618BB3CDD}" sibTransId="{7006D11A-CBAA-43D4-81FF-32F951F8E38A}"/>
    <dgm:cxn modelId="{A68580F8-DE38-43DE-9D46-6A3FE5FFDF93}" type="presOf" srcId="{F473E6D7-6F72-4446-AB16-A0C63DBDD2E2}" destId="{24EF2C79-28CC-44E6-8C76-E757905E9387}" srcOrd="0" destOrd="0" presId="urn:microsoft.com/office/officeart/2005/8/layout/radial3"/>
    <dgm:cxn modelId="{75F68321-DD9E-49A7-8287-AA74EE99F484}" type="presParOf" srcId="{B564120A-B8BC-42D8-91D8-34C18E20F1FB}" destId="{4BF3BE7D-39F6-4D15-BDFF-3E6777D67C95}" srcOrd="0" destOrd="0" presId="urn:microsoft.com/office/officeart/2005/8/layout/radial3"/>
    <dgm:cxn modelId="{3A3A2396-60F7-4F34-8603-BDB0C79901E9}" type="presParOf" srcId="{4BF3BE7D-39F6-4D15-BDFF-3E6777D67C95}" destId="{FBA7C361-C80A-4CB9-A0F7-7D59C3316DB1}" srcOrd="0" destOrd="0" presId="urn:microsoft.com/office/officeart/2005/8/layout/radial3"/>
    <dgm:cxn modelId="{BC94D37B-458E-41AB-81CF-A8455238689D}" type="presParOf" srcId="{4BF3BE7D-39F6-4D15-BDFF-3E6777D67C95}" destId="{86EB8601-56E1-418B-97E9-C78944759F42}" srcOrd="1" destOrd="0" presId="urn:microsoft.com/office/officeart/2005/8/layout/radial3"/>
    <dgm:cxn modelId="{B7D7ACBF-F104-4A71-BDCE-BF8BEDF5415E}" type="presParOf" srcId="{4BF3BE7D-39F6-4D15-BDFF-3E6777D67C95}" destId="{B1CB6FD1-C51B-4BBF-9E17-8FD9967A3897}" srcOrd="2" destOrd="0" presId="urn:microsoft.com/office/officeart/2005/8/layout/radial3"/>
    <dgm:cxn modelId="{24F0EA85-D66D-40C9-A66F-1DFB708D227B}" type="presParOf" srcId="{4BF3BE7D-39F6-4D15-BDFF-3E6777D67C95}" destId="{24EF2C79-28CC-44E6-8C76-E757905E9387}" srcOrd="3" destOrd="0" presId="urn:microsoft.com/office/officeart/2005/8/layout/radial3"/>
    <dgm:cxn modelId="{ABFD3D52-D97D-4DF9-8442-49B1B79F407A}" type="presParOf" srcId="{4BF3BE7D-39F6-4D15-BDFF-3E6777D67C95}" destId="{132D32E2-926C-40B1-91F0-62108299FCCF}"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F0830D-B40B-4223-AF1B-13C2BE0B32B8}">
      <dsp:nvSpPr>
        <dsp:cNvPr id="0" name=""/>
        <dsp:cNvSpPr/>
      </dsp:nvSpPr>
      <dsp:spPr>
        <a:xfrm>
          <a:off x="586471" y="2235"/>
          <a:ext cx="2028586" cy="1397696"/>
        </a:xfrm>
        <a:prstGeom prst="round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000" r="-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5959F5-9853-4829-BB74-21E6E64897D6}">
      <dsp:nvSpPr>
        <dsp:cNvPr id="0" name=""/>
        <dsp:cNvSpPr/>
      </dsp:nvSpPr>
      <dsp:spPr>
        <a:xfrm>
          <a:off x="470578" y="1399931"/>
          <a:ext cx="2260372" cy="752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0" numCol="1" spcCol="1270" anchor="t" anchorCtr="0">
          <a:noAutofit/>
        </a:bodyPr>
        <a:lstStyle/>
        <a:p>
          <a:pPr marL="0" lvl="0" indent="0" algn="ctr" defTabSz="889000">
            <a:lnSpc>
              <a:spcPct val="90000"/>
            </a:lnSpc>
            <a:spcBef>
              <a:spcPct val="0"/>
            </a:spcBef>
            <a:spcAft>
              <a:spcPct val="35000"/>
            </a:spcAft>
            <a:buNone/>
          </a:pPr>
          <a:r>
            <a:rPr lang="en-US" sz="2000" kern="1200" dirty="0">
              <a:solidFill>
                <a:schemeClr val="accent1"/>
              </a:solidFill>
            </a:rPr>
            <a:t>Network to build contacts/practice</a:t>
          </a:r>
        </a:p>
      </dsp:txBody>
      <dsp:txXfrm>
        <a:off x="470578" y="1399931"/>
        <a:ext cx="2260372" cy="752605"/>
      </dsp:txXfrm>
    </dsp:sp>
    <dsp:sp modelId="{AAC5B3DF-3BA0-45C1-A740-0261092FF771}">
      <dsp:nvSpPr>
        <dsp:cNvPr id="0" name=""/>
        <dsp:cNvSpPr/>
      </dsp:nvSpPr>
      <dsp:spPr>
        <a:xfrm>
          <a:off x="2933894" y="2235"/>
          <a:ext cx="2028586" cy="1397696"/>
        </a:xfrm>
        <a:prstGeom prst="round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2000" r="-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515F29-172B-4B87-BD1C-1782C5826DCA}">
      <dsp:nvSpPr>
        <dsp:cNvPr id="0" name=""/>
        <dsp:cNvSpPr/>
      </dsp:nvSpPr>
      <dsp:spPr>
        <a:xfrm>
          <a:off x="2933894" y="1399931"/>
          <a:ext cx="2028586" cy="752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0" numCol="1" spcCol="1270" anchor="t" anchorCtr="0">
          <a:noAutofit/>
        </a:bodyPr>
        <a:lstStyle/>
        <a:p>
          <a:pPr marL="0" lvl="0" indent="0" algn="ctr" defTabSz="889000">
            <a:lnSpc>
              <a:spcPct val="90000"/>
            </a:lnSpc>
            <a:spcBef>
              <a:spcPct val="0"/>
            </a:spcBef>
            <a:spcAft>
              <a:spcPct val="35000"/>
            </a:spcAft>
            <a:buNone/>
          </a:pPr>
          <a:r>
            <a:rPr lang="en-US" sz="2000" kern="1200" dirty="0">
              <a:solidFill>
                <a:schemeClr val="accent1"/>
              </a:solidFill>
            </a:rPr>
            <a:t>Gather information to explore careers</a:t>
          </a:r>
        </a:p>
      </dsp:txBody>
      <dsp:txXfrm>
        <a:off x="2933894" y="1399931"/>
        <a:ext cx="2028586" cy="752605"/>
      </dsp:txXfrm>
    </dsp:sp>
    <dsp:sp modelId="{97D9B260-D163-4A60-A88B-EB7FF3191617}">
      <dsp:nvSpPr>
        <dsp:cNvPr id="0" name=""/>
        <dsp:cNvSpPr/>
      </dsp:nvSpPr>
      <dsp:spPr>
        <a:xfrm>
          <a:off x="5276480" y="2235"/>
          <a:ext cx="2028586" cy="1397696"/>
        </a:xfrm>
        <a:prstGeom prst="round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17000" b="-17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3B1FB8-DC29-4BC0-8D40-E950A5662534}">
      <dsp:nvSpPr>
        <dsp:cNvPr id="0" name=""/>
        <dsp:cNvSpPr/>
      </dsp:nvSpPr>
      <dsp:spPr>
        <a:xfrm>
          <a:off x="5165425" y="1399931"/>
          <a:ext cx="2250696" cy="752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0" numCol="1" spcCol="1270" anchor="t" anchorCtr="0">
          <a:noAutofit/>
        </a:bodyPr>
        <a:lstStyle/>
        <a:p>
          <a:pPr marL="0" lvl="0" indent="0" algn="ctr" defTabSz="889000">
            <a:lnSpc>
              <a:spcPct val="90000"/>
            </a:lnSpc>
            <a:spcBef>
              <a:spcPct val="0"/>
            </a:spcBef>
            <a:spcAft>
              <a:spcPct val="35000"/>
            </a:spcAft>
            <a:buNone/>
          </a:pPr>
          <a:r>
            <a:rPr lang="en-US" sz="2000" kern="1200" dirty="0">
              <a:solidFill>
                <a:schemeClr val="accent1"/>
              </a:solidFill>
            </a:rPr>
            <a:t>Identify employers with jobs/internships in your field</a:t>
          </a:r>
        </a:p>
      </dsp:txBody>
      <dsp:txXfrm>
        <a:off x="5165425" y="1399931"/>
        <a:ext cx="2250696" cy="752605"/>
      </dsp:txXfrm>
    </dsp:sp>
    <dsp:sp modelId="{E749BD27-9719-416C-A87D-92513B7F0CB5}">
      <dsp:nvSpPr>
        <dsp:cNvPr id="0" name=""/>
        <dsp:cNvSpPr/>
      </dsp:nvSpPr>
      <dsp:spPr>
        <a:xfrm>
          <a:off x="2910170" y="2551170"/>
          <a:ext cx="2028586" cy="1397696"/>
        </a:xfrm>
        <a:prstGeom prst="round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t="-4000" b="-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C58B22-A7AC-41E3-A437-2AB0EE7E66A3}">
      <dsp:nvSpPr>
        <dsp:cNvPr id="0" name=""/>
        <dsp:cNvSpPr/>
      </dsp:nvSpPr>
      <dsp:spPr>
        <a:xfrm>
          <a:off x="2910170" y="3911921"/>
          <a:ext cx="2028586" cy="4394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0" numCol="1" spcCol="1270" anchor="t" anchorCtr="0">
          <a:noAutofit/>
        </a:bodyPr>
        <a:lstStyle/>
        <a:p>
          <a:pPr marL="0" lvl="0" indent="0" algn="ctr" defTabSz="889000">
            <a:lnSpc>
              <a:spcPct val="90000"/>
            </a:lnSpc>
            <a:spcBef>
              <a:spcPct val="0"/>
            </a:spcBef>
            <a:spcAft>
              <a:spcPct val="35000"/>
            </a:spcAft>
            <a:buNone/>
          </a:pPr>
          <a:r>
            <a:rPr lang="en-US" sz="2000" kern="1200" dirty="0">
              <a:solidFill>
                <a:schemeClr val="accent1"/>
              </a:solidFill>
            </a:rPr>
            <a:t>Not sure</a:t>
          </a:r>
        </a:p>
      </dsp:txBody>
      <dsp:txXfrm>
        <a:off x="2910170" y="3911921"/>
        <a:ext cx="2028586" cy="4394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A7C361-C80A-4CB9-A0F7-7D59C3316DB1}">
      <dsp:nvSpPr>
        <dsp:cNvPr id="0" name=""/>
        <dsp:cNvSpPr/>
      </dsp:nvSpPr>
      <dsp:spPr>
        <a:xfrm>
          <a:off x="2803227" y="1114127"/>
          <a:ext cx="2775545" cy="2775545"/>
        </a:xfrm>
        <a:prstGeom prst="ellipse">
          <a:avLst/>
        </a:prstGeom>
        <a:solidFill>
          <a:schemeClr val="accent3">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US" sz="2300" kern="1200" dirty="0"/>
            <a:t>Non-verbal communication</a:t>
          </a:r>
        </a:p>
      </dsp:txBody>
      <dsp:txXfrm>
        <a:off x="3209696" y="1520596"/>
        <a:ext cx="1962607" cy="1962607"/>
      </dsp:txXfrm>
    </dsp:sp>
    <dsp:sp modelId="{86EB8601-56E1-418B-97E9-C78944759F42}">
      <dsp:nvSpPr>
        <dsp:cNvPr id="0" name=""/>
        <dsp:cNvSpPr/>
      </dsp:nvSpPr>
      <dsp:spPr>
        <a:xfrm>
          <a:off x="3497113" y="495"/>
          <a:ext cx="1387772" cy="1387772"/>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Making good eye contact</a:t>
          </a:r>
        </a:p>
      </dsp:txBody>
      <dsp:txXfrm>
        <a:off x="3700348" y="203730"/>
        <a:ext cx="981302" cy="981302"/>
      </dsp:txXfrm>
    </dsp:sp>
    <dsp:sp modelId="{B1CB6FD1-C51B-4BBF-9E17-8FD9967A3897}">
      <dsp:nvSpPr>
        <dsp:cNvPr id="0" name=""/>
        <dsp:cNvSpPr/>
      </dsp:nvSpPr>
      <dsp:spPr>
        <a:xfrm>
          <a:off x="5304631" y="1808013"/>
          <a:ext cx="1387772" cy="1387772"/>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Hand  Gestures</a:t>
          </a:r>
        </a:p>
      </dsp:txBody>
      <dsp:txXfrm>
        <a:off x="5507866" y="2011248"/>
        <a:ext cx="981302" cy="981302"/>
      </dsp:txXfrm>
    </dsp:sp>
    <dsp:sp modelId="{24EF2C79-28CC-44E6-8C76-E757905E9387}">
      <dsp:nvSpPr>
        <dsp:cNvPr id="0" name=""/>
        <dsp:cNvSpPr/>
      </dsp:nvSpPr>
      <dsp:spPr>
        <a:xfrm>
          <a:off x="3497113" y="3615531"/>
          <a:ext cx="1387772" cy="1387772"/>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Good posture</a:t>
          </a:r>
        </a:p>
      </dsp:txBody>
      <dsp:txXfrm>
        <a:off x="3700348" y="3818766"/>
        <a:ext cx="981302" cy="981302"/>
      </dsp:txXfrm>
    </dsp:sp>
    <dsp:sp modelId="{132D32E2-926C-40B1-91F0-62108299FCCF}">
      <dsp:nvSpPr>
        <dsp:cNvPr id="0" name=""/>
        <dsp:cNvSpPr/>
      </dsp:nvSpPr>
      <dsp:spPr>
        <a:xfrm>
          <a:off x="1689595" y="1808013"/>
          <a:ext cx="1387772" cy="1387772"/>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Smiling and being enthusiastic</a:t>
          </a:r>
        </a:p>
      </dsp:txBody>
      <dsp:txXfrm>
        <a:off x="1892830" y="2011248"/>
        <a:ext cx="981302" cy="981302"/>
      </dsp:txXfrm>
    </dsp:sp>
  </dsp:spTree>
</dsp:drawing>
</file>

<file path=ppt/diagrams/layout1.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0" name="Rectangle 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charset="0"/>
                <a:ea typeface="ＭＳ Ｐゴシック" charset="-128"/>
                <a:cs typeface="+mn-cs"/>
              </a:defRPr>
            </a:lvl1pPr>
          </a:lstStyle>
          <a:p>
            <a:pPr>
              <a:defRPr/>
            </a:pPr>
            <a:endParaRPr lang="en-US"/>
          </a:p>
        </p:txBody>
      </p:sp>
    </p:spTree>
    <p:extLst>
      <p:ext uri="{BB962C8B-B14F-4D97-AF65-F5344CB8AC3E}">
        <p14:creationId xmlns:p14="http://schemas.microsoft.com/office/powerpoint/2010/main" val="24850526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eaLnBrk="0" hangingPunct="0">
              <a:defRPr sz="1000" i="1">
                <a:latin typeface="Times New Roman" charset="0"/>
                <a:ea typeface="ＭＳ Ｐゴシック" charset="-128"/>
                <a:cs typeface="+mn-cs"/>
              </a:defRPr>
            </a:lvl1pPr>
          </a:lstStyle>
          <a:p>
            <a:pPr>
              <a:defRPr/>
            </a:pPr>
            <a:endParaRPr lang="en-US"/>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eaLnBrk="0" hangingPunct="0">
              <a:defRPr sz="1000" i="1">
                <a:latin typeface="Times New Roman" charset="0"/>
                <a:ea typeface="ＭＳ Ｐゴシック" charset="-128"/>
                <a:cs typeface="+mn-cs"/>
              </a:defRPr>
            </a:lvl1pPr>
          </a:lstStyle>
          <a:p>
            <a:pPr>
              <a:defRPr/>
            </a:pPr>
            <a:endParaRPr lang="en-US"/>
          </a:p>
        </p:txBody>
      </p:sp>
      <p:sp>
        <p:nvSpPr>
          <p:cNvPr id="37892" name="Rectangle 4"/>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eaLnBrk="0" hangingPunct="0">
              <a:defRPr sz="1000" i="1">
                <a:latin typeface="Times New Roman" charset="0"/>
                <a:ea typeface="ＭＳ Ｐゴシック" charset="-128"/>
                <a:cs typeface="+mn-cs"/>
              </a:defRPr>
            </a:lvl1pPr>
          </a:lstStyle>
          <a:p>
            <a:pPr>
              <a:defRPr/>
            </a:pPr>
            <a:endParaRPr lang="en-US"/>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eaLnBrk="0" hangingPunct="0">
              <a:defRPr sz="1000" i="1">
                <a:latin typeface="Times New Roman" charset="0"/>
                <a:ea typeface="ＭＳ Ｐゴシック" charset="-128"/>
                <a:cs typeface="+mn-cs"/>
              </a:defRPr>
            </a:lvl1pPr>
          </a:lstStyle>
          <a:p>
            <a:pPr>
              <a:defRPr/>
            </a:pPr>
            <a:fld id="{421A3A0A-93DD-44AE-AB62-23EA88FCD34F}" type="slidenum">
              <a:rPr lang="en-US"/>
              <a:pPr>
                <a:defRPr/>
              </a:pPr>
              <a:t>‹#›</a:t>
            </a:fld>
            <a:endParaRPr lang="en-US"/>
          </a:p>
        </p:txBody>
      </p:sp>
    </p:spTree>
    <p:extLst>
      <p:ext uri="{BB962C8B-B14F-4D97-AF65-F5344CB8AC3E}">
        <p14:creationId xmlns:p14="http://schemas.microsoft.com/office/powerpoint/2010/main" val="42916680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21A3A0A-93DD-44AE-AB62-23EA88FCD34F}" type="slidenum">
              <a:rPr lang="en-US" smtClean="0"/>
              <a:pPr>
                <a:defRPr/>
              </a:pPr>
              <a:t>2</a:t>
            </a:fld>
            <a:endParaRPr lang="en-US"/>
          </a:p>
        </p:txBody>
      </p:sp>
    </p:spTree>
    <p:extLst>
      <p:ext uri="{BB962C8B-B14F-4D97-AF65-F5344CB8AC3E}">
        <p14:creationId xmlns:p14="http://schemas.microsoft.com/office/powerpoint/2010/main" val="3809190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dirty="0"/>
          </a:p>
          <a:p>
            <a:r>
              <a:rPr lang="en-US" baseline="0" dirty="0"/>
              <a:t>After showing the video, show students the FAQS page which can help answer questions they may have</a:t>
            </a:r>
            <a:endParaRPr lang="en-US" dirty="0"/>
          </a:p>
        </p:txBody>
      </p:sp>
      <p:sp>
        <p:nvSpPr>
          <p:cNvPr id="4" name="Slide Number Placeholder 3"/>
          <p:cNvSpPr>
            <a:spLocks noGrp="1"/>
          </p:cNvSpPr>
          <p:nvPr>
            <p:ph type="sldNum" sz="quarter" idx="10"/>
          </p:nvPr>
        </p:nvSpPr>
        <p:spPr/>
        <p:txBody>
          <a:bodyPr/>
          <a:lstStyle/>
          <a:p>
            <a:pPr>
              <a:defRPr/>
            </a:pPr>
            <a:fld id="{421A3A0A-93DD-44AE-AB62-23EA88FCD34F}" type="slidenum">
              <a:rPr lang="en-US" smtClean="0"/>
              <a:pPr>
                <a:defRPr/>
              </a:pPr>
              <a:t>4</a:t>
            </a:fld>
            <a:endParaRPr lang="en-US"/>
          </a:p>
        </p:txBody>
      </p:sp>
    </p:spTree>
    <p:extLst>
      <p:ext uri="{BB962C8B-B14F-4D97-AF65-F5344CB8AC3E}">
        <p14:creationId xmlns:p14="http://schemas.microsoft.com/office/powerpoint/2010/main" val="1333586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fontScale="25000" lnSpcReduction="20000"/>
          </a:bodyPr>
          <a:lstStyle/>
          <a:p>
            <a:pPr>
              <a:spcBef>
                <a:spcPts val="1800"/>
              </a:spcBef>
            </a:pPr>
            <a:r>
              <a:rPr lang="en-US" dirty="0"/>
              <a:t>According to</a:t>
            </a:r>
            <a:r>
              <a:rPr lang="en-US" baseline="0" dirty="0"/>
              <a:t> </a:t>
            </a:r>
            <a:r>
              <a:rPr lang="en-US" dirty="0">
                <a:effectLst/>
              </a:rPr>
              <a:t>NACE 2014 Recruiting Benchmarks Survey, over a third of employers</a:t>
            </a:r>
            <a:r>
              <a:rPr lang="en-US" baseline="0" dirty="0">
                <a:effectLst/>
              </a:rPr>
              <a:t> use video interviewing. This means that v</a:t>
            </a:r>
            <a:r>
              <a:rPr lang="en-US" dirty="0"/>
              <a:t>irtual interviews are becoming</a:t>
            </a:r>
            <a:r>
              <a:rPr lang="en-US" baseline="0" dirty="0"/>
              <a:t> more popular and it is important to prepare for it before you are scheduled for one. There are similarities to preparing for and in person and virtual interview, but here are the differences. (http://www.naceweb.org/surveys/current-benchmarks.aspx)</a:t>
            </a:r>
          </a:p>
          <a:p>
            <a:pPr>
              <a:spcBef>
                <a:spcPts val="1800"/>
              </a:spcBef>
            </a:pPr>
            <a:endParaRPr lang="en-US" dirty="0"/>
          </a:p>
          <a:p>
            <a:pPr>
              <a:spcBef>
                <a:spcPts val="1800"/>
              </a:spcBef>
            </a:pPr>
            <a:r>
              <a:rPr lang="en-US" dirty="0"/>
              <a:t>Use of technology</a:t>
            </a:r>
          </a:p>
          <a:p>
            <a:pPr marL="171450" indent="-171450">
              <a:spcBef>
                <a:spcPts val="1800"/>
              </a:spcBef>
              <a:buFont typeface="Arial" panose="020B0604020202020204" pitchFamily="34" charset="0"/>
              <a:buChar char="•"/>
            </a:pPr>
            <a:r>
              <a:rPr lang="en-US" dirty="0"/>
              <a:t>Anticipate any technical disruptions</a:t>
            </a:r>
            <a:r>
              <a:rPr lang="en-US" baseline="0" dirty="0"/>
              <a:t> (battery charger plugged in, hard line usage, headphones to block out surrounding sound if needed)</a:t>
            </a:r>
            <a:endParaRPr lang="en-US" dirty="0"/>
          </a:p>
          <a:p>
            <a:pPr marL="171450" indent="-171450">
              <a:spcBef>
                <a:spcPts val="1800"/>
              </a:spcBef>
              <a:buFont typeface="Arial" panose="020B0604020202020204" pitchFamily="34" charset="0"/>
              <a:buChar char="•"/>
            </a:pPr>
            <a:r>
              <a:rPr lang="en-US" dirty="0"/>
              <a:t>Make sure</a:t>
            </a:r>
            <a:r>
              <a:rPr lang="en-US" baseline="0" dirty="0"/>
              <a:t> you know the type of technology that will be used and install it ahead of time into your computer (Some examples are </a:t>
            </a:r>
            <a:r>
              <a:rPr lang="en-US" dirty="0"/>
              <a:t>Skype, FaceTime, Google Hangout) Load or login time may take longer for some than others so login</a:t>
            </a:r>
            <a:r>
              <a:rPr lang="en-US" baseline="0" dirty="0"/>
              <a:t> prior to the interview</a:t>
            </a:r>
            <a:endParaRPr lang="en-US" dirty="0"/>
          </a:p>
          <a:p>
            <a:pPr marL="171450" indent="-171450">
              <a:spcBef>
                <a:spcPts val="1800"/>
              </a:spcBef>
              <a:buFont typeface="Arial" panose="020B0604020202020204" pitchFamily="34" charset="0"/>
              <a:buChar char="•"/>
            </a:pPr>
            <a:r>
              <a:rPr lang="en-US" baseline="0" dirty="0"/>
              <a:t>Practice using the technology to ensure the quality of your video and audio capabilities</a:t>
            </a:r>
          </a:p>
          <a:p>
            <a:pPr marL="0" indent="0">
              <a:spcBef>
                <a:spcPts val="1800"/>
              </a:spcBef>
              <a:buFont typeface="Arial" panose="020B0604020202020204" pitchFamily="34" charset="0"/>
              <a:buNone/>
            </a:pPr>
            <a:endParaRPr lang="en-US" baseline="0" dirty="0"/>
          </a:p>
          <a:p>
            <a:pPr marL="0" indent="0">
              <a:spcBef>
                <a:spcPts val="1800"/>
              </a:spcBef>
              <a:buFont typeface="Arial" panose="020B0604020202020204" pitchFamily="34" charset="0"/>
              <a:buNone/>
            </a:pPr>
            <a:r>
              <a:rPr lang="en-US" baseline="0" dirty="0"/>
              <a:t>Time &amp; Type</a:t>
            </a:r>
          </a:p>
          <a:p>
            <a:pPr marL="171450" indent="-171450">
              <a:spcBef>
                <a:spcPts val="1800"/>
              </a:spcBef>
              <a:buFont typeface="Arial" panose="020B0604020202020204" pitchFamily="34" charset="0"/>
              <a:buChar char="•"/>
            </a:pPr>
            <a:r>
              <a:rPr lang="en-US" baseline="0" dirty="0"/>
              <a:t>Be mindful of the times zones that the employer and virtual fair is scheduled to take place in </a:t>
            </a:r>
          </a:p>
          <a:p>
            <a:pPr marL="171450" indent="-171450">
              <a:spcBef>
                <a:spcPts val="1800"/>
              </a:spcBef>
              <a:buFont typeface="Arial" panose="020B0604020202020204" pitchFamily="34" charset="0"/>
              <a:buChar char="•"/>
            </a:pPr>
            <a:r>
              <a:rPr lang="en-US" baseline="0" dirty="0"/>
              <a:t>Confirm with the employer connection instructions. Are they inviting you to a private chat? Will they be using webcam and microphone? What information do you need to have in order to receive the connection?</a:t>
            </a:r>
          </a:p>
          <a:p>
            <a:pPr marL="171450" indent="-171450">
              <a:spcBef>
                <a:spcPts val="1800"/>
              </a:spcBef>
              <a:buFont typeface="Arial" panose="020B0604020202020204" pitchFamily="34" charset="0"/>
              <a:buChar char="•"/>
            </a:pPr>
            <a:r>
              <a:rPr lang="en-US" baseline="0" dirty="0"/>
              <a:t>Plan 10 to 15 minutes prior to the scheduled chat rooms to set up your computer, video and audio capability and materials</a:t>
            </a:r>
          </a:p>
          <a:p>
            <a:pPr marL="0" indent="0">
              <a:spcBef>
                <a:spcPts val="1800"/>
              </a:spcBef>
              <a:buFont typeface="Arial" panose="020B0604020202020204" pitchFamily="34" charset="0"/>
              <a:buNone/>
            </a:pPr>
            <a:endParaRPr lang="en-US" baseline="0" dirty="0"/>
          </a:p>
          <a:p>
            <a:pPr marL="0" indent="0">
              <a:spcBef>
                <a:spcPts val="1800"/>
              </a:spcBef>
              <a:buFont typeface="Arial" panose="020B0604020202020204" pitchFamily="34" charset="0"/>
              <a:buNone/>
            </a:pPr>
            <a:r>
              <a:rPr lang="en-US" baseline="0" dirty="0"/>
              <a:t>Prepare your Environment</a:t>
            </a:r>
          </a:p>
          <a:p>
            <a:pPr marL="171450" indent="-171450">
              <a:spcBef>
                <a:spcPts val="1800"/>
              </a:spcBef>
              <a:buFont typeface="Arial" panose="020B0604020202020204" pitchFamily="34" charset="0"/>
              <a:buChar char="•"/>
            </a:pPr>
            <a:r>
              <a:rPr lang="en-US" baseline="0" dirty="0"/>
              <a:t>Position your camera in front of you so that there is a blank or modest wall behind you (avoid having a window behind you as you never know what might pop up). </a:t>
            </a:r>
          </a:p>
          <a:p>
            <a:pPr marL="171450" indent="-171450">
              <a:spcBef>
                <a:spcPts val="1800"/>
              </a:spcBef>
              <a:buFont typeface="Arial" panose="020B0604020202020204" pitchFamily="34" charset="0"/>
              <a:buChar char="•"/>
            </a:pPr>
            <a:r>
              <a:rPr lang="en-US" baseline="0" dirty="0"/>
              <a:t>Find a quiet space that has good lighting so your image on the screen represents you well.</a:t>
            </a:r>
          </a:p>
          <a:p>
            <a:pPr marL="171450" indent="-171450">
              <a:spcBef>
                <a:spcPts val="1800"/>
              </a:spcBef>
              <a:buFont typeface="Arial" panose="020B0604020202020204" pitchFamily="34" charset="0"/>
              <a:buChar char="•"/>
            </a:pPr>
            <a:r>
              <a:rPr lang="en-US" baseline="0" dirty="0"/>
              <a:t>Make sure there is no clutter or areas in your screens view that can be distracting to the interviewer</a:t>
            </a:r>
          </a:p>
          <a:p>
            <a:pPr marL="171450" indent="-171450">
              <a:spcBef>
                <a:spcPts val="1800"/>
              </a:spcBef>
              <a:buFont typeface="Arial" panose="020B0604020202020204" pitchFamily="34" charset="0"/>
              <a:buChar char="•"/>
            </a:pPr>
            <a:r>
              <a:rPr lang="en-US" baseline="0" dirty="0"/>
              <a:t>Have your documents in front of you, i.e. notepad, resume, job description</a:t>
            </a:r>
          </a:p>
          <a:p>
            <a:pPr marL="0" indent="0">
              <a:spcBef>
                <a:spcPts val="1800"/>
              </a:spcBef>
              <a:buFont typeface="Arial" panose="020B0604020202020204" pitchFamily="34" charset="0"/>
              <a:buNone/>
            </a:pPr>
            <a:endParaRPr lang="en-US" baseline="0" dirty="0"/>
          </a:p>
          <a:p>
            <a:pPr marL="0" indent="0">
              <a:spcBef>
                <a:spcPts val="1800"/>
              </a:spcBef>
              <a:buFont typeface="Arial" panose="020B0604020202020204" pitchFamily="34" charset="0"/>
              <a:buNone/>
            </a:pPr>
            <a:r>
              <a:rPr lang="en-US" baseline="0" dirty="0"/>
              <a:t>Look the part</a:t>
            </a:r>
          </a:p>
          <a:p>
            <a:pPr marL="171450" indent="-171450">
              <a:spcBef>
                <a:spcPts val="1800"/>
              </a:spcBef>
              <a:buFont typeface="Arial" panose="020B0604020202020204" pitchFamily="34" charset="0"/>
              <a:buChar char="•"/>
            </a:pPr>
            <a:r>
              <a:rPr lang="en-US" baseline="0" dirty="0"/>
              <a:t>Treat the fair as if it was an in person experience wearing a professional outfit. If you are unsure of what to wear, it is ok to check with the HR department.</a:t>
            </a:r>
          </a:p>
          <a:p>
            <a:pPr marL="171450" indent="-171450">
              <a:spcBef>
                <a:spcPts val="1800"/>
              </a:spcBef>
              <a:buFont typeface="Arial" panose="020B0604020202020204" pitchFamily="34" charset="0"/>
              <a:buChar char="•"/>
            </a:pPr>
            <a:r>
              <a:rPr lang="en-US" dirty="0">
                <a:solidFill>
                  <a:schemeClr val="bg1"/>
                </a:solidFill>
              </a:rPr>
              <a:t>Be Mindful of Non-verbal Cues</a:t>
            </a:r>
            <a:r>
              <a:rPr lang="en-US" baseline="0" dirty="0">
                <a:solidFill>
                  <a:schemeClr val="bg1"/>
                </a:solidFill>
              </a:rPr>
              <a:t> by c</a:t>
            </a:r>
            <a:r>
              <a:rPr lang="en-US" dirty="0">
                <a:solidFill>
                  <a:schemeClr val="bg1"/>
                </a:solidFill>
              </a:rPr>
              <a:t>onveying the message that you are engaged through maintaining eye contact with</a:t>
            </a:r>
            <a:r>
              <a:rPr lang="en-US" baseline="0" dirty="0">
                <a:solidFill>
                  <a:schemeClr val="bg1"/>
                </a:solidFill>
              </a:rPr>
              <a:t> the webcam and not with your image or theirs on the screen (</a:t>
            </a:r>
            <a:r>
              <a:rPr lang="en-US" dirty="0"/>
              <a:t>Are you sitting up straight? Is the chair the best height for the table or desk at which you’re sitting? How is your head tilted? You should look professional, but relaxed)</a:t>
            </a:r>
            <a:endParaRPr lang="en-US" baseline="0" dirty="0">
              <a:solidFill>
                <a:schemeClr val="bg1"/>
              </a:solidFill>
            </a:endParaRPr>
          </a:p>
          <a:p>
            <a:pPr marL="171450" indent="-171450">
              <a:spcBef>
                <a:spcPts val="1800"/>
              </a:spcBef>
              <a:buFont typeface="Arial" panose="020B0604020202020204" pitchFamily="34" charset="0"/>
              <a:buChar char="•"/>
            </a:pPr>
            <a:r>
              <a:rPr lang="en-US" baseline="0" dirty="0">
                <a:solidFill>
                  <a:schemeClr val="bg1"/>
                </a:solidFill>
              </a:rPr>
              <a:t>Position the camera so that it is eye level for a more engaging experience</a:t>
            </a:r>
          </a:p>
          <a:p>
            <a:pPr marL="0" marR="0" indent="0" algn="l" defTabSz="914400" rtl="0" eaLnBrk="0" fontAlgn="base" latinLnBrk="0" hangingPunct="0">
              <a:lnSpc>
                <a:spcPct val="100000"/>
              </a:lnSpc>
              <a:spcBef>
                <a:spcPts val="1800"/>
              </a:spcBef>
              <a:spcAft>
                <a:spcPct val="0"/>
              </a:spcAft>
              <a:buClrTx/>
              <a:buSzTx/>
              <a:buFont typeface="Arial" panose="020B0604020202020204" pitchFamily="34" charset="0"/>
              <a:buNone/>
              <a:tabLst/>
              <a:defRPr/>
            </a:pPr>
            <a:endParaRPr lang="en-US" baseline="0" dirty="0">
              <a:solidFill>
                <a:schemeClr val="bg1"/>
              </a:solidFill>
            </a:endParaRPr>
          </a:p>
          <a:p>
            <a:pPr marL="0" marR="0" indent="0" algn="l" defTabSz="914400" rtl="0" eaLnBrk="0" fontAlgn="base" latinLnBrk="0" hangingPunct="0">
              <a:lnSpc>
                <a:spcPct val="100000"/>
              </a:lnSpc>
              <a:spcBef>
                <a:spcPts val="1800"/>
              </a:spcBef>
              <a:spcAft>
                <a:spcPct val="0"/>
              </a:spcAft>
              <a:buClrTx/>
              <a:buSzTx/>
              <a:buFont typeface="Arial" panose="020B0604020202020204" pitchFamily="34" charset="0"/>
              <a:buNone/>
              <a:tabLst/>
              <a:defRPr/>
            </a:pPr>
            <a:r>
              <a:rPr lang="en-US" dirty="0">
                <a:solidFill>
                  <a:schemeClr val="bg1"/>
                </a:solidFill>
              </a:rPr>
              <a:t>http://www.salary.com/8-tips-for-acing-virtual-interviews/slide/9/</a:t>
            </a:r>
          </a:p>
          <a:p>
            <a:pPr>
              <a:spcBef>
                <a:spcPts val="1800"/>
              </a:spcBef>
            </a:pPr>
            <a:r>
              <a:rPr lang="en-US" dirty="0"/>
              <a:t>http://www.fastcompany.com/3041541/hit-the-ground-running/how-to-make-a-good-impression-in-a-video-interview</a:t>
            </a:r>
          </a:p>
        </p:txBody>
      </p:sp>
      <p:sp>
        <p:nvSpPr>
          <p:cNvPr id="4" name="Slide Number Placeholder 3"/>
          <p:cNvSpPr>
            <a:spLocks noGrp="1"/>
          </p:cNvSpPr>
          <p:nvPr>
            <p:ph type="sldNum" sz="quarter" idx="10"/>
          </p:nvPr>
        </p:nvSpPr>
        <p:spPr/>
        <p:txBody>
          <a:bodyPr/>
          <a:lstStyle/>
          <a:p>
            <a:pPr>
              <a:defRPr/>
            </a:pPr>
            <a:fld id="{EACC5349-E8D9-47AA-8B3E-12ACDF3DCFFE}" type="slidenum">
              <a:rPr lang="en-US" smtClean="0"/>
              <a:pPr>
                <a:defRPr/>
              </a:pPr>
              <a:t>5</a:t>
            </a:fld>
            <a:endParaRPr lang="en-US"/>
          </a:p>
        </p:txBody>
      </p:sp>
    </p:spTree>
    <p:extLst>
      <p:ext uri="{BB962C8B-B14F-4D97-AF65-F5344CB8AC3E}">
        <p14:creationId xmlns:p14="http://schemas.microsoft.com/office/powerpoint/2010/main" val="2870652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21A3A0A-93DD-44AE-AB62-23EA88FCD34F}" type="slidenum">
              <a:rPr lang="en-US" smtClean="0"/>
              <a:pPr>
                <a:defRPr/>
              </a:pPr>
              <a:t>6</a:t>
            </a:fld>
            <a:endParaRPr lang="en-US"/>
          </a:p>
        </p:txBody>
      </p:sp>
    </p:spTree>
    <p:extLst>
      <p:ext uri="{BB962C8B-B14F-4D97-AF65-F5344CB8AC3E}">
        <p14:creationId xmlns:p14="http://schemas.microsoft.com/office/powerpoint/2010/main" val="860541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r>
              <a:rPr lang="en-US" dirty="0"/>
              <a:t>Click on the picture to access</a:t>
            </a:r>
            <a:r>
              <a:rPr lang="en-US" baseline="0" dirty="0"/>
              <a:t> the video tutorial.</a:t>
            </a:r>
            <a:endParaRPr lang="en-US" dirty="0"/>
          </a:p>
        </p:txBody>
      </p:sp>
      <p:sp>
        <p:nvSpPr>
          <p:cNvPr id="4" name="Slide Number Placeholder 3"/>
          <p:cNvSpPr>
            <a:spLocks noGrp="1"/>
          </p:cNvSpPr>
          <p:nvPr>
            <p:ph type="sldNum" sz="quarter" idx="10"/>
          </p:nvPr>
        </p:nvSpPr>
        <p:spPr/>
        <p:txBody>
          <a:bodyPr/>
          <a:lstStyle/>
          <a:p>
            <a:pPr>
              <a:defRPr/>
            </a:pPr>
            <a:fld id="{421A3A0A-93DD-44AE-AB62-23EA88FCD34F}" type="slidenum">
              <a:rPr lang="en-US" smtClean="0"/>
              <a:pPr>
                <a:defRPr/>
              </a:pPr>
              <a:t>7</a:t>
            </a:fld>
            <a:endParaRPr lang="en-US"/>
          </a:p>
        </p:txBody>
      </p:sp>
    </p:spTree>
    <p:extLst>
      <p:ext uri="{BB962C8B-B14F-4D97-AF65-F5344CB8AC3E}">
        <p14:creationId xmlns:p14="http://schemas.microsoft.com/office/powerpoint/2010/main" val="1638761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r>
              <a:rPr lang="en-US" dirty="0"/>
              <a:t>These core components can really help engage an employer when you are not physically there in person.</a:t>
            </a:r>
          </a:p>
        </p:txBody>
      </p:sp>
      <p:sp>
        <p:nvSpPr>
          <p:cNvPr id="4" name="Slide Number Placeholder 3"/>
          <p:cNvSpPr>
            <a:spLocks noGrp="1"/>
          </p:cNvSpPr>
          <p:nvPr>
            <p:ph type="sldNum" sz="quarter" idx="10"/>
          </p:nvPr>
        </p:nvSpPr>
        <p:spPr/>
        <p:txBody>
          <a:bodyPr/>
          <a:lstStyle/>
          <a:p>
            <a:pPr>
              <a:defRPr/>
            </a:pPr>
            <a:fld id="{421A3A0A-93DD-44AE-AB62-23EA88FCD34F}" type="slidenum">
              <a:rPr lang="en-US" smtClean="0"/>
              <a:pPr>
                <a:defRPr/>
              </a:pPr>
              <a:t>8</a:t>
            </a:fld>
            <a:endParaRPr lang="en-US"/>
          </a:p>
        </p:txBody>
      </p:sp>
    </p:spTree>
    <p:extLst>
      <p:ext uri="{BB962C8B-B14F-4D97-AF65-F5344CB8AC3E}">
        <p14:creationId xmlns:p14="http://schemas.microsoft.com/office/powerpoint/2010/main" val="34920027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r>
              <a:rPr lang="en-US" dirty="0"/>
              <a:t>Give</a:t>
            </a:r>
            <a:r>
              <a:rPr lang="en-US" baseline="0" dirty="0"/>
              <a:t> about 20 minutes total for this activity</a:t>
            </a:r>
            <a:endParaRPr lang="en-US" dirty="0"/>
          </a:p>
        </p:txBody>
      </p:sp>
      <p:sp>
        <p:nvSpPr>
          <p:cNvPr id="4" name="Slide Number Placeholder 3"/>
          <p:cNvSpPr>
            <a:spLocks noGrp="1"/>
          </p:cNvSpPr>
          <p:nvPr>
            <p:ph type="sldNum" sz="quarter" idx="10"/>
          </p:nvPr>
        </p:nvSpPr>
        <p:spPr/>
        <p:txBody>
          <a:bodyPr/>
          <a:lstStyle/>
          <a:p>
            <a:pPr>
              <a:defRPr/>
            </a:pPr>
            <a:fld id="{421A3A0A-93DD-44AE-AB62-23EA88FCD34F}" type="slidenum">
              <a:rPr lang="en-US" smtClean="0"/>
              <a:pPr>
                <a:defRPr/>
              </a:pPr>
              <a:t>10</a:t>
            </a:fld>
            <a:endParaRPr lang="en-US"/>
          </a:p>
        </p:txBody>
      </p:sp>
    </p:spTree>
    <p:extLst>
      <p:ext uri="{BB962C8B-B14F-4D97-AF65-F5344CB8AC3E}">
        <p14:creationId xmlns:p14="http://schemas.microsoft.com/office/powerpoint/2010/main" val="1657225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21A3A0A-93DD-44AE-AB62-23EA88FCD34F}" type="slidenum">
              <a:rPr lang="en-US" smtClean="0"/>
              <a:pPr>
                <a:defRPr/>
              </a:pPr>
              <a:t>14</a:t>
            </a:fld>
            <a:endParaRPr lang="en-US"/>
          </a:p>
        </p:txBody>
      </p:sp>
    </p:spTree>
    <p:extLst>
      <p:ext uri="{BB962C8B-B14F-4D97-AF65-F5344CB8AC3E}">
        <p14:creationId xmlns:p14="http://schemas.microsoft.com/office/powerpoint/2010/main" val="2682966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7F6AF2C-AD07-45E1-9D9B-D03A3EFFE4F3}" type="slidenum">
              <a:rPr lang="en-US" smtClean="0"/>
              <a:pPr>
                <a:defRPr/>
              </a:pPr>
              <a:t>‹#›</a:t>
            </a:fld>
            <a:endParaRPr lang="en-US"/>
          </a:p>
        </p:txBody>
      </p:sp>
    </p:spTree>
    <p:extLst>
      <p:ext uri="{BB962C8B-B14F-4D97-AF65-F5344CB8AC3E}">
        <p14:creationId xmlns:p14="http://schemas.microsoft.com/office/powerpoint/2010/main" val="1355400136"/>
      </p:ext>
    </p:extLst>
  </p:cSld>
  <p:clrMapOvr>
    <a:masterClrMapping/>
  </p:clrMapOvr>
  <p:transition spd="med">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04F6B6B-19AF-447F-85A1-DE1B9A3440F5}" type="slidenum">
              <a:rPr lang="en-US" smtClean="0"/>
              <a:pPr>
                <a:defRPr/>
              </a:pPr>
              <a:t>‹#›</a:t>
            </a:fld>
            <a:endParaRPr lang="en-US"/>
          </a:p>
        </p:txBody>
      </p:sp>
    </p:spTree>
    <p:extLst>
      <p:ext uri="{BB962C8B-B14F-4D97-AF65-F5344CB8AC3E}">
        <p14:creationId xmlns:p14="http://schemas.microsoft.com/office/powerpoint/2010/main" val="680697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04F6B6B-19AF-447F-85A1-DE1B9A3440F5}" type="slidenum">
              <a:rPr lang="en-US" smtClean="0"/>
              <a:pPr>
                <a:defRPr/>
              </a:pPr>
              <a:t>‹#›</a:t>
            </a:fld>
            <a:endParaRPr lang="en-US"/>
          </a:p>
        </p:txBody>
      </p:sp>
    </p:spTree>
    <p:extLst>
      <p:ext uri="{BB962C8B-B14F-4D97-AF65-F5344CB8AC3E}">
        <p14:creationId xmlns:p14="http://schemas.microsoft.com/office/powerpoint/2010/main" val="447967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8EAD891-74EF-40D2-82D3-F4E8C6C3AB9F}" type="slidenum">
              <a:rPr lang="en-US" smtClean="0"/>
              <a:pPr>
                <a:defRPr/>
              </a:pPr>
              <a:t>‹#›</a:t>
            </a:fld>
            <a:endParaRPr lang="en-US"/>
          </a:p>
        </p:txBody>
      </p:sp>
    </p:spTree>
    <p:extLst>
      <p:ext uri="{BB962C8B-B14F-4D97-AF65-F5344CB8AC3E}">
        <p14:creationId xmlns:p14="http://schemas.microsoft.com/office/powerpoint/2010/main" val="4084344496"/>
      </p:ext>
    </p:extLst>
  </p:cSld>
  <p:clrMapOvr>
    <a:masterClrMapping/>
  </p:clrMapOvr>
  <p:transition spd="med">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04F6B6B-19AF-447F-85A1-DE1B9A3440F5}" type="slidenum">
              <a:rPr lang="en-US" smtClean="0"/>
              <a:pPr>
                <a:defRPr/>
              </a:pPr>
              <a:t>‹#›</a:t>
            </a:fld>
            <a:endParaRPr lang="en-US"/>
          </a:p>
        </p:txBody>
      </p:sp>
    </p:spTree>
    <p:extLst>
      <p:ext uri="{BB962C8B-B14F-4D97-AF65-F5344CB8AC3E}">
        <p14:creationId xmlns:p14="http://schemas.microsoft.com/office/powerpoint/2010/main" val="1310260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04F6B6B-19AF-447F-85A1-DE1B9A3440F5}" type="slidenum">
              <a:rPr lang="en-US" smtClean="0"/>
              <a:pPr>
                <a:defRPr/>
              </a:pPr>
              <a:t>‹#›</a:t>
            </a:fld>
            <a:endParaRPr lang="en-US"/>
          </a:p>
        </p:txBody>
      </p:sp>
    </p:spTree>
    <p:extLst>
      <p:ext uri="{BB962C8B-B14F-4D97-AF65-F5344CB8AC3E}">
        <p14:creationId xmlns:p14="http://schemas.microsoft.com/office/powerpoint/2010/main" val="598307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E04F6B6B-19AF-447F-85A1-DE1B9A3440F5}" type="slidenum">
              <a:rPr lang="en-US" smtClean="0"/>
              <a:pPr>
                <a:defRPr/>
              </a:pPr>
              <a:t>‹#›</a:t>
            </a:fld>
            <a:endParaRPr lang="en-US"/>
          </a:p>
        </p:txBody>
      </p:sp>
    </p:spTree>
    <p:extLst>
      <p:ext uri="{BB962C8B-B14F-4D97-AF65-F5344CB8AC3E}">
        <p14:creationId xmlns:p14="http://schemas.microsoft.com/office/powerpoint/2010/main" val="1009057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E04F6B6B-19AF-447F-85A1-DE1B9A3440F5}" type="slidenum">
              <a:rPr lang="en-US" smtClean="0"/>
              <a:pPr>
                <a:defRPr/>
              </a:pPr>
              <a:t>‹#›</a:t>
            </a:fld>
            <a:endParaRPr lang="en-US"/>
          </a:p>
        </p:txBody>
      </p:sp>
    </p:spTree>
    <p:extLst>
      <p:ext uri="{BB962C8B-B14F-4D97-AF65-F5344CB8AC3E}">
        <p14:creationId xmlns:p14="http://schemas.microsoft.com/office/powerpoint/2010/main" val="1215438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04F6B6B-19AF-447F-85A1-DE1B9A3440F5}" type="slidenum">
              <a:rPr lang="en-US" smtClean="0"/>
              <a:pPr>
                <a:defRPr/>
              </a:pPr>
              <a:t>‹#›</a:t>
            </a:fld>
            <a:endParaRPr lang="en-US"/>
          </a:p>
        </p:txBody>
      </p:sp>
    </p:spTree>
    <p:extLst>
      <p:ext uri="{BB962C8B-B14F-4D97-AF65-F5344CB8AC3E}">
        <p14:creationId xmlns:p14="http://schemas.microsoft.com/office/powerpoint/2010/main" val="3415963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04F6B6B-19AF-447F-85A1-DE1B9A3440F5}" type="slidenum">
              <a:rPr lang="en-US" smtClean="0"/>
              <a:pPr>
                <a:defRPr/>
              </a:pPr>
              <a:t>‹#›</a:t>
            </a:fld>
            <a:endParaRPr lang="en-US"/>
          </a:p>
        </p:txBody>
      </p:sp>
    </p:spTree>
    <p:extLst>
      <p:ext uri="{BB962C8B-B14F-4D97-AF65-F5344CB8AC3E}">
        <p14:creationId xmlns:p14="http://schemas.microsoft.com/office/powerpoint/2010/main" val="3588168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04F6B6B-19AF-447F-85A1-DE1B9A3440F5}" type="slidenum">
              <a:rPr lang="en-US" smtClean="0"/>
              <a:pPr>
                <a:defRPr/>
              </a:pPr>
              <a:t>‹#›</a:t>
            </a:fld>
            <a:endParaRPr lang="en-US"/>
          </a:p>
        </p:txBody>
      </p:sp>
    </p:spTree>
    <p:extLst>
      <p:ext uri="{BB962C8B-B14F-4D97-AF65-F5344CB8AC3E}">
        <p14:creationId xmlns:p14="http://schemas.microsoft.com/office/powerpoint/2010/main" val="3122034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0548D96F-514C-4DCC-B86D-C00D8D0C10E8}" type="slidenum">
              <a:rPr lang="en-US" smtClean="0"/>
              <a:pPr>
                <a:defRPr/>
              </a:pPr>
              <a:t>‹#›</a:t>
            </a:fld>
            <a:endParaRPr lang="en-US"/>
          </a:p>
        </p:txBody>
      </p:sp>
    </p:spTree>
    <p:extLst>
      <p:ext uri="{BB962C8B-B14F-4D97-AF65-F5344CB8AC3E}">
        <p14:creationId xmlns:p14="http://schemas.microsoft.com/office/powerpoint/2010/main" val="3993951710"/>
      </p:ext>
    </p:extLst>
  </p:cSld>
  <p:clrMap bg1="lt1" tx1="dk1" bg2="lt2" tx2="dk2" accent1="accent1" accent2="accent2" accent3="accent3" accent4="accent4" accent5="accent5" accent6="accent6" hlink="hlink" folHlink="folHlink"/>
  <p:sldLayoutIdLst>
    <p:sldLayoutId id="2147484249" r:id="rId1"/>
    <p:sldLayoutId id="2147484250" r:id="rId2"/>
    <p:sldLayoutId id="2147484251" r:id="rId3"/>
    <p:sldLayoutId id="2147484252" r:id="rId4"/>
    <p:sldLayoutId id="2147484253" r:id="rId5"/>
    <p:sldLayoutId id="2147484254" r:id="rId6"/>
    <p:sldLayoutId id="2147484255" r:id="rId7"/>
    <p:sldLayoutId id="2147484256" r:id="rId8"/>
    <p:sldLayoutId id="2147484257" r:id="rId9"/>
    <p:sldLayoutId id="2147484258" r:id="rId10"/>
    <p:sldLayoutId id="2147484259" r:id="rId11"/>
  </p:sldLayoutIdLst>
  <p:transition spd="med">
    <p:circle/>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youtu.be/CEZQ6VYTWFY"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careereco.com/events/gradtalent"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careereco.com/details/gc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areereco.com/Fair/RenderPage?fairPageId=90b7bbc5-f39b-4524-b3c8-a832014ff36b"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s://www.careereco.com/Fair/RenderPage?fairPageId=86a78064-038e-4a61-b0ae-a98f00e61632"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hyperlink" Target="https://www.careereco.com/events/gcc?ref=ceh"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player.vimeo.com/video/106122434"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a:effectLst>
                  <a:outerShdw blurRad="38100" dist="38100" dir="2700000" algn="tl">
                    <a:srgbClr val="000000">
                      <a:alpha val="43137"/>
                    </a:srgbClr>
                  </a:outerShdw>
                </a:effectLst>
                <a:ea typeface="ＭＳ Ｐゴシック" pitchFamily="1" charset="-128"/>
              </a:rPr>
              <a:t>How To Prepare for the Virtual Career Expo</a:t>
            </a:r>
            <a:endParaRPr lang="en-US" sz="4400" dirty="0"/>
          </a:p>
        </p:txBody>
      </p:sp>
      <p:pic>
        <p:nvPicPr>
          <p:cNvPr id="4" name="Picture 3"/>
          <p:cNvPicPr>
            <a:picLocks noChangeAspect="1"/>
          </p:cNvPicPr>
          <p:nvPr/>
        </p:nvPicPr>
        <p:blipFill>
          <a:blip r:embed="rId2"/>
          <a:stretch>
            <a:fillRect/>
          </a:stretch>
        </p:blipFill>
        <p:spPr>
          <a:xfrm>
            <a:off x="533400" y="2057400"/>
            <a:ext cx="8296275" cy="3390900"/>
          </a:xfrm>
          <a:prstGeom prst="rect">
            <a:avLst/>
          </a:prstGeom>
        </p:spPr>
      </p:pic>
      <p:sp>
        <p:nvSpPr>
          <p:cNvPr id="5" name="Rectangle 4"/>
          <p:cNvSpPr/>
          <p:nvPr/>
        </p:nvSpPr>
        <p:spPr>
          <a:xfrm>
            <a:off x="1557337" y="5562600"/>
            <a:ext cx="6248399" cy="830997"/>
          </a:xfrm>
          <a:prstGeom prst="rect">
            <a:avLst/>
          </a:prstGeom>
        </p:spPr>
        <p:txBody>
          <a:bodyPr wrap="square">
            <a:spAutoFit/>
          </a:bodyPr>
          <a:lstStyle/>
          <a:p>
            <a:pPr algn="ctr"/>
            <a:r>
              <a:rPr lang="en-US" dirty="0">
                <a:latin typeface="Trebuchet MS" panose="020B0603020202020204" pitchFamily="34" charset="0"/>
                <a:ea typeface="Calibri" panose="020F0502020204030204" pitchFamily="34" charset="0"/>
                <a:cs typeface="Times New Roman" panose="02020603050405020304" pitchFamily="18" charset="0"/>
              </a:rPr>
              <a:t>Benefits to Participation in the Expo: </a:t>
            </a:r>
            <a:r>
              <a:rPr lang="en-US" u="sng" dirty="0">
                <a:solidFill>
                  <a:srgbClr val="0000FF"/>
                </a:solidFill>
                <a:latin typeface="Trebuchet MS" panose="020B0603020202020204" pitchFamily="34" charset="0"/>
                <a:ea typeface="Calibri" panose="020F0502020204030204" pitchFamily="34" charset="0"/>
                <a:cs typeface="Times New Roman" panose="02020603050405020304" pitchFamily="18" charset="0"/>
                <a:hlinkClick r:id="rId3"/>
              </a:rPr>
              <a:t>https://youtu.be/CEZQ6VYTWFY</a:t>
            </a:r>
            <a:r>
              <a:rPr lang="en-US" dirty="0">
                <a:latin typeface="Trebuchet MS" panose="020B0603020202020204" pitchFamily="34" charset="0"/>
                <a:ea typeface="Calibri" panose="020F050202020403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267589675"/>
      </p:ext>
    </p:extLst>
  </p:cSld>
  <p:clrMapOvr>
    <a:masterClrMapping/>
  </p:clrMapOvr>
  <p:transition spd="med">
    <p:circl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Let’s Practice</a:t>
            </a:r>
          </a:p>
        </p:txBody>
      </p:sp>
      <p:sp>
        <p:nvSpPr>
          <p:cNvPr id="3" name="Content Placeholder 2"/>
          <p:cNvSpPr>
            <a:spLocks noGrp="1"/>
          </p:cNvSpPr>
          <p:nvPr>
            <p:ph idx="1"/>
          </p:nvPr>
        </p:nvSpPr>
        <p:spPr>
          <a:xfrm>
            <a:off x="381000" y="1676400"/>
            <a:ext cx="8503920" cy="3657600"/>
          </a:xfrm>
        </p:spPr>
        <p:txBody>
          <a:bodyPr>
            <a:normAutofit fontScale="92500"/>
          </a:bodyPr>
          <a:lstStyle/>
          <a:p>
            <a:pPr eaLnBrk="1" hangingPunct="1">
              <a:defRPr/>
            </a:pPr>
            <a:r>
              <a:rPr lang="en-US" sz="3200" dirty="0"/>
              <a:t> </a:t>
            </a:r>
            <a:r>
              <a:rPr lang="en-US" sz="2800" dirty="0"/>
              <a:t>Get out a sheet of paper and prepare your 30 second pitch</a:t>
            </a:r>
          </a:p>
          <a:p>
            <a:pPr marL="0" indent="0" eaLnBrk="1" hangingPunct="1">
              <a:buNone/>
              <a:defRPr/>
            </a:pPr>
            <a:endParaRPr lang="en-US" sz="2800" dirty="0"/>
          </a:p>
          <a:p>
            <a:pPr eaLnBrk="1" hangingPunct="1">
              <a:defRPr/>
            </a:pPr>
            <a:r>
              <a:rPr lang="en-US" sz="2800" dirty="0"/>
              <a:t> Introduce yourself to your neighbor and give your “30 second pitch”…</a:t>
            </a:r>
          </a:p>
          <a:p>
            <a:pPr marL="0" indent="0" eaLnBrk="1" hangingPunct="1">
              <a:buNone/>
              <a:defRPr/>
            </a:pPr>
            <a:endParaRPr lang="en-US" sz="2800" dirty="0"/>
          </a:p>
          <a:p>
            <a:pPr eaLnBrk="1" hangingPunct="1">
              <a:defRPr/>
            </a:pPr>
            <a:r>
              <a:rPr lang="en-US" sz="2800" dirty="0"/>
              <a:t>Give feedback to your partner</a:t>
            </a:r>
          </a:p>
          <a:p>
            <a:pPr marL="0" indent="0" eaLnBrk="1" hangingPunct="1">
              <a:buNone/>
              <a:defRPr/>
            </a:pPr>
            <a:endParaRPr lang="en-US" sz="2800" dirty="0"/>
          </a:p>
          <a:p>
            <a:pPr eaLnBrk="1" hangingPunct="1">
              <a:defRPr/>
            </a:pPr>
            <a:r>
              <a:rPr lang="en-US" sz="2800" dirty="0"/>
              <a:t>Now switch</a:t>
            </a:r>
          </a:p>
          <a:p>
            <a:pPr marL="0" indent="0">
              <a:buNone/>
            </a:pPr>
            <a:endParaRPr lang="en-US" dirty="0"/>
          </a:p>
        </p:txBody>
      </p:sp>
    </p:spTree>
    <p:extLst>
      <p:ext uri="{BB962C8B-B14F-4D97-AF65-F5344CB8AC3E}">
        <p14:creationId xmlns:p14="http://schemas.microsoft.com/office/powerpoint/2010/main" val="2644274161"/>
      </p:ext>
    </p:extLst>
  </p:cSld>
  <p:clrMapOvr>
    <a:masterClrMapping/>
  </p:clrMapOvr>
  <p:transition spd="med">
    <p:circl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Navigating the Expo</a:t>
            </a:r>
          </a:p>
        </p:txBody>
      </p:sp>
      <p:sp>
        <p:nvSpPr>
          <p:cNvPr id="3" name="Content Placeholder 2"/>
          <p:cNvSpPr>
            <a:spLocks noGrp="1"/>
          </p:cNvSpPr>
          <p:nvPr>
            <p:ph idx="1"/>
          </p:nvPr>
        </p:nvSpPr>
        <p:spPr>
          <a:xfrm>
            <a:off x="642827" y="1680056"/>
            <a:ext cx="7886700" cy="4351338"/>
          </a:xfrm>
        </p:spPr>
        <p:txBody>
          <a:bodyPr>
            <a:normAutofit/>
          </a:bodyPr>
          <a:lstStyle/>
          <a:p>
            <a:pPr marL="0" indent="0">
              <a:buNone/>
            </a:pPr>
            <a:r>
              <a:rPr lang="en-US" dirty="0">
                <a:solidFill>
                  <a:srgbClr val="0099FF"/>
                </a:solidFill>
              </a:rPr>
              <a:t>People on the Other End</a:t>
            </a:r>
          </a:p>
          <a:p>
            <a:pPr>
              <a:lnSpc>
                <a:spcPct val="150000"/>
              </a:lnSpc>
            </a:pPr>
            <a:r>
              <a:rPr lang="en-US" sz="2200" dirty="0"/>
              <a:t>Recruiters participating in the event are typically NOT hiring managers, they usually work in Personnel/Human Resources.</a:t>
            </a:r>
          </a:p>
          <a:p>
            <a:pPr>
              <a:lnSpc>
                <a:spcPct val="150000"/>
              </a:lnSpc>
            </a:pPr>
            <a:r>
              <a:rPr lang="en-US" sz="2200" dirty="0"/>
              <a:t>Everything you type in a chat room is a reflection of you.</a:t>
            </a:r>
          </a:p>
          <a:p>
            <a:pPr>
              <a:lnSpc>
                <a:spcPct val="150000"/>
              </a:lnSpc>
            </a:pPr>
            <a:r>
              <a:rPr lang="en-US" sz="2200" dirty="0"/>
              <a:t>Your appearance and attitude will also help the recruiter determine if you will fit in with the team/company.</a:t>
            </a:r>
          </a:p>
        </p:txBody>
      </p:sp>
    </p:spTree>
    <p:extLst>
      <p:ext uri="{BB962C8B-B14F-4D97-AF65-F5344CB8AC3E}">
        <p14:creationId xmlns:p14="http://schemas.microsoft.com/office/powerpoint/2010/main" val="3780720805"/>
      </p:ext>
    </p:extLst>
  </p:cSld>
  <p:clrMapOvr>
    <a:masterClrMapping/>
  </p:clrMapOvr>
  <p:transition spd="med">
    <p:circl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Navigating the Expo</a:t>
            </a:r>
          </a:p>
        </p:txBody>
      </p:sp>
      <p:sp>
        <p:nvSpPr>
          <p:cNvPr id="3" name="Content Placeholder 2"/>
          <p:cNvSpPr>
            <a:spLocks noGrp="1"/>
          </p:cNvSpPr>
          <p:nvPr>
            <p:ph idx="1"/>
          </p:nvPr>
        </p:nvSpPr>
        <p:spPr>
          <a:xfrm>
            <a:off x="628650" y="1600200"/>
            <a:ext cx="7886700" cy="4351338"/>
          </a:xfrm>
        </p:spPr>
        <p:txBody>
          <a:bodyPr>
            <a:normAutofit/>
          </a:bodyPr>
          <a:lstStyle/>
          <a:p>
            <a:pPr marL="0" indent="0">
              <a:buNone/>
            </a:pPr>
            <a:r>
              <a:rPr lang="en-US" dirty="0">
                <a:solidFill>
                  <a:srgbClr val="0099FF"/>
                </a:solidFill>
              </a:rPr>
              <a:t>Personality Matching Technique</a:t>
            </a:r>
          </a:p>
          <a:p>
            <a:pPr>
              <a:lnSpc>
                <a:spcPct val="150000"/>
              </a:lnSpc>
            </a:pPr>
            <a:r>
              <a:rPr lang="en-US" sz="2200" dirty="0"/>
              <a:t>You mirror the personality of the person to whom you are speaking.</a:t>
            </a:r>
          </a:p>
          <a:p>
            <a:pPr>
              <a:lnSpc>
                <a:spcPct val="150000"/>
              </a:lnSpc>
            </a:pPr>
            <a:r>
              <a:rPr lang="en-US" sz="2200" dirty="0"/>
              <a:t>Match the voice (tempo and pitch).</a:t>
            </a:r>
          </a:p>
          <a:p>
            <a:pPr>
              <a:lnSpc>
                <a:spcPct val="150000"/>
              </a:lnSpc>
            </a:pPr>
            <a:r>
              <a:rPr lang="en-US" sz="2200" dirty="0"/>
              <a:t>Match the physical characteristics (facial expressions and posture).</a:t>
            </a:r>
          </a:p>
          <a:p>
            <a:pPr>
              <a:lnSpc>
                <a:spcPct val="150000"/>
              </a:lnSpc>
            </a:pPr>
            <a:r>
              <a:rPr lang="en-US" sz="2200" dirty="0"/>
              <a:t>The recruiters are the faces and personalities of the company and are looking for candidates like themselves to represent the company mission, values, etc. </a:t>
            </a:r>
          </a:p>
        </p:txBody>
      </p:sp>
    </p:spTree>
    <p:extLst>
      <p:ext uri="{BB962C8B-B14F-4D97-AF65-F5344CB8AC3E}">
        <p14:creationId xmlns:p14="http://schemas.microsoft.com/office/powerpoint/2010/main" val="3341722069"/>
      </p:ext>
    </p:extLst>
  </p:cSld>
  <p:clrMapOvr>
    <a:masterClrMapping/>
  </p:clrMapOvr>
  <p:transition spd="med">
    <p:circl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Navigating the Expo</a:t>
            </a:r>
          </a:p>
        </p:txBody>
      </p:sp>
      <p:sp>
        <p:nvSpPr>
          <p:cNvPr id="3" name="Content Placeholder 2"/>
          <p:cNvSpPr>
            <a:spLocks noGrp="1"/>
          </p:cNvSpPr>
          <p:nvPr>
            <p:ph idx="1"/>
          </p:nvPr>
        </p:nvSpPr>
        <p:spPr>
          <a:xfrm>
            <a:off x="301752" y="1527048"/>
            <a:ext cx="8461248" cy="4797552"/>
          </a:xfrm>
        </p:spPr>
        <p:txBody>
          <a:bodyPr>
            <a:normAutofit/>
          </a:bodyPr>
          <a:lstStyle/>
          <a:p>
            <a:pPr marL="0" indent="0">
              <a:buNone/>
            </a:pPr>
            <a:r>
              <a:rPr lang="en-US" dirty="0">
                <a:solidFill>
                  <a:srgbClr val="0099FF"/>
                </a:solidFill>
              </a:rPr>
              <a:t>Negotiate</a:t>
            </a:r>
          </a:p>
          <a:p>
            <a:r>
              <a:rPr lang="en-US" sz="2500" dirty="0"/>
              <a:t>If you see a company that you really want to work for, but they are not hiring for your field or area of interest….what can you do?</a:t>
            </a:r>
          </a:p>
          <a:p>
            <a:pPr lvl="1">
              <a:lnSpc>
                <a:spcPct val="150000"/>
              </a:lnSpc>
            </a:pPr>
            <a:r>
              <a:rPr lang="en-US" sz="2100" dirty="0"/>
              <a:t>Approach the recruiter and ask: “Who should I contact in your company for a position in my field (</a:t>
            </a:r>
            <a:r>
              <a:rPr lang="en-US" sz="2100" dirty="0" err="1"/>
              <a:t>ie</a:t>
            </a:r>
            <a:r>
              <a:rPr lang="en-US" sz="2100" dirty="0"/>
              <a:t>. Computer programming)?</a:t>
            </a:r>
          </a:p>
          <a:p>
            <a:pPr lvl="1">
              <a:lnSpc>
                <a:spcPct val="150000"/>
              </a:lnSpc>
            </a:pPr>
            <a:r>
              <a:rPr lang="en-US" sz="2100" dirty="0"/>
              <a:t>You MUST get their name and phone number to follow up if they forward your resume to another department in the company.</a:t>
            </a:r>
          </a:p>
          <a:p>
            <a:pPr lvl="1">
              <a:lnSpc>
                <a:spcPct val="150000"/>
              </a:lnSpc>
            </a:pPr>
            <a:r>
              <a:rPr lang="en-US" sz="2100" dirty="0"/>
              <a:t>Your main objective is to get the name and title of the primary contact within the company who hires in your field.</a:t>
            </a:r>
          </a:p>
        </p:txBody>
      </p:sp>
    </p:spTree>
    <p:extLst>
      <p:ext uri="{BB962C8B-B14F-4D97-AF65-F5344CB8AC3E}">
        <p14:creationId xmlns:p14="http://schemas.microsoft.com/office/powerpoint/2010/main" val="4229260764"/>
      </p:ext>
    </p:extLst>
  </p:cSld>
  <p:clrMapOvr>
    <a:masterClrMapping/>
  </p:clrMapOvr>
  <p:transition spd="med">
    <p:circl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Private Chat</a:t>
            </a:r>
          </a:p>
        </p:txBody>
      </p:sp>
      <p:sp>
        <p:nvSpPr>
          <p:cNvPr id="3" name="Content Placeholder 2"/>
          <p:cNvSpPr>
            <a:spLocks noGrp="1"/>
          </p:cNvSpPr>
          <p:nvPr>
            <p:ph idx="1"/>
          </p:nvPr>
        </p:nvSpPr>
        <p:spPr>
          <a:xfrm>
            <a:off x="628650" y="1371600"/>
            <a:ext cx="7886700" cy="4876800"/>
          </a:xfrm>
        </p:spPr>
        <p:txBody>
          <a:bodyPr>
            <a:normAutofit/>
          </a:bodyPr>
          <a:lstStyle/>
          <a:p>
            <a:pPr marL="0" indent="0">
              <a:buNone/>
            </a:pPr>
            <a:r>
              <a:rPr lang="en-US" dirty="0">
                <a:solidFill>
                  <a:srgbClr val="0099FF"/>
                </a:solidFill>
              </a:rPr>
              <a:t>Logistics</a:t>
            </a:r>
          </a:p>
          <a:p>
            <a:pPr>
              <a:lnSpc>
                <a:spcPct val="150000"/>
              </a:lnSpc>
            </a:pPr>
            <a:r>
              <a:rPr lang="en-US" dirty="0"/>
              <a:t>May join three chatrooms at one time</a:t>
            </a:r>
          </a:p>
          <a:p>
            <a:pPr>
              <a:lnSpc>
                <a:spcPct val="150000"/>
              </a:lnSpc>
            </a:pPr>
            <a:r>
              <a:rPr lang="en-US" dirty="0"/>
              <a:t>Some employers may prefer to engage in the main chatroom instead of private chats</a:t>
            </a:r>
          </a:p>
          <a:p>
            <a:pPr>
              <a:lnSpc>
                <a:spcPct val="150000"/>
              </a:lnSpc>
            </a:pPr>
            <a:r>
              <a:rPr lang="en-US" dirty="0"/>
              <a:t>You can initiate a private chat with company representatives on the User List</a:t>
            </a:r>
          </a:p>
          <a:p>
            <a:pPr>
              <a:lnSpc>
                <a:spcPct val="150000"/>
              </a:lnSpc>
            </a:pPr>
            <a:r>
              <a:rPr lang="en-US" dirty="0"/>
              <a:t>Video Chat is an option that employers may or may not use so be prepared</a:t>
            </a:r>
          </a:p>
        </p:txBody>
      </p:sp>
    </p:spTree>
    <p:extLst>
      <p:ext uri="{BB962C8B-B14F-4D97-AF65-F5344CB8AC3E}">
        <p14:creationId xmlns:p14="http://schemas.microsoft.com/office/powerpoint/2010/main" val="1814884062"/>
      </p:ext>
    </p:extLst>
  </p:cSld>
  <p:clrMapOvr>
    <a:masterClrMapping/>
  </p:clrMapOvr>
  <p:transition spd="med">
    <p:circl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Private Chat </a:t>
            </a:r>
          </a:p>
        </p:txBody>
      </p:sp>
      <p:sp>
        <p:nvSpPr>
          <p:cNvPr id="3" name="Content Placeholder 2"/>
          <p:cNvSpPr>
            <a:spLocks noGrp="1"/>
          </p:cNvSpPr>
          <p:nvPr>
            <p:ph idx="1"/>
          </p:nvPr>
        </p:nvSpPr>
        <p:spPr>
          <a:xfrm>
            <a:off x="628650" y="1447800"/>
            <a:ext cx="7886700" cy="5257800"/>
          </a:xfrm>
        </p:spPr>
        <p:txBody>
          <a:bodyPr>
            <a:normAutofit fontScale="85000" lnSpcReduction="20000"/>
          </a:bodyPr>
          <a:lstStyle/>
          <a:p>
            <a:pPr marL="0" indent="0">
              <a:buNone/>
            </a:pPr>
            <a:r>
              <a:rPr lang="en-US" dirty="0">
                <a:solidFill>
                  <a:srgbClr val="0099FF"/>
                </a:solidFill>
              </a:rPr>
              <a:t>Network</a:t>
            </a:r>
          </a:p>
          <a:p>
            <a:pPr>
              <a:lnSpc>
                <a:spcPct val="150000"/>
              </a:lnSpc>
            </a:pPr>
            <a:r>
              <a:rPr lang="en-US" dirty="0"/>
              <a:t>This is a </a:t>
            </a:r>
            <a:r>
              <a:rPr lang="en-US" b="1" dirty="0"/>
              <a:t>mini-interview</a:t>
            </a:r>
            <a:r>
              <a:rPr lang="en-US" dirty="0"/>
              <a:t> </a:t>
            </a:r>
          </a:p>
          <a:p>
            <a:pPr>
              <a:lnSpc>
                <a:spcPct val="150000"/>
              </a:lnSpc>
            </a:pPr>
            <a:r>
              <a:rPr lang="en-US" dirty="0"/>
              <a:t>In advance, prepare a 30-60 second pitch about yourself.</a:t>
            </a:r>
          </a:p>
          <a:p>
            <a:pPr>
              <a:lnSpc>
                <a:spcPct val="150000"/>
              </a:lnSpc>
            </a:pPr>
            <a:r>
              <a:rPr lang="en-US" dirty="0"/>
              <a:t>Know your resume!</a:t>
            </a:r>
          </a:p>
          <a:p>
            <a:pPr>
              <a:lnSpc>
                <a:spcPct val="150000"/>
              </a:lnSpc>
            </a:pPr>
            <a:r>
              <a:rPr lang="en-US" dirty="0"/>
              <a:t>Review the previous messages posted to the Chat Rooms to read answers to prior questions</a:t>
            </a:r>
          </a:p>
          <a:p>
            <a:pPr>
              <a:lnSpc>
                <a:spcPct val="150000"/>
              </a:lnSpc>
            </a:pPr>
            <a:r>
              <a:rPr lang="en-US" dirty="0"/>
              <a:t>Be patient</a:t>
            </a:r>
          </a:p>
          <a:p>
            <a:pPr>
              <a:lnSpc>
                <a:spcPct val="150000"/>
              </a:lnSpc>
            </a:pPr>
            <a:r>
              <a:rPr lang="en-US" dirty="0"/>
              <a:t>Convince them you are a good fit with the company’s needs  (this is why you do research prior to the expo).</a:t>
            </a:r>
          </a:p>
          <a:p>
            <a:pPr>
              <a:lnSpc>
                <a:spcPct val="150000"/>
              </a:lnSpc>
            </a:pPr>
            <a:r>
              <a:rPr lang="en-US" dirty="0"/>
              <a:t>Ask for contact information after the interview.</a:t>
            </a:r>
          </a:p>
          <a:p>
            <a:pPr>
              <a:lnSpc>
                <a:spcPct val="150000"/>
              </a:lnSpc>
            </a:pPr>
            <a:r>
              <a:rPr lang="en-US" dirty="0"/>
              <a:t>Ask about next steps in the hiring process and take notes about recruiter comment and/or instructions.</a:t>
            </a:r>
          </a:p>
          <a:p>
            <a:endParaRPr lang="en-US" dirty="0"/>
          </a:p>
        </p:txBody>
      </p:sp>
    </p:spTree>
    <p:extLst>
      <p:ext uri="{BB962C8B-B14F-4D97-AF65-F5344CB8AC3E}">
        <p14:creationId xmlns:p14="http://schemas.microsoft.com/office/powerpoint/2010/main" val="4261756721"/>
      </p:ext>
    </p:extLst>
  </p:cSld>
  <p:clrMapOvr>
    <a:masterClrMapping/>
  </p:clrMapOvr>
  <p:transition spd="med">
    <p:circl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After the Expo</a:t>
            </a:r>
          </a:p>
        </p:txBody>
      </p:sp>
      <p:sp>
        <p:nvSpPr>
          <p:cNvPr id="3" name="Content Placeholder 2"/>
          <p:cNvSpPr>
            <a:spLocks noGrp="1"/>
          </p:cNvSpPr>
          <p:nvPr>
            <p:ph idx="1"/>
          </p:nvPr>
        </p:nvSpPr>
        <p:spPr>
          <a:xfrm>
            <a:off x="628650" y="1447800"/>
            <a:ext cx="7886700" cy="4351338"/>
          </a:xfrm>
        </p:spPr>
        <p:txBody>
          <a:bodyPr/>
          <a:lstStyle/>
          <a:p>
            <a:pPr marL="0" indent="0">
              <a:buNone/>
            </a:pPr>
            <a:r>
              <a:rPr lang="en-US" dirty="0">
                <a:solidFill>
                  <a:srgbClr val="0099FF"/>
                </a:solidFill>
              </a:rPr>
              <a:t>Follow Up Soon After the Expo</a:t>
            </a:r>
          </a:p>
          <a:p>
            <a:pPr>
              <a:lnSpc>
                <a:spcPct val="150000"/>
              </a:lnSpc>
            </a:pPr>
            <a:r>
              <a:rPr lang="en-US" dirty="0"/>
              <a:t>Send a thank you note or e-mail to each recruiter with whom you met.</a:t>
            </a:r>
          </a:p>
          <a:p>
            <a:pPr>
              <a:lnSpc>
                <a:spcPct val="150000"/>
              </a:lnSpc>
            </a:pPr>
            <a:r>
              <a:rPr lang="en-US" dirty="0"/>
              <a:t>Express your appreciation for the time and advice offered, let the recruiter know that you have completed anything he or she has asked you to do and reiterate your interest in the company.</a:t>
            </a:r>
          </a:p>
          <a:p>
            <a:pPr>
              <a:lnSpc>
                <a:spcPct val="150000"/>
              </a:lnSpc>
            </a:pPr>
            <a:r>
              <a:rPr lang="en-US" dirty="0"/>
              <a:t>Undertake next steps and apply online</a:t>
            </a:r>
          </a:p>
        </p:txBody>
      </p:sp>
    </p:spTree>
    <p:extLst>
      <p:ext uri="{BB962C8B-B14F-4D97-AF65-F5344CB8AC3E}">
        <p14:creationId xmlns:p14="http://schemas.microsoft.com/office/powerpoint/2010/main" val="1842641525"/>
      </p:ext>
    </p:extLst>
  </p:cSld>
  <p:clrMapOvr>
    <a:masterClrMapping/>
  </p:clrMapOvr>
  <p:transition spd="med">
    <p:circl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Good Luck!!!</a:t>
            </a:r>
          </a:p>
        </p:txBody>
      </p:sp>
      <p:sp>
        <p:nvSpPr>
          <p:cNvPr id="4" name="TextBox 3"/>
          <p:cNvSpPr txBox="1"/>
          <p:nvPr/>
        </p:nvSpPr>
        <p:spPr>
          <a:xfrm>
            <a:off x="1433286" y="3026320"/>
            <a:ext cx="6324600" cy="769441"/>
          </a:xfrm>
          <a:prstGeom prst="rect">
            <a:avLst/>
          </a:prstGeom>
          <a:noFill/>
        </p:spPr>
        <p:txBody>
          <a:bodyPr wrap="square" rtlCol="0">
            <a:spAutoFit/>
          </a:bodyPr>
          <a:lstStyle/>
          <a:p>
            <a:pPr algn="ctr"/>
            <a:r>
              <a:rPr lang="en-US" sz="4400" dirty="0">
                <a:latin typeface="+mn-lt"/>
              </a:rPr>
              <a:t>ANY QUESTIONS?</a:t>
            </a:r>
          </a:p>
        </p:txBody>
      </p:sp>
    </p:spTree>
    <p:extLst>
      <p:ext uri="{BB962C8B-B14F-4D97-AF65-F5344CB8AC3E}">
        <p14:creationId xmlns:p14="http://schemas.microsoft.com/office/powerpoint/2010/main" val="1821781293"/>
      </p:ext>
    </p:extLst>
  </p:cSld>
  <p:clrMapOvr>
    <a:masterClrMapping/>
  </p:clrMapOvr>
  <p:transition spd="med">
    <p:circl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Virtual Career Expo 3/20/19</a:t>
            </a:r>
          </a:p>
        </p:txBody>
      </p:sp>
      <p:pic>
        <p:nvPicPr>
          <p:cNvPr id="4" name="Picture 3"/>
          <p:cNvPicPr>
            <a:picLocks noChangeAspect="1"/>
          </p:cNvPicPr>
          <p:nvPr/>
        </p:nvPicPr>
        <p:blipFill>
          <a:blip r:embed="rId2"/>
          <a:stretch>
            <a:fillRect/>
          </a:stretch>
        </p:blipFill>
        <p:spPr>
          <a:xfrm>
            <a:off x="423862" y="1981200"/>
            <a:ext cx="8296275" cy="3390900"/>
          </a:xfrm>
          <a:prstGeom prst="rect">
            <a:avLst/>
          </a:prstGeom>
        </p:spPr>
      </p:pic>
      <p:sp>
        <p:nvSpPr>
          <p:cNvPr id="5" name="Rectangle 4"/>
          <p:cNvSpPr/>
          <p:nvPr/>
        </p:nvSpPr>
        <p:spPr>
          <a:xfrm>
            <a:off x="2095499" y="5636030"/>
            <a:ext cx="4953000" cy="830997"/>
          </a:xfrm>
          <a:prstGeom prst="rect">
            <a:avLst/>
          </a:prstGeom>
        </p:spPr>
        <p:txBody>
          <a:bodyPr wrap="square">
            <a:spAutoFit/>
          </a:bodyPr>
          <a:lstStyle/>
          <a:p>
            <a:pPr marL="0" indent="0" algn="ctr">
              <a:buNone/>
            </a:pPr>
            <a:r>
              <a:rPr lang="en-US" dirty="0"/>
              <a:t>Register at: </a:t>
            </a:r>
            <a:r>
              <a:rPr lang="en-US" dirty="0">
                <a:hlinkClick r:id="rId3"/>
              </a:rPr>
              <a:t>www.careereco.com/events/gradtalent</a:t>
            </a:r>
            <a:endParaRPr lang="en-US" dirty="0"/>
          </a:p>
        </p:txBody>
      </p:sp>
    </p:spTree>
    <p:extLst>
      <p:ext uri="{BB962C8B-B14F-4D97-AF65-F5344CB8AC3E}">
        <p14:creationId xmlns:p14="http://schemas.microsoft.com/office/powerpoint/2010/main" val="1516268069"/>
      </p:ext>
    </p:extLst>
  </p:cSld>
  <p:clrMapOvr>
    <a:masterClrMapping/>
  </p:clrMapOvr>
  <p:transition spd="med">
    <p:circl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are your goals?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0325004"/>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62449890"/>
      </p:ext>
    </p:extLst>
  </p:cSld>
  <p:clrMapOvr>
    <a:masterClrMapping/>
  </p:clrMapOvr>
  <p:transition spd="med">
    <p:circl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Preparation Before The Virtual Expo</a:t>
            </a:r>
          </a:p>
        </p:txBody>
      </p:sp>
      <p:sp>
        <p:nvSpPr>
          <p:cNvPr id="3" name="Content Placeholder 2"/>
          <p:cNvSpPr>
            <a:spLocks noGrp="1"/>
          </p:cNvSpPr>
          <p:nvPr>
            <p:ph idx="1"/>
          </p:nvPr>
        </p:nvSpPr>
        <p:spPr>
          <a:xfrm>
            <a:off x="301625" y="1371600"/>
            <a:ext cx="8503920" cy="5102352"/>
          </a:xfrm>
        </p:spPr>
        <p:txBody>
          <a:bodyPr>
            <a:normAutofit/>
          </a:bodyPr>
          <a:lstStyle/>
          <a:p>
            <a:r>
              <a:rPr lang="en-US" sz="2200" dirty="0"/>
              <a:t>Look on: </a:t>
            </a:r>
          </a:p>
          <a:p>
            <a:pPr marL="0" indent="0">
              <a:buNone/>
            </a:pPr>
            <a:r>
              <a:rPr lang="en-US" sz="2400" u="sng" dirty="0">
                <a:hlinkClick r:id="rId2"/>
              </a:rPr>
              <a:t>https://www.careereco.com/details/gcc </a:t>
            </a:r>
            <a:r>
              <a:rPr lang="en-US" sz="2200" dirty="0"/>
              <a:t>to review the list of employers participating in the fair and the times for chatting.</a:t>
            </a:r>
          </a:p>
          <a:p>
            <a:pPr marL="0" indent="0">
              <a:buNone/>
            </a:pPr>
            <a:endParaRPr lang="en-US" sz="2200" dirty="0"/>
          </a:p>
          <a:p>
            <a:r>
              <a:rPr lang="en-US" sz="2200" dirty="0"/>
              <a:t>Research employers by visiting company websites.</a:t>
            </a:r>
          </a:p>
          <a:p>
            <a:endParaRPr lang="en-US" sz="2200" dirty="0"/>
          </a:p>
          <a:p>
            <a:r>
              <a:rPr lang="en-US" sz="2200" dirty="0"/>
              <a:t>Use your research to rank the organizations in order of your interest to determine which organizations to chat with. This will help you make the best use of your time.</a:t>
            </a:r>
          </a:p>
          <a:p>
            <a:pPr marL="0" indent="0">
              <a:buNone/>
            </a:pPr>
            <a:endParaRPr lang="en-US" sz="2200" dirty="0"/>
          </a:p>
          <a:p>
            <a:r>
              <a:rPr lang="en-US" sz="2200" dirty="0"/>
              <a:t>Prepare a list of questions to ask employers.</a:t>
            </a:r>
          </a:p>
          <a:p>
            <a:pPr lvl="1"/>
            <a:r>
              <a:rPr lang="en-US" dirty="0"/>
              <a:t>Gain confidence by practicing your questions out loud.</a:t>
            </a:r>
          </a:p>
          <a:p>
            <a:pPr marL="274638" lvl="1" indent="0">
              <a:buNone/>
            </a:pPr>
            <a:endParaRPr lang="en-US" dirty="0"/>
          </a:p>
        </p:txBody>
      </p:sp>
    </p:spTree>
    <p:extLst>
      <p:ext uri="{BB962C8B-B14F-4D97-AF65-F5344CB8AC3E}">
        <p14:creationId xmlns:p14="http://schemas.microsoft.com/office/powerpoint/2010/main" val="48210718"/>
      </p:ext>
    </p:extLst>
  </p:cSld>
  <p:clrMapOvr>
    <a:masterClrMapping/>
  </p:clrMapOvr>
  <p:transition spd="med">
    <p:circl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930" y="39214"/>
            <a:ext cx="7886700" cy="1325563"/>
          </a:xfrm>
        </p:spPr>
        <p:txBody>
          <a:bodyPr/>
          <a:lstStyle/>
          <a:p>
            <a:pPr algn="ctr"/>
            <a:r>
              <a:rPr lang="en-US" dirty="0"/>
              <a:t>Registering for the Virtual Career Expo</a:t>
            </a:r>
          </a:p>
        </p:txBody>
      </p:sp>
      <p:sp>
        <p:nvSpPr>
          <p:cNvPr id="5" name="Rectangle 4"/>
          <p:cNvSpPr/>
          <p:nvPr/>
        </p:nvSpPr>
        <p:spPr>
          <a:xfrm>
            <a:off x="615816" y="1143000"/>
            <a:ext cx="7777070" cy="5632311"/>
          </a:xfrm>
          <a:prstGeom prst="rect">
            <a:avLst/>
          </a:prstGeom>
        </p:spPr>
        <p:txBody>
          <a:bodyPr wrap="square">
            <a:spAutoFit/>
          </a:bodyPr>
          <a:lstStyle/>
          <a:p>
            <a:r>
              <a:rPr lang="en-US" dirty="0"/>
              <a:t>Registration/Account Setup Tutorial Video</a:t>
            </a:r>
          </a:p>
          <a:p>
            <a:r>
              <a:rPr lang="en-US" dirty="0">
                <a:hlinkClick r:id="rId3"/>
              </a:rPr>
              <a:t>https://www.careereco.com/Fair/RenderPage?fairPageId=90b7bbc5-f39b-4524-b3c8-a832014ff36b</a:t>
            </a:r>
            <a:r>
              <a:rPr lang="en-US" dirty="0"/>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Review the FAQ Page</a:t>
            </a:r>
          </a:p>
          <a:p>
            <a:r>
              <a:rPr lang="en-US" dirty="0">
                <a:hlinkClick r:id="rId4"/>
              </a:rPr>
              <a:t>https://www.careereco.com/Fair/RenderPage?fairPageId=86a78064-038e-4a61-b0ae-a98f00e61632</a:t>
            </a:r>
            <a:r>
              <a:rPr lang="en-US" dirty="0"/>
              <a:t> </a:t>
            </a:r>
          </a:p>
        </p:txBody>
      </p:sp>
      <p:pic>
        <p:nvPicPr>
          <p:cNvPr id="8" name="Picture 7"/>
          <p:cNvPicPr>
            <a:picLocks noChangeAspect="1"/>
          </p:cNvPicPr>
          <p:nvPr/>
        </p:nvPicPr>
        <p:blipFill>
          <a:blip r:embed="rId5"/>
          <a:stretch>
            <a:fillRect/>
          </a:stretch>
        </p:blipFill>
        <p:spPr>
          <a:xfrm>
            <a:off x="2023821" y="2362200"/>
            <a:ext cx="5048918" cy="3017520"/>
          </a:xfrm>
          <a:prstGeom prst="rect">
            <a:avLst/>
          </a:prstGeom>
        </p:spPr>
      </p:pic>
    </p:spTree>
    <p:extLst>
      <p:ext uri="{BB962C8B-B14F-4D97-AF65-F5344CB8AC3E}">
        <p14:creationId xmlns:p14="http://schemas.microsoft.com/office/powerpoint/2010/main" val="3212551313"/>
      </p:ext>
    </p:extLst>
  </p:cSld>
  <p:clrMapOvr>
    <a:masterClrMapping/>
  </p:clrMapOvr>
  <p:transition spd="med">
    <p:circl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1"/>
          </p:nvPr>
        </p:nvSpPr>
        <p:spPr>
          <a:xfrm>
            <a:off x="76199" y="1527048"/>
            <a:ext cx="8835653" cy="5330952"/>
          </a:xfrm>
        </p:spPr>
        <p:txBody>
          <a:bodyPr>
            <a:normAutofit/>
          </a:bodyPr>
          <a:lstStyle/>
          <a:p>
            <a:pPr marL="0" indent="0">
              <a:buNone/>
            </a:pPr>
            <a:endParaRPr lang="en-US" dirty="0">
              <a:solidFill>
                <a:schemeClr val="bg1"/>
              </a:solidFill>
            </a:endParaRPr>
          </a:p>
          <a:p>
            <a:endParaRPr lang="en-US" dirty="0">
              <a:solidFill>
                <a:schemeClr val="bg1"/>
              </a:solidFill>
            </a:endParaRPr>
          </a:p>
          <a:p>
            <a:pPr marL="0" indent="0">
              <a:buNone/>
            </a:pPr>
            <a:endParaRPr lang="en-US" dirty="0">
              <a:solidFill>
                <a:schemeClr val="bg1"/>
              </a:solidFill>
            </a:endParaRPr>
          </a:p>
          <a:p>
            <a:pPr marL="0" indent="0">
              <a:buNone/>
            </a:pPr>
            <a:endParaRPr lang="en-US" sz="1800" dirty="0">
              <a:solidFill>
                <a:schemeClr val="bg1"/>
              </a:solidFill>
            </a:endParaRPr>
          </a:p>
          <a:p>
            <a:pPr marL="0" indent="0">
              <a:lnSpc>
                <a:spcPct val="150000"/>
              </a:lnSpc>
              <a:buNone/>
            </a:pPr>
            <a:r>
              <a:rPr lang="en-US" sz="1800" dirty="0">
                <a:solidFill>
                  <a:schemeClr val="bg1"/>
                </a:solidFill>
              </a:rPr>
              <a:t> </a:t>
            </a:r>
            <a:r>
              <a:rPr lang="en-US" sz="1800" dirty="0"/>
              <a:t>Use of Technology             Time &amp; Type                         Environment                 Look the Part</a:t>
            </a:r>
            <a:endParaRPr lang="en-US" sz="2400" dirty="0"/>
          </a:p>
          <a:p>
            <a:pPr marL="0" indent="0">
              <a:lnSpc>
                <a:spcPct val="150000"/>
              </a:lnSpc>
              <a:buNone/>
            </a:pPr>
            <a:r>
              <a:rPr lang="en-US" sz="2000" dirty="0"/>
              <a:t>Questions to ask yourself:</a:t>
            </a:r>
          </a:p>
          <a:p>
            <a:pPr>
              <a:lnSpc>
                <a:spcPct val="150000"/>
              </a:lnSpc>
            </a:pPr>
            <a:r>
              <a:rPr lang="en-US" sz="2000" dirty="0"/>
              <a:t>Do I have access to a webcam and microphone if used?</a:t>
            </a:r>
          </a:p>
          <a:p>
            <a:pPr>
              <a:lnSpc>
                <a:spcPct val="150000"/>
              </a:lnSpc>
            </a:pPr>
            <a:r>
              <a:rPr lang="en-US" sz="2000" dirty="0"/>
              <a:t>What time zone will the virtual expo take place in?</a:t>
            </a:r>
          </a:p>
          <a:p>
            <a:pPr>
              <a:lnSpc>
                <a:spcPct val="150000"/>
              </a:lnSpc>
            </a:pPr>
            <a:r>
              <a:rPr lang="en-US" sz="2000" dirty="0"/>
              <a:t>Do I have a quiet and well lit space to participate in the virtual expo?</a:t>
            </a:r>
          </a:p>
          <a:p>
            <a:pPr>
              <a:lnSpc>
                <a:spcPct val="150000"/>
              </a:lnSpc>
            </a:pPr>
            <a:r>
              <a:rPr lang="en-US" sz="2000" dirty="0"/>
              <a:t>Do I look professionally presentable? </a:t>
            </a:r>
          </a:p>
          <a:p>
            <a:endParaRPr lang="en-US" dirty="0">
              <a:solidFill>
                <a:schemeClr val="bg1"/>
              </a:solidFill>
            </a:endParaRPr>
          </a:p>
          <a:p>
            <a:pPr marL="0" indent="0">
              <a:buNone/>
            </a:pPr>
            <a:endParaRPr lang="en-US" dirty="0">
              <a:solidFill>
                <a:schemeClr val="bg1"/>
              </a:solidFill>
            </a:endParaRPr>
          </a:p>
          <a:p>
            <a:pPr marL="0" indent="0">
              <a:buNone/>
            </a:pPr>
            <a:endParaRPr lang="en-US" dirty="0">
              <a:solidFill>
                <a:schemeClr val="bg1"/>
              </a:solidFill>
            </a:endParaRPr>
          </a:p>
          <a:p>
            <a:endParaRPr lang="en-US" dirty="0">
              <a:solidFill>
                <a:schemeClr val="bg1"/>
              </a:solidFill>
            </a:endParaRPr>
          </a:p>
          <a:p>
            <a:pPr marL="0" indent="0">
              <a:spcBef>
                <a:spcPts val="1800"/>
              </a:spcBef>
              <a:buNone/>
            </a:pPr>
            <a:endParaRPr lang="en-US" dirty="0">
              <a:solidFill>
                <a:schemeClr val="bg1"/>
              </a:solidFill>
              <a:latin typeface="Georgia" pitchFamily="18"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6464" y="1662555"/>
            <a:ext cx="1828800" cy="14630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67232" y="1662555"/>
            <a:ext cx="2109497" cy="14630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Picture 8"/>
          <p:cNvPicPr>
            <a:picLocks noChangeAspect="1"/>
          </p:cNvPicPr>
          <p:nvPr/>
        </p:nvPicPr>
        <p:blipFill>
          <a:blip r:embed="rId5"/>
          <a:stretch>
            <a:fillRect/>
          </a:stretch>
        </p:blipFill>
        <p:spPr>
          <a:xfrm>
            <a:off x="2140128" y="1662555"/>
            <a:ext cx="2465798" cy="14630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14968" y="1662555"/>
            <a:ext cx="2057400" cy="14630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0" name="Title 1"/>
          <p:cNvSpPr txBox="1">
            <a:spLocks/>
          </p:cNvSpPr>
          <p:nvPr/>
        </p:nvSpPr>
        <p:spPr bwMode="auto">
          <a:xfrm>
            <a:off x="454025" y="3810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3300" kern="1200">
                <a:solidFill>
                  <a:schemeClr val="accent3">
                    <a:shade val="75000"/>
                  </a:schemeClr>
                </a:solidFill>
                <a:latin typeface="+mj-lt"/>
                <a:ea typeface="ＭＳ Ｐゴシック" charset="-128"/>
                <a:cs typeface="+mj-cs"/>
              </a:defRPr>
            </a:lvl1pPr>
            <a:lvl2pPr algn="ctr" rtl="0" eaLnBrk="0" fontAlgn="base" hangingPunct="0">
              <a:spcBef>
                <a:spcPct val="0"/>
              </a:spcBef>
              <a:spcAft>
                <a:spcPct val="0"/>
              </a:spcAft>
              <a:defRPr sz="3300">
                <a:solidFill>
                  <a:srgbClr val="7B9899"/>
                </a:solidFill>
                <a:latin typeface="Georgia" pitchFamily="18" charset="0"/>
                <a:ea typeface="ＭＳ Ｐゴシック" charset="-128"/>
              </a:defRPr>
            </a:lvl2pPr>
            <a:lvl3pPr algn="ctr" rtl="0" eaLnBrk="0" fontAlgn="base" hangingPunct="0">
              <a:spcBef>
                <a:spcPct val="0"/>
              </a:spcBef>
              <a:spcAft>
                <a:spcPct val="0"/>
              </a:spcAft>
              <a:defRPr sz="3300">
                <a:solidFill>
                  <a:srgbClr val="7B9899"/>
                </a:solidFill>
                <a:latin typeface="Georgia" pitchFamily="18" charset="0"/>
                <a:ea typeface="ＭＳ Ｐゴシック" charset="-128"/>
              </a:defRPr>
            </a:lvl3pPr>
            <a:lvl4pPr algn="ctr" rtl="0" eaLnBrk="0" fontAlgn="base" hangingPunct="0">
              <a:spcBef>
                <a:spcPct val="0"/>
              </a:spcBef>
              <a:spcAft>
                <a:spcPct val="0"/>
              </a:spcAft>
              <a:defRPr sz="3300">
                <a:solidFill>
                  <a:srgbClr val="7B9899"/>
                </a:solidFill>
                <a:latin typeface="Georgia" pitchFamily="18" charset="0"/>
                <a:ea typeface="ＭＳ Ｐゴシック" charset="-128"/>
              </a:defRPr>
            </a:lvl4pPr>
            <a:lvl5pPr algn="ctr" rtl="0" eaLnBrk="0" fontAlgn="base" hangingPunct="0">
              <a:spcBef>
                <a:spcPct val="0"/>
              </a:spcBef>
              <a:spcAft>
                <a:spcPct val="0"/>
              </a:spcAft>
              <a:defRPr sz="3300">
                <a:solidFill>
                  <a:srgbClr val="7B9899"/>
                </a:solidFill>
                <a:latin typeface="Georgia" pitchFamily="18" charset="0"/>
                <a:ea typeface="ＭＳ Ｐゴシック" charset="-128"/>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a:lstStyle>
          <a:p>
            <a:r>
              <a:rPr lang="en-US" dirty="0">
                <a:solidFill>
                  <a:schemeClr val="tx1"/>
                </a:solidFill>
              </a:rPr>
              <a:t>Virtual Expo Logistics</a:t>
            </a:r>
          </a:p>
        </p:txBody>
      </p:sp>
    </p:spTree>
    <p:extLst>
      <p:ext uri="{BB962C8B-B14F-4D97-AF65-F5344CB8AC3E}">
        <p14:creationId xmlns:p14="http://schemas.microsoft.com/office/powerpoint/2010/main" val="2101799292"/>
      </p:ext>
    </p:extLst>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fade">
                                      <p:cBhvr>
                                        <p:cTn id="7" dur="500"/>
                                        <p:tgtEl>
                                          <p:spTgt spid="4">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5" end="5"/>
                                            </p:txEl>
                                          </p:spTgt>
                                        </p:tgtEl>
                                        <p:attrNameLst>
                                          <p:attrName>style.visibility</p:attrName>
                                        </p:attrNameLst>
                                      </p:cBhvr>
                                      <p:to>
                                        <p:strVal val="visible"/>
                                      </p:to>
                                    </p:set>
                                    <p:animEffect transition="in" filter="fade">
                                      <p:cBhvr>
                                        <p:cTn id="12" dur="500"/>
                                        <p:tgtEl>
                                          <p:spTgt spid="4">
                                            <p:txEl>
                                              <p:pRg st="5" end="5"/>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par>
                                <p:cTn id="19" presetID="10"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500"/>
                                        <p:tgtEl>
                                          <p:spTgt spid="13"/>
                                        </p:tgtEl>
                                      </p:cBhvr>
                                    </p:animEffect>
                                  </p:childTnLst>
                                </p:cTn>
                              </p:par>
                            </p:childTnLst>
                          </p:cTn>
                        </p:par>
                        <p:par>
                          <p:cTn id="22" fill="hold">
                            <p:stCondLst>
                              <p:cond delay="500"/>
                            </p:stCondLst>
                            <p:childTnLst>
                              <p:par>
                                <p:cTn id="23" presetID="1" presetClass="entr" presetSubtype="0" fill="hold" grpId="0" nodeType="afterEffect">
                                  <p:stCondLst>
                                    <p:cond delay="50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childTnLst>
                          </p:cTn>
                        </p:par>
                        <p:par>
                          <p:cTn id="25" fill="hold">
                            <p:stCondLst>
                              <p:cond delay="1000"/>
                            </p:stCondLst>
                            <p:childTnLst>
                              <p:par>
                                <p:cTn id="26" presetID="1" presetClass="entr" presetSubtype="0" fill="hold" grpId="0" nodeType="afterEffect">
                                  <p:stCondLst>
                                    <p:cond delay="500"/>
                                  </p:stCondLst>
                                  <p:childTnLst>
                                    <p:set>
                                      <p:cBhvr>
                                        <p:cTn id="27"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500"/>
                                  </p:stCondLst>
                                  <p:childTnLst>
                                    <p:set>
                                      <p:cBhvr>
                                        <p:cTn id="31"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500"/>
                                  </p:stCondLst>
                                  <p:childTnLst>
                                    <p:set>
                                      <p:cBhvr>
                                        <p:cTn id="35"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5"/>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Expo Breakdown</a:t>
            </a:r>
          </a:p>
        </p:txBody>
      </p:sp>
      <p:sp>
        <p:nvSpPr>
          <p:cNvPr id="3" name="Content Placeholder 2"/>
          <p:cNvSpPr>
            <a:spLocks noGrp="1"/>
          </p:cNvSpPr>
          <p:nvPr>
            <p:ph idx="1"/>
          </p:nvPr>
        </p:nvSpPr>
        <p:spPr/>
        <p:txBody>
          <a:bodyPr>
            <a:normAutofit/>
          </a:bodyPr>
          <a:lstStyle/>
          <a:p>
            <a:r>
              <a:rPr lang="en-US" dirty="0"/>
              <a:t>Register, upload your resume,  and RSVP at:</a:t>
            </a:r>
          </a:p>
          <a:p>
            <a:pPr marL="0" indent="0">
              <a:buNone/>
            </a:pPr>
            <a:r>
              <a:rPr lang="en-US" u="sng" dirty="0">
                <a:hlinkClick r:id="rId3"/>
              </a:rPr>
              <a:t>https://www.careereco.com/events/gcc?ref=ceh</a:t>
            </a:r>
            <a:endParaRPr lang="en-US" u="sng" dirty="0"/>
          </a:p>
          <a:p>
            <a:pPr marL="0" indent="0">
              <a:buNone/>
            </a:pPr>
            <a:endParaRPr lang="en-US" dirty="0"/>
          </a:p>
          <a:p>
            <a:r>
              <a:rPr lang="en-US" dirty="0"/>
              <a:t>Look for Jobs and Apply</a:t>
            </a:r>
          </a:p>
          <a:p>
            <a:pPr marL="0" indent="0">
              <a:buNone/>
            </a:pPr>
            <a:endParaRPr lang="en-US" dirty="0"/>
          </a:p>
          <a:p>
            <a:r>
              <a:rPr lang="en-US" dirty="0"/>
              <a:t>Chat Rooms and Private Chats</a:t>
            </a:r>
          </a:p>
          <a:p>
            <a:endParaRPr lang="en-US" dirty="0"/>
          </a:p>
          <a:p>
            <a:r>
              <a:rPr lang="en-US" dirty="0"/>
              <a:t>Technology: Internet Access and Current Version of a Major Browser</a:t>
            </a:r>
          </a:p>
          <a:p>
            <a:pPr marL="0" indent="0">
              <a:buNone/>
            </a:pP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4095027985"/>
      </p:ext>
    </p:extLst>
  </p:cSld>
  <p:clrMapOvr>
    <a:masterClrMapping/>
  </p:clrMapOvr>
  <p:transition spd="med">
    <p:circl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How to Use the Virtual Expo Tool</a:t>
            </a:r>
          </a:p>
        </p:txBody>
      </p:sp>
      <p:sp>
        <p:nvSpPr>
          <p:cNvPr id="3" name="Content Placeholder 2"/>
          <p:cNvSpPr>
            <a:spLocks noGrp="1"/>
          </p:cNvSpPr>
          <p:nvPr>
            <p:ph idx="1"/>
          </p:nvPr>
        </p:nvSpPr>
        <p:spPr/>
        <p:txBody>
          <a:bodyPr/>
          <a:lstStyle/>
          <a:p>
            <a:endParaRPr lang="en-US" u="sng" dirty="0">
              <a:hlinkClick r:id="rId3"/>
            </a:endParaRPr>
          </a:p>
          <a:p>
            <a:endParaRPr lang="en-US" u="sng" dirty="0">
              <a:hlinkClick r:id="rId3"/>
            </a:endParaRPr>
          </a:p>
          <a:p>
            <a:endParaRPr lang="en-US" u="sng" dirty="0">
              <a:hlinkClick r:id="rId3"/>
            </a:endParaRPr>
          </a:p>
          <a:p>
            <a:endParaRPr lang="en-US" u="sng" dirty="0">
              <a:hlinkClick r:id="rId3"/>
            </a:endParaRPr>
          </a:p>
          <a:p>
            <a:endParaRPr lang="en-US" u="sng" dirty="0">
              <a:hlinkClick r:id="rId3"/>
            </a:endParaRPr>
          </a:p>
          <a:p>
            <a:endParaRPr lang="en-US" u="sng" dirty="0">
              <a:hlinkClick r:id="rId3"/>
            </a:endParaRPr>
          </a:p>
          <a:p>
            <a:endParaRPr lang="en-US" u="sng" dirty="0">
              <a:hlinkClick r:id="rId3"/>
            </a:endParaRPr>
          </a:p>
          <a:p>
            <a:pPr marL="0" indent="0" algn="ctr">
              <a:buNone/>
            </a:pPr>
            <a:r>
              <a:rPr lang="en-US" u="sng" dirty="0">
                <a:hlinkClick r:id="rId3"/>
              </a:rPr>
              <a:t>http://player.vimeo.com/video/106122434</a:t>
            </a:r>
            <a:endParaRPr lang="en-US" dirty="0"/>
          </a:p>
          <a:p>
            <a:endParaRPr lang="en-US" dirty="0"/>
          </a:p>
        </p:txBody>
      </p:sp>
      <p:pic>
        <p:nvPicPr>
          <p:cNvPr id="4" name="Picture 3">
            <a:hlinkClick r:id="rId3"/>
          </p:cNvPr>
          <p:cNvPicPr>
            <a:picLocks noChangeAspect="1"/>
          </p:cNvPicPr>
          <p:nvPr/>
        </p:nvPicPr>
        <p:blipFill>
          <a:blip r:embed="rId4"/>
          <a:stretch>
            <a:fillRect/>
          </a:stretch>
        </p:blipFill>
        <p:spPr>
          <a:xfrm>
            <a:off x="308292" y="2438400"/>
            <a:ext cx="8531050" cy="1828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809399952"/>
      </p:ext>
    </p:extLst>
  </p:cSld>
  <p:clrMapOvr>
    <a:masterClrMapping/>
  </p:clrMapOvr>
  <p:transition spd="med">
    <p:circl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Communication Skills</a:t>
            </a:r>
          </a:p>
        </p:txBody>
      </p:sp>
      <p:graphicFrame>
        <p:nvGraphicFramePr>
          <p:cNvPr id="4" name="Diagram 3"/>
          <p:cNvGraphicFramePr/>
          <p:nvPr>
            <p:extLst>
              <p:ext uri="{D42A27DB-BD31-4B8C-83A1-F6EECF244321}">
                <p14:modId xmlns:p14="http://schemas.microsoft.com/office/powerpoint/2010/main" val="500540823"/>
              </p:ext>
            </p:extLst>
          </p:nvPr>
        </p:nvGraphicFramePr>
        <p:xfrm>
          <a:off x="381000" y="1524000"/>
          <a:ext cx="8382000" cy="500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68761954"/>
      </p:ext>
    </p:extLst>
  </p:cSld>
  <p:clrMapOvr>
    <a:masterClrMapping/>
  </p:clrMapOvr>
  <p:transition spd="med">
    <p:circl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30 Second Pitch Example</a:t>
            </a:r>
          </a:p>
        </p:txBody>
      </p:sp>
      <p:sp>
        <p:nvSpPr>
          <p:cNvPr id="3" name="Content Placeholder 2"/>
          <p:cNvSpPr>
            <a:spLocks noGrp="1"/>
          </p:cNvSpPr>
          <p:nvPr>
            <p:ph idx="1"/>
          </p:nvPr>
        </p:nvSpPr>
        <p:spPr/>
        <p:txBody>
          <a:bodyPr>
            <a:normAutofit/>
          </a:bodyPr>
          <a:lstStyle/>
          <a:p>
            <a:pPr algn="ctr" eaLnBrk="1" hangingPunct="1">
              <a:buFontTx/>
              <a:buNone/>
            </a:pPr>
            <a:endParaRPr lang="en-US" sz="2400" dirty="0"/>
          </a:p>
          <a:p>
            <a:pPr algn="ctr" eaLnBrk="1" hangingPunct="1">
              <a:buFontTx/>
              <a:buNone/>
            </a:pPr>
            <a:r>
              <a:rPr lang="en-US" sz="2800" dirty="0"/>
              <a:t>Hello, my name is Frank. I’m currently working towards a master’s degree in Public History at </a:t>
            </a:r>
            <a:r>
              <a:rPr lang="en-US" sz="2800" dirty="0">
                <a:solidFill>
                  <a:srgbClr val="FF0000"/>
                </a:solidFill>
              </a:rPr>
              <a:t>X University</a:t>
            </a:r>
            <a:r>
              <a:rPr lang="en-US" sz="2800" dirty="0"/>
              <a:t>.  I saw on your website that [</a:t>
            </a:r>
            <a:r>
              <a:rPr lang="en-US" sz="2800" dirty="0">
                <a:solidFill>
                  <a:srgbClr val="FF0000"/>
                </a:solidFill>
              </a:rPr>
              <a:t>name of organization</a:t>
            </a:r>
            <a:r>
              <a:rPr lang="en-US" sz="2800" dirty="0"/>
              <a:t>] has a graduate student internship program.  I became interested in public history while interning as a curator at a local museum and was wondering if you could tell me more about the qualifications and skills you are seeking for the internship program.	</a:t>
            </a:r>
          </a:p>
        </p:txBody>
      </p:sp>
    </p:spTree>
    <p:extLst>
      <p:ext uri="{BB962C8B-B14F-4D97-AF65-F5344CB8AC3E}">
        <p14:creationId xmlns:p14="http://schemas.microsoft.com/office/powerpoint/2010/main" val="1909736556"/>
      </p:ext>
    </p:extLst>
  </p:cSld>
  <p:clrMapOvr>
    <a:masterClrMapping/>
  </p:clrMapOvr>
  <p:transition spd="med">
    <p:circl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83761E23F04AA4F98B4E70CBD5B1BF0" ma:contentTypeVersion="0" ma:contentTypeDescription="Create a new document." ma:contentTypeScope="" ma:versionID="dc0edabc3ffa3766eb2bbb8e3eb8fba9">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p:properti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37E76D59-15B5-4476-9F3E-2E150CC3940C}">
  <ds:schemaRefs>
    <ds:schemaRef ds:uri="http://schemas.microsoft.com/sharepoint/v3/contenttype/forms"/>
  </ds:schemaRefs>
</ds:datastoreItem>
</file>

<file path=customXml/itemProps2.xml><?xml version="1.0" encoding="utf-8"?>
<ds:datastoreItem xmlns:ds="http://schemas.openxmlformats.org/officeDocument/2006/customXml" ds:itemID="{4CA712D0-C80C-43B4-9CD9-D0FF232BD8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73814AE9-8CE8-4B8D-BD22-CAFFB7C5D0FA}">
  <ds:schemaRef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http://www.w3.org/XML/1998/namespace"/>
  </ds:schemaRefs>
</ds:datastoreItem>
</file>

<file path=customXml/itemProps4.xml><?xml version="1.0" encoding="utf-8"?>
<ds:datastoreItem xmlns:ds="http://schemas.openxmlformats.org/officeDocument/2006/customXml" ds:itemID="{43366145-49B8-4184-BE11-A68BD5A87796}">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Darryl_CC:Applications:Microsoft Office 2004:Templates:Presentations:Designs:LemonyLemon.pot</Template>
  <TotalTime>7248</TotalTime>
  <Words>1456</Words>
  <Application>Microsoft Office PowerPoint</Application>
  <PresentationFormat>On-screen Show (4:3)</PresentationFormat>
  <Paragraphs>162</Paragraphs>
  <Slides>18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ＭＳ Ｐゴシック</vt:lpstr>
      <vt:lpstr>Arial</vt:lpstr>
      <vt:lpstr>Calibri</vt:lpstr>
      <vt:lpstr>Calibri Light</vt:lpstr>
      <vt:lpstr>Georgia</vt:lpstr>
      <vt:lpstr>Times New Roman</vt:lpstr>
      <vt:lpstr>Trebuchet MS</vt:lpstr>
      <vt:lpstr>Office Theme</vt:lpstr>
      <vt:lpstr>How To Prepare for the Virtual Career Expo</vt:lpstr>
      <vt:lpstr>What are your goals?</vt:lpstr>
      <vt:lpstr>Preparation Before The Virtual Expo</vt:lpstr>
      <vt:lpstr>Registering for the Virtual Career Expo</vt:lpstr>
      <vt:lpstr>PowerPoint Presentation</vt:lpstr>
      <vt:lpstr>Expo Breakdown</vt:lpstr>
      <vt:lpstr>How to Use the Virtual Expo Tool</vt:lpstr>
      <vt:lpstr>Communication Skills</vt:lpstr>
      <vt:lpstr>30 Second Pitch Example</vt:lpstr>
      <vt:lpstr>Let’s Practice</vt:lpstr>
      <vt:lpstr>Navigating the Expo</vt:lpstr>
      <vt:lpstr>Navigating the Expo</vt:lpstr>
      <vt:lpstr>Navigating the Expo</vt:lpstr>
      <vt:lpstr>Private Chat</vt:lpstr>
      <vt:lpstr>Private Chat </vt:lpstr>
      <vt:lpstr>After the Expo</vt:lpstr>
      <vt:lpstr>Good Luck!!!</vt:lpstr>
      <vt:lpstr>Virtual Career Expo 3/20/19</vt:lpstr>
    </vt:vector>
  </TitlesOfParts>
  <Company>Darryl Stevens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Resume Writing and Interviewing   Workshop</dc:title>
  <dc:creator>Sae Lee</dc:creator>
  <cp:lastModifiedBy>krisiaroutzahn@outlook.com</cp:lastModifiedBy>
  <cp:revision>271</cp:revision>
  <cp:lastPrinted>2006-09-07T16:57:14Z</cp:lastPrinted>
  <dcterms:created xsi:type="dcterms:W3CDTF">2010-09-29T16:31:13Z</dcterms:created>
  <dcterms:modified xsi:type="dcterms:W3CDTF">2019-03-03T00:16:47Z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0x010100383761E23F04AA4F98B4E70CBD5B1BF0</vt:lpwstr>
  </property>
</Properties>
</file>