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  <p:sldId id="267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0A40E2-0AA0-4E47-9BA5-E8EC3770629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843701B-FE19-4149-82B5-8953F94A0DB8}">
      <dgm:prSet phldrT="[Text]"/>
      <dgm:spPr>
        <a:solidFill>
          <a:srgbClr val="C00000"/>
        </a:solidFill>
      </dgm:spPr>
      <dgm:t>
        <a:bodyPr/>
        <a:lstStyle/>
        <a:p>
          <a:r>
            <a:rPr lang="en-US" dirty="0"/>
            <a:t>Graduate School</a:t>
          </a:r>
        </a:p>
      </dgm:t>
    </dgm:pt>
    <dgm:pt modelId="{0B866E6C-211C-4F96-8F31-C5D321B8FD1C}" type="parTrans" cxnId="{0DA0F332-5B67-42FF-9EDC-2E4BBA33E0EF}">
      <dgm:prSet/>
      <dgm:spPr/>
      <dgm:t>
        <a:bodyPr/>
        <a:lstStyle/>
        <a:p>
          <a:endParaRPr lang="en-US"/>
        </a:p>
      </dgm:t>
    </dgm:pt>
    <dgm:pt modelId="{3F1CD9CC-0419-4AC4-A31F-BEB1C5354436}" type="sibTrans" cxnId="{0DA0F332-5B67-42FF-9EDC-2E4BBA33E0EF}">
      <dgm:prSet/>
      <dgm:spPr/>
      <dgm:t>
        <a:bodyPr/>
        <a:lstStyle/>
        <a:p>
          <a:endParaRPr lang="en-US"/>
        </a:p>
      </dgm:t>
    </dgm:pt>
    <dgm:pt modelId="{F67EAAB1-8CC8-4B9B-A049-6091D0985F9C}">
      <dgm:prSet phldrT="[Text]"/>
      <dgm:spPr/>
      <dgm:t>
        <a:bodyPr/>
        <a:lstStyle/>
        <a:p>
          <a:r>
            <a:rPr lang="en-US" dirty="0"/>
            <a:t>GRE General Test &amp; GRE Subject Test</a:t>
          </a:r>
        </a:p>
      </dgm:t>
    </dgm:pt>
    <dgm:pt modelId="{D148BA00-7E24-4C1A-845F-DF0EC34B9967}" type="parTrans" cxnId="{8C709E01-52C3-4E28-9AC1-E76C7E5B8A2B}">
      <dgm:prSet/>
      <dgm:spPr/>
      <dgm:t>
        <a:bodyPr/>
        <a:lstStyle/>
        <a:p>
          <a:endParaRPr lang="en-US"/>
        </a:p>
      </dgm:t>
    </dgm:pt>
    <dgm:pt modelId="{CB13EAD2-1425-441C-86DA-6DBE672DA735}" type="sibTrans" cxnId="{8C709E01-52C3-4E28-9AC1-E76C7E5B8A2B}">
      <dgm:prSet/>
      <dgm:spPr/>
      <dgm:t>
        <a:bodyPr/>
        <a:lstStyle/>
        <a:p>
          <a:endParaRPr lang="en-US"/>
        </a:p>
      </dgm:t>
    </dgm:pt>
    <dgm:pt modelId="{2D3C6879-B65F-4005-ABCD-7133CA8F2146}">
      <dgm:prSet phldrT="[Text]"/>
      <dgm:spPr>
        <a:solidFill>
          <a:srgbClr val="C00000"/>
        </a:solidFill>
      </dgm:spPr>
      <dgm:t>
        <a:bodyPr/>
        <a:lstStyle/>
        <a:p>
          <a:r>
            <a:rPr lang="en-US" dirty="0"/>
            <a:t>Professional School</a:t>
          </a:r>
        </a:p>
      </dgm:t>
    </dgm:pt>
    <dgm:pt modelId="{82FA3591-EFFF-4EA2-951D-94EB0078E661}" type="parTrans" cxnId="{C9D3C086-F84C-484B-AAEC-1F65A498EC70}">
      <dgm:prSet/>
      <dgm:spPr/>
      <dgm:t>
        <a:bodyPr/>
        <a:lstStyle/>
        <a:p>
          <a:endParaRPr lang="en-US"/>
        </a:p>
      </dgm:t>
    </dgm:pt>
    <dgm:pt modelId="{EDCFB97C-845A-43A0-BCB6-23FA21B8D8E7}" type="sibTrans" cxnId="{C9D3C086-F84C-484B-AAEC-1F65A498EC70}">
      <dgm:prSet/>
      <dgm:spPr/>
      <dgm:t>
        <a:bodyPr/>
        <a:lstStyle/>
        <a:p>
          <a:endParaRPr lang="en-US"/>
        </a:p>
      </dgm:t>
    </dgm:pt>
    <dgm:pt modelId="{BB33BEDC-540C-43ED-A5BD-2E344F6727A6}">
      <dgm:prSet phldrT="[Text]"/>
      <dgm:spPr/>
      <dgm:t>
        <a:bodyPr/>
        <a:lstStyle/>
        <a:p>
          <a:r>
            <a:rPr lang="en-US" dirty="0"/>
            <a:t>MCAT – Medical and Dental Schools</a:t>
          </a:r>
        </a:p>
      </dgm:t>
    </dgm:pt>
    <dgm:pt modelId="{FDB4D185-1E6D-43FA-86F8-2777F3C06A19}" type="parTrans" cxnId="{9A79A7A5-3800-4102-A5D3-D7866E16C0C5}">
      <dgm:prSet/>
      <dgm:spPr/>
      <dgm:t>
        <a:bodyPr/>
        <a:lstStyle/>
        <a:p>
          <a:endParaRPr lang="en-US"/>
        </a:p>
      </dgm:t>
    </dgm:pt>
    <dgm:pt modelId="{4C3CAD47-2FF3-43E1-867F-3E6B87E6B748}" type="sibTrans" cxnId="{9A79A7A5-3800-4102-A5D3-D7866E16C0C5}">
      <dgm:prSet/>
      <dgm:spPr/>
      <dgm:t>
        <a:bodyPr/>
        <a:lstStyle/>
        <a:p>
          <a:endParaRPr lang="en-US"/>
        </a:p>
      </dgm:t>
    </dgm:pt>
    <dgm:pt modelId="{14DAB0F8-11A3-4D8F-9763-D17FFD1E9BF2}">
      <dgm:prSet phldrT="[Text]"/>
      <dgm:spPr/>
      <dgm:t>
        <a:bodyPr/>
        <a:lstStyle/>
        <a:p>
          <a:r>
            <a:rPr lang="en-US" dirty="0"/>
            <a:t>GMAT – Business Schools</a:t>
          </a:r>
        </a:p>
      </dgm:t>
    </dgm:pt>
    <dgm:pt modelId="{7647C61A-8E42-4BAA-8EAA-B77A2C315EF6}" type="parTrans" cxnId="{032A85DC-D761-4AFF-A784-5EE436426A75}">
      <dgm:prSet/>
      <dgm:spPr/>
      <dgm:t>
        <a:bodyPr/>
        <a:lstStyle/>
        <a:p>
          <a:endParaRPr lang="en-US"/>
        </a:p>
      </dgm:t>
    </dgm:pt>
    <dgm:pt modelId="{63D6C20B-1E2D-4857-AD16-6D98FEDFC555}" type="sibTrans" cxnId="{032A85DC-D761-4AFF-A784-5EE436426A75}">
      <dgm:prSet/>
      <dgm:spPr/>
      <dgm:t>
        <a:bodyPr/>
        <a:lstStyle/>
        <a:p>
          <a:endParaRPr lang="en-US"/>
        </a:p>
      </dgm:t>
    </dgm:pt>
    <dgm:pt modelId="{165C4201-0D07-400C-8070-04C3A201B99B}">
      <dgm:prSet phldrT="[Text]"/>
      <dgm:spPr/>
      <dgm:t>
        <a:bodyPr/>
        <a:lstStyle/>
        <a:p>
          <a:r>
            <a:rPr lang="en-US" dirty="0"/>
            <a:t>LSAT – Law Schools</a:t>
          </a:r>
        </a:p>
      </dgm:t>
    </dgm:pt>
    <dgm:pt modelId="{CB390588-A7CC-4CB2-9614-F22D5CF32DE8}" type="parTrans" cxnId="{F61EDC97-9F44-4C2F-8954-338EC9C08CBB}">
      <dgm:prSet/>
      <dgm:spPr/>
      <dgm:t>
        <a:bodyPr/>
        <a:lstStyle/>
        <a:p>
          <a:endParaRPr lang="en-US"/>
        </a:p>
      </dgm:t>
    </dgm:pt>
    <dgm:pt modelId="{F963E862-3C90-4EFB-B49D-C03778867DFD}" type="sibTrans" cxnId="{F61EDC97-9F44-4C2F-8954-338EC9C08CBB}">
      <dgm:prSet/>
      <dgm:spPr/>
      <dgm:t>
        <a:bodyPr/>
        <a:lstStyle/>
        <a:p>
          <a:endParaRPr lang="en-US"/>
        </a:p>
      </dgm:t>
    </dgm:pt>
    <dgm:pt modelId="{49A70564-EB81-4C5B-B507-5537A160D982}">
      <dgm:prSet phldrT="[Text]"/>
      <dgm:spPr/>
      <dgm:t>
        <a:bodyPr/>
        <a:lstStyle/>
        <a:p>
          <a:r>
            <a:rPr lang="en-US" dirty="0"/>
            <a:t>GRE – Accepted by Some </a:t>
          </a:r>
          <a:r>
            <a:rPr lang="en-US" dirty="0">
              <a:latin typeface="Calibri"/>
            </a:rPr>
            <a:t>Business</a:t>
          </a:r>
          <a:r>
            <a:rPr lang="en-US" dirty="0"/>
            <a:t> &amp; Law Schools</a:t>
          </a:r>
        </a:p>
      </dgm:t>
    </dgm:pt>
    <dgm:pt modelId="{E5556184-BDF7-42F9-99A7-928AF26674FB}" type="parTrans" cxnId="{FD620AE5-7097-45AF-8FB3-D64A01F4942C}">
      <dgm:prSet/>
      <dgm:spPr/>
      <dgm:t>
        <a:bodyPr/>
        <a:lstStyle/>
        <a:p>
          <a:endParaRPr lang="en-US"/>
        </a:p>
      </dgm:t>
    </dgm:pt>
    <dgm:pt modelId="{7690702B-72DE-4C9C-BB95-B32096DBDA0D}" type="sibTrans" cxnId="{FD620AE5-7097-45AF-8FB3-D64A01F4942C}">
      <dgm:prSet/>
      <dgm:spPr/>
      <dgm:t>
        <a:bodyPr/>
        <a:lstStyle/>
        <a:p>
          <a:endParaRPr lang="en-US"/>
        </a:p>
      </dgm:t>
    </dgm:pt>
    <dgm:pt modelId="{36076C63-18B8-48C8-BEB2-BDCF03C3117A}" type="pres">
      <dgm:prSet presAssocID="{FF0A40E2-0AA0-4E47-9BA5-E8EC37706297}" presName="linear" presStyleCnt="0">
        <dgm:presLayoutVars>
          <dgm:animLvl val="lvl"/>
          <dgm:resizeHandles val="exact"/>
        </dgm:presLayoutVars>
      </dgm:prSet>
      <dgm:spPr/>
    </dgm:pt>
    <dgm:pt modelId="{FE6F66D9-79EE-4620-A05A-5B43E420BC86}" type="pres">
      <dgm:prSet presAssocID="{2843701B-FE19-4149-82B5-8953F94A0DB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1872737-548F-43EF-AF55-C53D2A374EC0}" type="pres">
      <dgm:prSet presAssocID="{2843701B-FE19-4149-82B5-8953F94A0DB8}" presName="childText" presStyleLbl="revTx" presStyleIdx="0" presStyleCnt="2">
        <dgm:presLayoutVars>
          <dgm:bulletEnabled val="1"/>
        </dgm:presLayoutVars>
      </dgm:prSet>
      <dgm:spPr/>
    </dgm:pt>
    <dgm:pt modelId="{34C7C2C8-931B-4C86-85A9-E7B09793A12E}" type="pres">
      <dgm:prSet presAssocID="{2D3C6879-B65F-4005-ABCD-7133CA8F2146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A4FE46AD-92D5-4A10-A6C1-0A0D055CCCE9}" type="pres">
      <dgm:prSet presAssocID="{2D3C6879-B65F-4005-ABCD-7133CA8F2146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8C709E01-52C3-4E28-9AC1-E76C7E5B8A2B}" srcId="{2843701B-FE19-4149-82B5-8953F94A0DB8}" destId="{F67EAAB1-8CC8-4B9B-A049-6091D0985F9C}" srcOrd="0" destOrd="0" parTransId="{D148BA00-7E24-4C1A-845F-DF0EC34B9967}" sibTransId="{CB13EAD2-1425-441C-86DA-6DBE672DA735}"/>
    <dgm:cxn modelId="{2941E20D-0CC1-4061-8D1F-C8AF4A01EC48}" type="presOf" srcId="{F67EAAB1-8CC8-4B9B-A049-6091D0985F9C}" destId="{11872737-548F-43EF-AF55-C53D2A374EC0}" srcOrd="0" destOrd="0" presId="urn:microsoft.com/office/officeart/2005/8/layout/vList2"/>
    <dgm:cxn modelId="{0DA0F332-5B67-42FF-9EDC-2E4BBA33E0EF}" srcId="{FF0A40E2-0AA0-4E47-9BA5-E8EC37706297}" destId="{2843701B-FE19-4149-82B5-8953F94A0DB8}" srcOrd="0" destOrd="0" parTransId="{0B866E6C-211C-4F96-8F31-C5D321B8FD1C}" sibTransId="{3F1CD9CC-0419-4AC4-A31F-BEB1C5354436}"/>
    <dgm:cxn modelId="{280F2785-9E99-4859-A43E-4259ECC061B1}" type="presOf" srcId="{49A70564-EB81-4C5B-B507-5537A160D982}" destId="{A4FE46AD-92D5-4A10-A6C1-0A0D055CCCE9}" srcOrd="0" destOrd="3" presId="urn:microsoft.com/office/officeart/2005/8/layout/vList2"/>
    <dgm:cxn modelId="{D9F59285-8E83-45E2-986D-D542CD0563F9}" type="presOf" srcId="{14DAB0F8-11A3-4D8F-9763-D17FFD1E9BF2}" destId="{A4FE46AD-92D5-4A10-A6C1-0A0D055CCCE9}" srcOrd="0" destOrd="1" presId="urn:microsoft.com/office/officeart/2005/8/layout/vList2"/>
    <dgm:cxn modelId="{C9D3C086-F84C-484B-AAEC-1F65A498EC70}" srcId="{FF0A40E2-0AA0-4E47-9BA5-E8EC37706297}" destId="{2D3C6879-B65F-4005-ABCD-7133CA8F2146}" srcOrd="1" destOrd="0" parTransId="{82FA3591-EFFF-4EA2-951D-94EB0078E661}" sibTransId="{EDCFB97C-845A-43A0-BCB6-23FA21B8D8E7}"/>
    <dgm:cxn modelId="{19EB918D-27E8-4C45-8E18-6B8A17BABE97}" type="presOf" srcId="{165C4201-0D07-400C-8070-04C3A201B99B}" destId="{A4FE46AD-92D5-4A10-A6C1-0A0D055CCCE9}" srcOrd="0" destOrd="2" presId="urn:microsoft.com/office/officeart/2005/8/layout/vList2"/>
    <dgm:cxn modelId="{63E15795-D539-4690-B411-7EB14A507E53}" type="presOf" srcId="{BB33BEDC-540C-43ED-A5BD-2E344F6727A6}" destId="{A4FE46AD-92D5-4A10-A6C1-0A0D055CCCE9}" srcOrd="0" destOrd="0" presId="urn:microsoft.com/office/officeart/2005/8/layout/vList2"/>
    <dgm:cxn modelId="{F61EDC97-9F44-4C2F-8954-338EC9C08CBB}" srcId="{2D3C6879-B65F-4005-ABCD-7133CA8F2146}" destId="{165C4201-0D07-400C-8070-04C3A201B99B}" srcOrd="2" destOrd="0" parTransId="{CB390588-A7CC-4CB2-9614-F22D5CF32DE8}" sibTransId="{F963E862-3C90-4EFB-B49D-C03778867DFD}"/>
    <dgm:cxn modelId="{9A79A7A5-3800-4102-A5D3-D7866E16C0C5}" srcId="{2D3C6879-B65F-4005-ABCD-7133CA8F2146}" destId="{BB33BEDC-540C-43ED-A5BD-2E344F6727A6}" srcOrd="0" destOrd="0" parTransId="{FDB4D185-1E6D-43FA-86F8-2777F3C06A19}" sibTransId="{4C3CAD47-2FF3-43E1-867F-3E6B87E6B748}"/>
    <dgm:cxn modelId="{C2FE2DC7-2ACF-40A1-854D-2E879B58CF9D}" type="presOf" srcId="{2D3C6879-B65F-4005-ABCD-7133CA8F2146}" destId="{34C7C2C8-931B-4C86-85A9-E7B09793A12E}" srcOrd="0" destOrd="0" presId="urn:microsoft.com/office/officeart/2005/8/layout/vList2"/>
    <dgm:cxn modelId="{9C7A6DDC-930F-4514-A2BE-23F70146067D}" type="presOf" srcId="{FF0A40E2-0AA0-4E47-9BA5-E8EC37706297}" destId="{36076C63-18B8-48C8-BEB2-BDCF03C3117A}" srcOrd="0" destOrd="0" presId="urn:microsoft.com/office/officeart/2005/8/layout/vList2"/>
    <dgm:cxn modelId="{032A85DC-D761-4AFF-A784-5EE436426A75}" srcId="{2D3C6879-B65F-4005-ABCD-7133CA8F2146}" destId="{14DAB0F8-11A3-4D8F-9763-D17FFD1E9BF2}" srcOrd="1" destOrd="0" parTransId="{7647C61A-8E42-4BAA-8EAA-B77A2C315EF6}" sibTransId="{63D6C20B-1E2D-4857-AD16-6D98FEDFC555}"/>
    <dgm:cxn modelId="{FD620AE5-7097-45AF-8FB3-D64A01F4942C}" srcId="{2D3C6879-B65F-4005-ABCD-7133CA8F2146}" destId="{49A70564-EB81-4C5B-B507-5537A160D982}" srcOrd="3" destOrd="0" parTransId="{E5556184-BDF7-42F9-99A7-928AF26674FB}" sibTransId="{7690702B-72DE-4C9C-BB95-B32096DBDA0D}"/>
    <dgm:cxn modelId="{FA376BEC-403F-451C-9258-BC3F44EF503E}" type="presOf" srcId="{2843701B-FE19-4149-82B5-8953F94A0DB8}" destId="{FE6F66D9-79EE-4620-A05A-5B43E420BC86}" srcOrd="0" destOrd="0" presId="urn:microsoft.com/office/officeart/2005/8/layout/vList2"/>
    <dgm:cxn modelId="{31C0478D-E261-4441-A31E-62DB2396C7F7}" type="presParOf" srcId="{36076C63-18B8-48C8-BEB2-BDCF03C3117A}" destId="{FE6F66D9-79EE-4620-A05A-5B43E420BC86}" srcOrd="0" destOrd="0" presId="urn:microsoft.com/office/officeart/2005/8/layout/vList2"/>
    <dgm:cxn modelId="{54A7B432-CAAD-4B06-B0CB-0BC55594FC5C}" type="presParOf" srcId="{36076C63-18B8-48C8-BEB2-BDCF03C3117A}" destId="{11872737-548F-43EF-AF55-C53D2A374EC0}" srcOrd="1" destOrd="0" presId="urn:microsoft.com/office/officeart/2005/8/layout/vList2"/>
    <dgm:cxn modelId="{5F091134-56A5-4DB9-9337-C3C665E0E9D7}" type="presParOf" srcId="{36076C63-18B8-48C8-BEB2-BDCF03C3117A}" destId="{34C7C2C8-931B-4C86-85A9-E7B09793A12E}" srcOrd="2" destOrd="0" presId="urn:microsoft.com/office/officeart/2005/8/layout/vList2"/>
    <dgm:cxn modelId="{DC2BEB83-8451-4CA0-951E-1B57F3DF9C36}" type="presParOf" srcId="{36076C63-18B8-48C8-BEB2-BDCF03C3117A}" destId="{A4FE46AD-92D5-4A10-A6C1-0A0D055CCCE9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6F66D9-79EE-4620-A05A-5B43E420BC86}">
      <dsp:nvSpPr>
        <dsp:cNvPr id="0" name=""/>
        <dsp:cNvSpPr/>
      </dsp:nvSpPr>
      <dsp:spPr>
        <a:xfrm>
          <a:off x="0" y="37150"/>
          <a:ext cx="6096000" cy="743535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Graduate School</a:t>
          </a:r>
        </a:p>
      </dsp:txBody>
      <dsp:txXfrm>
        <a:off x="36296" y="73446"/>
        <a:ext cx="6023408" cy="670943"/>
      </dsp:txXfrm>
    </dsp:sp>
    <dsp:sp modelId="{11872737-548F-43EF-AF55-C53D2A374EC0}">
      <dsp:nvSpPr>
        <dsp:cNvPr id="0" name=""/>
        <dsp:cNvSpPr/>
      </dsp:nvSpPr>
      <dsp:spPr>
        <a:xfrm>
          <a:off x="0" y="780685"/>
          <a:ext cx="6096000" cy="513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 dirty="0"/>
            <a:t>GRE General Test &amp; GRE Subject Test</a:t>
          </a:r>
        </a:p>
      </dsp:txBody>
      <dsp:txXfrm>
        <a:off x="0" y="780685"/>
        <a:ext cx="6096000" cy="513360"/>
      </dsp:txXfrm>
    </dsp:sp>
    <dsp:sp modelId="{34C7C2C8-931B-4C86-85A9-E7B09793A12E}">
      <dsp:nvSpPr>
        <dsp:cNvPr id="0" name=""/>
        <dsp:cNvSpPr/>
      </dsp:nvSpPr>
      <dsp:spPr>
        <a:xfrm>
          <a:off x="0" y="1294045"/>
          <a:ext cx="6096000" cy="743535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Professional School</a:t>
          </a:r>
        </a:p>
      </dsp:txBody>
      <dsp:txXfrm>
        <a:off x="36296" y="1330341"/>
        <a:ext cx="6023408" cy="670943"/>
      </dsp:txXfrm>
    </dsp:sp>
    <dsp:sp modelId="{A4FE46AD-92D5-4A10-A6C1-0A0D055CCCE9}">
      <dsp:nvSpPr>
        <dsp:cNvPr id="0" name=""/>
        <dsp:cNvSpPr/>
      </dsp:nvSpPr>
      <dsp:spPr>
        <a:xfrm>
          <a:off x="0" y="2037580"/>
          <a:ext cx="6096000" cy="19892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 dirty="0"/>
            <a:t>MCAT – Medical and Dental Schools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 dirty="0"/>
            <a:t>GMAT – Business Schools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 dirty="0"/>
            <a:t>LSAT – Law Schools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 dirty="0"/>
            <a:t>GRE – Accepted by Some </a:t>
          </a:r>
          <a:r>
            <a:rPr lang="en-US" sz="2400" kern="1200" dirty="0">
              <a:latin typeface="Calibri"/>
            </a:rPr>
            <a:t>Business</a:t>
          </a:r>
          <a:r>
            <a:rPr lang="en-US" sz="2400" kern="1200" dirty="0"/>
            <a:t> &amp; Law Schools</a:t>
          </a:r>
        </a:p>
      </dsp:txBody>
      <dsp:txXfrm>
        <a:off x="0" y="2037580"/>
        <a:ext cx="6096000" cy="19892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1ACE2-1EAE-438F-A87E-6F3F825B04D1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A13F-FBD1-4C07-9710-CC73ED45E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671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1ACE2-1EAE-438F-A87E-6F3F825B04D1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A13F-FBD1-4C07-9710-CC73ED45E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938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1ACE2-1EAE-438F-A87E-6F3F825B04D1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A13F-FBD1-4C07-9710-CC73ED45E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114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1ACE2-1EAE-438F-A87E-6F3F825B04D1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A13F-FBD1-4C07-9710-CC73ED45E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074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1ACE2-1EAE-438F-A87E-6F3F825B04D1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A13F-FBD1-4C07-9710-CC73ED45E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676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1ACE2-1EAE-438F-A87E-6F3F825B04D1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A13F-FBD1-4C07-9710-CC73ED45E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123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1ACE2-1EAE-438F-A87E-6F3F825B04D1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A13F-FBD1-4C07-9710-CC73ED45E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046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1ACE2-1EAE-438F-A87E-6F3F825B04D1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A13F-FBD1-4C07-9710-CC73ED45E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406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1ACE2-1EAE-438F-A87E-6F3F825B04D1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A13F-FBD1-4C07-9710-CC73ED45E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851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1ACE2-1EAE-438F-A87E-6F3F825B04D1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A13F-FBD1-4C07-9710-CC73ED45E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472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1ACE2-1EAE-438F-A87E-6F3F825B04D1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A13F-FBD1-4C07-9710-CC73ED45E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505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1ACE2-1EAE-438F-A87E-6F3F825B04D1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6A13F-FBD1-4C07-9710-CC73ED45E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925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EE5FB132-CC11-48AB-B7CA-BD36CE5FDC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2467" y="2008"/>
            <a:ext cx="4542865" cy="351039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43000" y="2421405"/>
            <a:ext cx="708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Graduate School 101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295400" y="3067736"/>
            <a:ext cx="67818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656522" y="3512403"/>
            <a:ext cx="6172200" cy="830997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Navigating the Application Process: So you want to go to  Graduate School?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808922" y="4840802"/>
            <a:ext cx="5867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K. Jill Barr, J.D., M.Ed.</a:t>
            </a:r>
          </a:p>
          <a:p>
            <a:pPr algn="ctr"/>
            <a:r>
              <a:rPr lang="en-US" dirty="0"/>
              <a:t>Associate Vice Provost and Senior Assistant Dean for Graduate Education</a:t>
            </a:r>
          </a:p>
        </p:txBody>
      </p:sp>
    </p:spTree>
    <p:extLst>
      <p:ext uri="{BB962C8B-B14F-4D97-AF65-F5344CB8AC3E}">
        <p14:creationId xmlns:p14="http://schemas.microsoft.com/office/powerpoint/2010/main" val="36905290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FD494D18-E739-466B-A381-4922426EDC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5470437"/>
            <a:ext cx="1795670" cy="13875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Time to Apply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Take the required tests, GRE/Subject Tests – allow for time to retake the exam</a:t>
            </a:r>
          </a:p>
          <a:p>
            <a:r>
              <a:rPr lang="en-US" dirty="0"/>
              <a:t>Finalize Personal Statement/Statement of Purpose (consult others)</a:t>
            </a:r>
          </a:p>
          <a:p>
            <a:r>
              <a:rPr lang="en-US" dirty="0"/>
              <a:t>Request all required official transcripts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066800" y="1371600"/>
            <a:ext cx="67818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6" name="Picture 2" descr="Image result for ticking cloc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057400"/>
            <a:ext cx="3545541" cy="3545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4754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Time to Apply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Apply On-line.</a:t>
            </a:r>
          </a:p>
          <a:p>
            <a:r>
              <a:rPr lang="en-US" dirty="0"/>
              <a:t>Be consistent. Use the same legal name at all times (unless name has changed).</a:t>
            </a:r>
          </a:p>
          <a:p>
            <a:r>
              <a:rPr lang="en-US" dirty="0"/>
              <a:t>Double check for errors.</a:t>
            </a:r>
          </a:p>
          <a:p>
            <a:r>
              <a:rPr lang="en-US" dirty="0"/>
              <a:t>Become an informed applicant – speak to the program’s faculty/staff and the mentors with whom you wish to work. 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066800" y="1371600"/>
            <a:ext cx="67818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105C08E4-EA79-41EC-9645-13E210B661E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5293793"/>
            <a:ext cx="2024270" cy="1564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596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197298E0-4A30-4FBB-BE41-B348740C3B0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5470437"/>
            <a:ext cx="1795670" cy="1387563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Developing Professionalism: Identify Mentors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8288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A mentor can help you to develop a deeper understanding of your chosen field and connect you with others in the field.</a:t>
            </a:r>
          </a:p>
          <a:p>
            <a:r>
              <a:rPr lang="en-US" dirty="0"/>
              <a:t>Finding potential mentors</a:t>
            </a:r>
          </a:p>
          <a:p>
            <a:pPr lvl="2"/>
            <a:r>
              <a:rPr lang="en-US" dirty="0"/>
              <a:t>Current professors</a:t>
            </a:r>
          </a:p>
          <a:p>
            <a:pPr lvl="2"/>
            <a:r>
              <a:rPr lang="en-US" dirty="0"/>
              <a:t>Authors of scholarly publications</a:t>
            </a:r>
          </a:p>
          <a:p>
            <a:pPr lvl="2"/>
            <a:r>
              <a:rPr lang="en-US" dirty="0"/>
              <a:t>Professors from summer research programs</a:t>
            </a:r>
          </a:p>
          <a:p>
            <a:pPr lvl="2"/>
            <a:r>
              <a:rPr lang="en-US" dirty="0"/>
              <a:t>Supervisors from summer/semester internships/jobs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066800" y="1524000"/>
            <a:ext cx="67818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1242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In Summary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048000"/>
          </a:xfrm>
        </p:spPr>
        <p:txBody>
          <a:bodyPr/>
          <a:lstStyle/>
          <a:p>
            <a:r>
              <a:rPr lang="en-US" dirty="0"/>
              <a:t>Find the Right School</a:t>
            </a:r>
          </a:p>
          <a:p>
            <a:r>
              <a:rPr lang="en-US" dirty="0"/>
              <a:t>Pay Attention to Deadlines</a:t>
            </a:r>
          </a:p>
          <a:p>
            <a:r>
              <a:rPr lang="en-US" dirty="0"/>
              <a:t>Develop Professionalism</a:t>
            </a:r>
          </a:p>
          <a:p>
            <a:r>
              <a:rPr lang="en-US" dirty="0"/>
              <a:t>Gain Knowledge of Your Chosen Field</a:t>
            </a:r>
          </a:p>
          <a:p>
            <a:r>
              <a:rPr lang="en-US" dirty="0"/>
              <a:t>Make it Happen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3400" y="4799745"/>
            <a:ext cx="807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With efficiency and careful planning, the right university will say to you: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47800" y="5318303"/>
            <a:ext cx="601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Welcome to Graduate School!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1066800" y="1371600"/>
            <a:ext cx="67818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BBC08C9D-BFAC-4089-BD54-D7FCE2A1B19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7865" y="5146211"/>
            <a:ext cx="2176670" cy="1681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570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36570" y="44126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Understanding the Process</a:t>
            </a:r>
          </a:p>
        </p:txBody>
      </p:sp>
      <p:pic>
        <p:nvPicPr>
          <p:cNvPr id="1028" name="Picture 4" descr="Image result for gear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164714"/>
            <a:ext cx="3352799" cy="3131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/>
          <p:cNvSpPr/>
          <p:nvPr/>
        </p:nvSpPr>
        <p:spPr>
          <a:xfrm>
            <a:off x="562950" y="1600200"/>
            <a:ext cx="2362200" cy="2286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Taking the right standardized Test: GRE, GMAT, LSAT, MCAT, etc</a:t>
            </a:r>
            <a:r>
              <a:rPr lang="en-US" dirty="0"/>
              <a:t>.</a:t>
            </a:r>
          </a:p>
        </p:txBody>
      </p:sp>
      <p:pic>
        <p:nvPicPr>
          <p:cNvPr id="8" name="Picture 4" descr="Image result for gear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589" y="4177868"/>
            <a:ext cx="2285998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val 8"/>
          <p:cNvSpPr/>
          <p:nvPr/>
        </p:nvSpPr>
        <p:spPr>
          <a:xfrm>
            <a:off x="1364877" y="4398822"/>
            <a:ext cx="1797422" cy="169169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Applying: Best Fit Schools</a:t>
            </a:r>
            <a:r>
              <a:rPr lang="en-US" sz="2000" dirty="0"/>
              <a:t>.</a:t>
            </a:r>
          </a:p>
        </p:txBody>
      </p:sp>
      <p:pic>
        <p:nvPicPr>
          <p:cNvPr id="10" name="Picture 4" descr="Image result for gear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75872">
            <a:off x="2965105" y="2864554"/>
            <a:ext cx="3172530" cy="2792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Oval 10"/>
          <p:cNvSpPr/>
          <p:nvPr/>
        </p:nvSpPr>
        <p:spPr>
          <a:xfrm>
            <a:off x="3359063" y="3224388"/>
            <a:ext cx="2384613" cy="210961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  <a:cs typeface="Arial" panose="020B0604020202020204" pitchFamily="34" charset="0"/>
              </a:rPr>
              <a:t>Financial Considerations</a:t>
            </a:r>
            <a:r>
              <a:rPr lang="en-US" sz="2000" dirty="0"/>
              <a:t>.</a:t>
            </a:r>
          </a:p>
        </p:txBody>
      </p:sp>
      <p:pic>
        <p:nvPicPr>
          <p:cNvPr id="14" name="Picture 4" descr="Image result for gear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066800"/>
            <a:ext cx="3124200" cy="3212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Oval 14"/>
          <p:cNvSpPr/>
          <p:nvPr/>
        </p:nvSpPr>
        <p:spPr>
          <a:xfrm>
            <a:off x="5943600" y="1447800"/>
            <a:ext cx="2514599" cy="245352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C00000"/>
                </a:solidFill>
                <a:cs typeface="Arial" panose="020B0604020202020204" pitchFamily="34" charset="0"/>
              </a:rPr>
              <a:t>Time </a:t>
            </a:r>
          </a:p>
          <a:p>
            <a:pPr algn="ctr"/>
            <a:r>
              <a:rPr lang="en-US" sz="1600" b="1" dirty="0">
                <a:solidFill>
                  <a:srgbClr val="C00000"/>
                </a:solidFill>
                <a:cs typeface="Arial" panose="020B0604020202020204" pitchFamily="34" charset="0"/>
              </a:rPr>
              <a:t>Management</a:t>
            </a:r>
          </a:p>
          <a:p>
            <a:pPr algn="ctr"/>
            <a:endParaRPr lang="en-US" sz="1600" b="1" dirty="0">
              <a:solidFill>
                <a:srgbClr val="C00000"/>
              </a:solidFill>
              <a:cs typeface="Arial" panose="020B0604020202020204" pitchFamily="34" charset="0"/>
            </a:endParaRPr>
          </a:p>
          <a:p>
            <a:pPr algn="ctr"/>
            <a:r>
              <a:rPr lang="en-US" sz="1600" b="1" dirty="0">
                <a:solidFill>
                  <a:srgbClr val="C00000"/>
                </a:solidFill>
                <a:cs typeface="Arial" panose="020B0604020202020204" pitchFamily="34" charset="0"/>
              </a:rPr>
              <a:t>Professionalism</a:t>
            </a:r>
            <a:r>
              <a:rPr lang="en-US" sz="1600" dirty="0">
                <a:cs typeface="Arial" panose="020B0604020202020204" pitchFamily="34" charset="0"/>
              </a:rPr>
              <a:t>.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1160470" y="990600"/>
            <a:ext cx="67818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FA2CA91D-0A5B-4E1F-B468-FABA45E3971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0902" y="4660396"/>
            <a:ext cx="2761129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445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1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196D9282-8A14-4C8F-B05F-F585BA68C5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4251" y="5124348"/>
            <a:ext cx="2243549" cy="173365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Standardized Test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142196946"/>
              </p:ext>
            </p:extLst>
          </p:nvPr>
        </p:nvGraphicFramePr>
        <p:xfrm>
          <a:off x="1600200" y="1843177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1143000" y="1219200"/>
            <a:ext cx="67818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ED1946B7-5770-46A3-BF10-6DCF9FD0079A}"/>
              </a:ext>
            </a:extLst>
          </p:cNvPr>
          <p:cNvSpPr txBox="1"/>
          <p:nvPr/>
        </p:nvSpPr>
        <p:spPr>
          <a:xfrm>
            <a:off x="3429000" y="1417638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Usually Required</a:t>
            </a:r>
          </a:p>
        </p:txBody>
      </p:sp>
    </p:spTree>
    <p:extLst>
      <p:ext uri="{BB962C8B-B14F-4D97-AF65-F5344CB8AC3E}">
        <p14:creationId xmlns:p14="http://schemas.microsoft.com/office/powerpoint/2010/main" val="2313098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3060CA20-E339-46E1-A105-D8EB9C4D40C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2871" y="4724400"/>
            <a:ext cx="2761129" cy="21336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Take Time to Prepare for </a:t>
            </a:r>
            <a:br>
              <a:rPr lang="en-US" b="1" dirty="0">
                <a:solidFill>
                  <a:srgbClr val="C00000"/>
                </a:solidFill>
              </a:rPr>
            </a:br>
            <a:r>
              <a:rPr lang="en-US" b="1" dirty="0">
                <a:solidFill>
                  <a:srgbClr val="C00000"/>
                </a:solidFill>
              </a:rPr>
              <a:t>Standardized Tests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2514600"/>
          </a:xfrm>
        </p:spPr>
        <p:txBody>
          <a:bodyPr/>
          <a:lstStyle/>
          <a:p>
            <a:r>
              <a:rPr lang="en-US" dirty="0"/>
              <a:t>Campus based prep </a:t>
            </a:r>
          </a:p>
          <a:p>
            <a:r>
              <a:rPr lang="en-US" dirty="0"/>
              <a:t>Commercial preparation</a:t>
            </a:r>
          </a:p>
          <a:p>
            <a:r>
              <a:rPr lang="en-US" dirty="0"/>
              <a:t>Software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426720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Preparation in advance will result in a better score.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181100" y="1600200"/>
            <a:ext cx="67818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4931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730A14C2-F7CE-4E24-B9BA-49F14F2939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4724400"/>
            <a:ext cx="2761129" cy="2133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C00000"/>
                </a:solidFill>
              </a:rPr>
              <a:t>What Program? What School?</a:t>
            </a:r>
          </a:p>
        </p:txBody>
      </p:sp>
      <p:pic>
        <p:nvPicPr>
          <p:cNvPr id="2050" name="Picture 2" descr="Image result for red question mark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104515"/>
            <a:ext cx="2169272" cy="2169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048000" y="1404322"/>
            <a:ext cx="5715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What subject(s) do you enjoy?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What are your skills?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What are your goals?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Where do you want to live?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76400" y="3200400"/>
            <a:ext cx="64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To Learn More: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Website (individual schools as well as career related)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Career counseling (check out your schools’ center)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Professional Journals/Conferences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6800" y="46482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Consult professionals who are working in the field you are considering.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1143000" y="1135891"/>
            <a:ext cx="67818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0423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EF65E703-A953-4058-B381-09E29B42AA2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2871" y="4724400"/>
            <a:ext cx="2761129" cy="2133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What Program? What School?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00600"/>
          </a:xfrm>
        </p:spPr>
        <p:txBody>
          <a:bodyPr>
            <a:normAutofit/>
          </a:bodyPr>
          <a:lstStyle/>
          <a:p>
            <a:r>
              <a:rPr lang="en-US" sz="2800" dirty="0"/>
              <a:t>Compile a primary list of institutions; consider costs quality of program, and funding options</a:t>
            </a:r>
          </a:p>
          <a:p>
            <a:r>
              <a:rPr lang="en-US" sz="2800" dirty="0"/>
              <a:t>Maintain an activity log or calendar to stay on track</a:t>
            </a:r>
          </a:p>
          <a:p>
            <a:r>
              <a:rPr lang="en-US" sz="2800" dirty="0"/>
              <a:t>Create professional email addresses</a:t>
            </a:r>
          </a:p>
          <a:p>
            <a:r>
              <a:rPr lang="en-US" sz="2800" dirty="0"/>
              <a:t>Enhance and update resume with information on summer internships, scholarly papers, research experience</a:t>
            </a:r>
          </a:p>
          <a:p>
            <a:r>
              <a:rPr lang="en-US" sz="2800" dirty="0"/>
              <a:t>Remove any social media info that is unprofessional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990600" y="1143000"/>
            <a:ext cx="7315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8115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42D3CF59-B8AE-4CD7-BF89-2778B604B27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5470437"/>
            <a:ext cx="1795670" cy="13875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What Program? What School?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343400" y="1752600"/>
            <a:ext cx="4267200" cy="4525963"/>
          </a:xfrm>
        </p:spPr>
        <p:txBody>
          <a:bodyPr>
            <a:normAutofit/>
          </a:bodyPr>
          <a:lstStyle/>
          <a:p>
            <a:r>
              <a:rPr lang="en-US" dirty="0"/>
              <a:t>Consult Faculty as Recommenders</a:t>
            </a:r>
          </a:p>
          <a:p>
            <a:pPr lvl="2"/>
            <a:r>
              <a:rPr lang="en-US" b="1" i="1" dirty="0"/>
              <a:t>ASK:</a:t>
            </a:r>
            <a:r>
              <a:rPr lang="en-US" b="1" i="1" dirty="0">
                <a:solidFill>
                  <a:srgbClr val="C00000"/>
                </a:solidFill>
              </a:rPr>
              <a:t> Will you be able to give me a strong recommendation for Graduate School?</a:t>
            </a:r>
          </a:p>
          <a:p>
            <a:r>
              <a:rPr lang="en-US" dirty="0"/>
              <a:t>Discuss your initial list of schools with them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976" y="2077543"/>
            <a:ext cx="3352800" cy="3789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838200" y="1066800"/>
            <a:ext cx="8001000" cy="12003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600" dirty="0"/>
              <a:t>Steps to Take In the Year Before Entering the Program: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979394" y="990600"/>
            <a:ext cx="67818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7127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Before Meeting the Recommender, Help Them Help you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505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Request unofficial copy of your transcript to send to your recommender.</a:t>
            </a:r>
          </a:p>
          <a:p>
            <a:r>
              <a:rPr lang="en-US" dirty="0"/>
              <a:t>Use the career center for resume assistance and resource materials.</a:t>
            </a:r>
          </a:p>
          <a:p>
            <a:r>
              <a:rPr lang="en-US" dirty="0"/>
              <a:t>Write a small summary of your activities.</a:t>
            </a:r>
          </a:p>
          <a:p>
            <a:r>
              <a:rPr lang="en-US" dirty="0"/>
              <a:t>Share your personal statement and your resume with your reviewer.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066800" y="1600200"/>
            <a:ext cx="67818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D47B43E1-9FF5-41A0-935A-448B11C3914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5470437"/>
            <a:ext cx="1795670" cy="1387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598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Before Meeting the Recommender, Help Them Help you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2057400"/>
            <a:ext cx="8229600" cy="40386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List the names of the institutions with the dates by which you would like forms emailed or uploaded to your institution.</a:t>
            </a:r>
          </a:p>
          <a:p>
            <a:r>
              <a:rPr lang="en-US" dirty="0"/>
              <a:t>Share your resume/CV and personal statement to your recommender.</a:t>
            </a:r>
          </a:p>
          <a:p>
            <a:r>
              <a:rPr lang="en-US" dirty="0">
                <a:ea typeface="+mn-lt"/>
                <a:cs typeface="+mn-lt"/>
              </a:rPr>
              <a:t>Send a reminder email several days in advance.</a:t>
            </a:r>
          </a:p>
          <a:p>
            <a:endParaRPr lang="en-US" dirty="0">
              <a:cs typeface="Calibri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066800" y="1600200"/>
            <a:ext cx="67818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40FA870E-57FE-4BCF-B85D-B800B333E0C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9143" y="5176029"/>
            <a:ext cx="2176670" cy="1681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817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368</TotalTime>
  <Words>589</Words>
  <Application>Microsoft Office PowerPoint</Application>
  <PresentationFormat>On-screen Show (4:3)</PresentationFormat>
  <Paragraphs>80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Understanding the Process</vt:lpstr>
      <vt:lpstr>Standardized Test</vt:lpstr>
      <vt:lpstr>Take Time to Prepare for  Standardized Tests</vt:lpstr>
      <vt:lpstr>What Program? What School?</vt:lpstr>
      <vt:lpstr>What Program? What School?</vt:lpstr>
      <vt:lpstr>What Program? What School?</vt:lpstr>
      <vt:lpstr>Before Meeting the Recommender, Help Them Help you</vt:lpstr>
      <vt:lpstr>Before Meeting the Recommender, Help Them Help you</vt:lpstr>
      <vt:lpstr>Time to Apply</vt:lpstr>
      <vt:lpstr>Time to Apply</vt:lpstr>
      <vt:lpstr>Developing Professionalism: Identify Mentors</vt:lpstr>
      <vt:lpstr>In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Shirl F. Curtis</dc:creator>
  <cp:lastModifiedBy>krisiaroutzahn@outlook.com</cp:lastModifiedBy>
  <cp:revision>41</cp:revision>
  <dcterms:created xsi:type="dcterms:W3CDTF">2016-10-20T14:26:50Z</dcterms:created>
  <dcterms:modified xsi:type="dcterms:W3CDTF">2020-10-19T19:38:41Z</dcterms:modified>
</cp:coreProperties>
</file>