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376" r:id="rId3"/>
    <p:sldId id="341" r:id="rId4"/>
    <p:sldId id="351" r:id="rId5"/>
    <p:sldId id="348" r:id="rId6"/>
    <p:sldId id="298" r:id="rId7"/>
    <p:sldId id="323" r:id="rId8"/>
    <p:sldId id="349" r:id="rId9"/>
    <p:sldId id="332" r:id="rId10"/>
    <p:sldId id="350" r:id="rId11"/>
    <p:sldId id="344" r:id="rId12"/>
    <p:sldId id="345" r:id="rId13"/>
    <p:sldId id="360" r:id="rId14"/>
    <p:sldId id="347" r:id="rId15"/>
    <p:sldId id="369" r:id="rId16"/>
    <p:sldId id="346" r:id="rId17"/>
    <p:sldId id="366" r:id="rId18"/>
    <p:sldId id="290" r:id="rId19"/>
    <p:sldId id="352" r:id="rId20"/>
    <p:sldId id="329" r:id="rId21"/>
    <p:sldId id="353" r:id="rId22"/>
    <p:sldId id="373" r:id="rId23"/>
    <p:sldId id="368" r:id="rId24"/>
    <p:sldId id="355" r:id="rId25"/>
    <p:sldId id="343" r:id="rId26"/>
    <p:sldId id="359" r:id="rId27"/>
    <p:sldId id="358" r:id="rId28"/>
    <p:sldId id="364" r:id="rId29"/>
    <p:sldId id="362" r:id="rId30"/>
    <p:sldId id="363" r:id="rId31"/>
    <p:sldId id="315" r:id="rId32"/>
    <p:sldId id="356" r:id="rId33"/>
    <p:sldId id="377" r:id="rId34"/>
    <p:sldId id="375" r:id="rId35"/>
    <p:sldId id="361" r:id="rId36"/>
    <p:sldId id="295" r:id="rId37"/>
    <p:sldId id="365" r:id="rId38"/>
    <p:sldId id="367" r:id="rId39"/>
    <p:sldId id="370" r:id="rId40"/>
    <p:sldId id="371" r:id="rId41"/>
    <p:sldId id="372" r:id="rId42"/>
    <p:sldId id="374" r:id="rId43"/>
    <p:sldId id="339" r:id="rId4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65728" autoAdjust="0"/>
  </p:normalViewPr>
  <p:slideViewPr>
    <p:cSldViewPr snapToGrid="0" snapToObjects="1">
      <p:cViewPr varScale="1">
        <p:scale>
          <a:sx n="95" d="100"/>
          <a:sy n="95" d="100"/>
        </p:scale>
        <p:origin x="205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18A60-4C23-1A40-B2DF-F46FAB37AD8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62D9-080B-B64D-9DE3-0A9829CC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3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E1B81-427E-4E47-8D0E-7AC720CEC47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1E1FE-DAD0-564E-A22E-1A13C628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9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3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30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FE53F5-03E5-4693-8B78-91D9A095CCC6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52892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your opportunity to demonstrate you’ve been paying attention. </a:t>
            </a:r>
          </a:p>
          <a:p>
            <a:r>
              <a:rPr lang="en-US" baseline="0" dirty="0" smtClean="0"/>
              <a:t>This is your opportunity to demonstrate you are prepared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09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7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25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02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24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crucial. You must present</a:t>
            </a:r>
            <a:r>
              <a:rPr lang="en-US" baseline="0" dirty="0" smtClean="0"/>
              <a:t> yourself authentically, even more so because of LinkedIn and other social media that proclaim your identify and career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0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Have an idea(s) about what you want!  You can’t sell what you don’t have.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Cannot enter this phase of preparation/selling posture if you are unclear/vague.  It all builds from clarity about what you want.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Aimlessness: procrastination, hesitance, boredom, sloth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3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crucial. You must present</a:t>
            </a:r>
            <a:r>
              <a:rPr lang="en-US" baseline="0" dirty="0" smtClean="0"/>
              <a:t> yourself authentically, even more so because of LinkedIn and other social media that proclaim your identify and career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3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872" indent="0">
              <a:lnSpc>
                <a:spcPct val="90000"/>
              </a:lnSpc>
              <a:buNone/>
              <a:defRPr/>
            </a:pPr>
            <a:r>
              <a:rPr lang="en-US" altLang="en-US" sz="1200" dirty="0" smtClean="0">
                <a:latin typeface="Cambria" panose="02040503050406030204" pitchFamily="18" charset="0"/>
              </a:rPr>
              <a:t>Consult online resources, trade journals, newspapers, professional organizations, professionals you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dirty="0" smtClean="0"/>
              <a:t>Nothing demonstrates outward professionalism than how one is dressed; it communicates how you think of yourself and your environment</a:t>
            </a:r>
          </a:p>
          <a:p>
            <a:pPr lvl="1"/>
            <a:r>
              <a:rPr lang="en-US" altLang="en-US" dirty="0" smtClean="0"/>
              <a:t>Radiates competence, impeccable taste or ignorance and lack of confidence.</a:t>
            </a:r>
          </a:p>
          <a:p>
            <a:r>
              <a:rPr lang="en-US" altLang="en-US" dirty="0" smtClean="0"/>
              <a:t>Men: </a:t>
            </a:r>
          </a:p>
          <a:p>
            <a:r>
              <a:rPr lang="en-US" altLang="en-US" dirty="0" smtClean="0"/>
              <a:t>No pastels, or cotton pants. Wool is your friend. Shoes, belt, watch make or break the outfit; invest in quality products.  No wing-tips!  Aim for single color </a:t>
            </a:r>
            <a:r>
              <a:rPr lang="en-US" altLang="en-US" dirty="0" err="1" smtClean="0"/>
              <a:t>palattes</a:t>
            </a:r>
            <a:r>
              <a:rPr lang="en-US" altLang="en-US" dirty="0" smtClean="0"/>
              <a:t>.  No cologne, bracelets, or rings beyond a wedding ring.  Do well to hire a consultant at </a:t>
            </a:r>
            <a:r>
              <a:rPr lang="en-US" altLang="en-US" dirty="0" err="1" smtClean="0"/>
              <a:t>Nordstroms</a:t>
            </a:r>
            <a:r>
              <a:rPr lang="en-US" altLang="en-US" dirty="0" smtClean="0"/>
              <a:t> for yearly check-ups.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Women:</a:t>
            </a:r>
          </a:p>
          <a:p>
            <a:r>
              <a:rPr lang="en-US" altLang="en-US" dirty="0" smtClean="0"/>
              <a:t>Aim for well-dressed professional; never sexy</a:t>
            </a:r>
          </a:p>
          <a:p>
            <a:r>
              <a:rPr lang="en-US" altLang="en-US" dirty="0" smtClean="0"/>
              <a:t>Nothing faded, stretched or studded</a:t>
            </a:r>
          </a:p>
          <a:p>
            <a:r>
              <a:rPr lang="en-US" altLang="en-US" dirty="0" smtClean="0"/>
              <a:t>Never wears jewelry on her lapel – ever.</a:t>
            </a:r>
          </a:p>
          <a:p>
            <a:r>
              <a:rPr lang="en-US" altLang="en-US" dirty="0" smtClean="0"/>
              <a:t>Never groom in public – ever.</a:t>
            </a:r>
          </a:p>
          <a:p>
            <a:r>
              <a:rPr lang="en-US" altLang="en-US" dirty="0" smtClean="0"/>
              <a:t>Never wear flip-flops, sandals, faded jeans, beads of any kind or leggings.</a:t>
            </a:r>
          </a:p>
          <a:p>
            <a:r>
              <a:rPr lang="en-US" altLang="en-US" dirty="0" smtClean="0"/>
              <a:t>Balance make-up; light touch.</a:t>
            </a:r>
          </a:p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3E2432-AB49-44F2-B190-225A4E6379CA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24541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crucial. You must present</a:t>
            </a:r>
            <a:r>
              <a:rPr lang="en-US" baseline="0" dirty="0" smtClean="0"/>
              <a:t> yourself authentically, even more so because of LinkedIn and other social media that proclaim your identify and career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3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>
              <a:defRPr sz="6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7FE1-F4EE-3A4A-9D6F-86014F5E8F8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5" y="405221"/>
            <a:ext cx="5654180" cy="14952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www.careers.umbc.edu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dirty="0" err="1" smtClean="0"/>
              <a:t>www.careers.umbc.edu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827"/>
            <a:ext cx="8229600" cy="462560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www.careers.umbc.edu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career_center_logo_rgb_ve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13" y="5914710"/>
            <a:ext cx="721606" cy="943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7FE1-F4EE-3A4A-9D6F-86014F5E8F8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www.careers.umbc.edu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www.careers.umbc.edu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careers.umbc.edu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7FE1-F4EE-3A4A-9D6F-86014F5E8F8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www.careers.umbc.edu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www.careers.umbc.edu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0067FE1-F4EE-3A4A-9D6F-86014F5E8F8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067FE1-F4EE-3A4A-9D6F-86014F5E8F8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dirty="0" err="1" smtClean="0"/>
              <a:t>www.careers.umbc.edu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horiz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955" y="6237117"/>
            <a:ext cx="1609749" cy="544383"/>
          </a:xfrm>
          <a:prstGeom prst="rect">
            <a:avLst/>
          </a:prstGeom>
        </p:spPr>
      </p:pic>
      <p:pic>
        <p:nvPicPr>
          <p:cNvPr id="11" name="Picture 10" descr="career_center_logo_rgb_vert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5" y="5982818"/>
            <a:ext cx="669504" cy="875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46400"/>
            <a:ext cx="9065416" cy="1041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Interview like a </a:t>
            </a:r>
            <a:r>
              <a:rPr lang="en-US" sz="4400" i="1" dirty="0" smtClean="0"/>
              <a:t>pro</a:t>
            </a:r>
            <a:r>
              <a:rPr lang="en-US" sz="4400" dirty="0" smtClean="0"/>
              <a:t>!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70" y="5232399"/>
            <a:ext cx="7330288" cy="1201057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Presented by: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usan </a:t>
            </a:r>
            <a:r>
              <a:rPr lang="en-US" sz="2800" dirty="0" err="1" smtClean="0"/>
              <a:t>Hindle</a:t>
            </a:r>
            <a:r>
              <a:rPr lang="en-US" sz="2800" dirty="0" smtClean="0"/>
              <a:t>, Assistant Director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57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808" y="1653762"/>
            <a:ext cx="8013192" cy="16367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Prepare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STEP 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4017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latin typeface="Cambria" panose="02040503050406030204" pitchFamily="18" charset="0"/>
              </a:rPr>
              <a:t>How to prepare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285" y="1765300"/>
            <a:ext cx="7772400" cy="4267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US" altLang="en-US" sz="2800" b="1" dirty="0" smtClean="0">
                <a:latin typeface="Cambria" panose="02040503050406030204" pitchFamily="18" charset="0"/>
              </a:rPr>
              <a:t>Know what you offer– </a:t>
            </a:r>
            <a:r>
              <a:rPr lang="en-US" altLang="en-US" sz="2800" dirty="0" smtClean="0">
                <a:latin typeface="Cambria" panose="02040503050406030204" pitchFamily="18" charset="0"/>
              </a:rPr>
              <a:t>strengths/skills/abilities</a:t>
            </a:r>
            <a:r>
              <a:rPr lang="en-US" altLang="en-US" sz="2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en-US" altLang="en-US" sz="2800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en-US" altLang="en-US" sz="2800" dirty="0" smtClean="0">
                <a:latin typeface="Cambria" panose="02040503050406030204" pitchFamily="18" charset="0"/>
              </a:rPr>
              <a:t>(</a:t>
            </a:r>
            <a:r>
              <a:rPr lang="en-US" alt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And how they relate to position/employer!</a:t>
            </a:r>
            <a:r>
              <a:rPr lang="en-US" altLang="en-US" sz="2800" dirty="0" smtClean="0">
                <a:latin typeface="Cambria" panose="020405030504060302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US" altLang="en-US" sz="2800" b="1" dirty="0" smtClean="0">
                <a:latin typeface="Cambria" panose="02040503050406030204" pitchFamily="18" charset="0"/>
              </a:rPr>
              <a:t>Know the position -  </a:t>
            </a:r>
            <a:r>
              <a:rPr lang="en-US" altLang="en-US" sz="2800" dirty="0" smtClean="0">
                <a:latin typeface="Cambria" panose="02040503050406030204" pitchFamily="18" charset="0"/>
              </a:rPr>
              <a:t>what the </a:t>
            </a:r>
            <a:r>
              <a:rPr lang="en-US" altLang="en-US" sz="2800" i="1" dirty="0" smtClean="0">
                <a:latin typeface="Cambria" panose="02040503050406030204" pitchFamily="18" charset="0"/>
              </a:rPr>
              <a:t>employer</a:t>
            </a:r>
            <a:r>
              <a:rPr lang="en-US" altLang="en-US" sz="2800" dirty="0" smtClean="0">
                <a:latin typeface="Cambria" panose="02040503050406030204" pitchFamily="18" charset="0"/>
              </a:rPr>
              <a:t> wants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1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US" altLang="en-US" sz="2800" b="1" dirty="0" smtClean="0">
                <a:latin typeface="Cambria" panose="02040503050406030204" pitchFamily="18" charset="0"/>
              </a:rPr>
              <a:t>Know interview details:</a:t>
            </a:r>
          </a:p>
          <a:p>
            <a:pPr lvl="1"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mbria" panose="02040503050406030204" pitchFamily="18" charset="0"/>
              </a:rPr>
              <a:t>Names/titles of interviewer(s)</a:t>
            </a:r>
          </a:p>
          <a:p>
            <a:pPr lvl="1"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mbria" panose="02040503050406030204" pitchFamily="18" charset="0"/>
              </a:rPr>
              <a:t>Length/location of interview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200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ClrTx/>
              <a:buNone/>
            </a:pPr>
            <a:endParaRPr lang="en-US" altLang="en-US" sz="1600" b="1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US" altLang="en-US" sz="2800" b="1" dirty="0" smtClean="0">
                <a:latin typeface="Cambria" panose="02040503050406030204" pitchFamily="18" charset="0"/>
              </a:rPr>
              <a:t>Know the employer…</a:t>
            </a:r>
          </a:p>
        </p:txBody>
      </p:sp>
    </p:spTree>
    <p:extLst>
      <p:ext uri="{BB962C8B-B14F-4D97-AF65-F5344CB8AC3E}">
        <p14:creationId xmlns:p14="http://schemas.microsoft.com/office/powerpoint/2010/main" val="8090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Cambria" panose="02040503050406030204" pitchFamily="18" charset="0"/>
              </a:rPr>
              <a:t>Research the e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mployer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63700"/>
            <a:ext cx="7772400" cy="4241800"/>
          </a:xfrm>
        </p:spPr>
        <p:txBody>
          <a:bodyPr>
            <a:normAutofit/>
          </a:bodyPr>
          <a:lstStyle/>
          <a:p>
            <a:pPr marL="118872" indent="0" eaLnBrk="1" hangingPunct="1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latin typeface="Cambria" panose="02040503050406030204" pitchFamily="18" charset="0"/>
              </a:rPr>
              <a:t>View company </a:t>
            </a:r>
            <a:r>
              <a:rPr lang="en-US" altLang="en-US" sz="2800" b="1" dirty="0" smtClean="0">
                <a:latin typeface="Cambria" panose="02040503050406030204" pitchFamily="18" charset="0"/>
              </a:rPr>
              <a:t>website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dirty="0" smtClean="0">
                <a:latin typeface="Cambria" panose="02040503050406030204" pitchFamily="18" charset="0"/>
              </a:rPr>
              <a:t>locations</a:t>
            </a:r>
            <a:endParaRPr lang="en-US" altLang="en-US" sz="2800" dirty="0" smtClean="0">
              <a:latin typeface="Cambria" panose="02040503050406030204" pitchFamily="18" charset="0"/>
            </a:endParaRP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dirty="0" smtClean="0">
                <a:latin typeface="Cambria" panose="02040503050406030204" pitchFamily="18" charset="0"/>
              </a:rPr>
              <a:t>products/services</a:t>
            </a:r>
            <a:endParaRPr lang="en-US" altLang="en-US" sz="2800" dirty="0" smtClean="0">
              <a:latin typeface="Cambria" panose="02040503050406030204" pitchFamily="18" charset="0"/>
            </a:endParaRP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dirty="0" smtClean="0">
                <a:latin typeface="Cambria" panose="02040503050406030204" pitchFamily="18" charset="0"/>
              </a:rPr>
              <a:t>financial standing/annual revenue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 smtClean="0">
              <a:latin typeface="Cambria" panose="02040503050406030204" pitchFamily="18" charset="0"/>
            </a:endParaRPr>
          </a:p>
          <a:p>
            <a:pPr marL="118872" indent="0" eaLnBrk="1" hangingPunct="1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latin typeface="Cambria" panose="02040503050406030204" pitchFamily="18" charset="0"/>
              </a:rPr>
              <a:t>Know </a:t>
            </a:r>
            <a:r>
              <a:rPr lang="en-US" altLang="en-US" sz="2800" b="1" dirty="0" smtClean="0">
                <a:latin typeface="Cambria" panose="02040503050406030204" pitchFamily="18" charset="0"/>
              </a:rPr>
              <a:t>competitors</a:t>
            </a:r>
          </a:p>
          <a:p>
            <a:pPr marL="118872" indent="0" eaLnBrk="1" hangingPunct="1">
              <a:lnSpc>
                <a:spcPct val="90000"/>
              </a:lnSpc>
              <a:buNone/>
              <a:defRPr/>
            </a:pPr>
            <a:endParaRPr lang="en-US" altLang="en-US" sz="2800" dirty="0" smtClean="0">
              <a:latin typeface="Cambria" panose="02040503050406030204" pitchFamily="18" charset="0"/>
            </a:endParaRPr>
          </a:p>
          <a:p>
            <a:pPr marL="118872" indent="0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latin typeface="Cambria" panose="02040503050406030204" pitchFamily="18" charset="0"/>
              </a:rPr>
              <a:t>Know how position fits w/in </a:t>
            </a:r>
            <a:r>
              <a:rPr lang="en-US" altLang="en-US" sz="2800" b="1" dirty="0" smtClean="0">
                <a:latin typeface="Cambria" panose="02040503050406030204" pitchFamily="18" charset="0"/>
              </a:rPr>
              <a:t>grand scheme</a:t>
            </a:r>
          </a:p>
          <a:p>
            <a:pPr marL="118872" indent="0" eaLnBrk="1" hangingPunct="1">
              <a:lnSpc>
                <a:spcPct val="90000"/>
              </a:lnSpc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4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latin typeface="Cambria" panose="02040503050406030204" pitchFamily="18" charset="0"/>
              </a:rPr>
              <a:t>Types of interviews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701800"/>
            <a:ext cx="8001000" cy="4152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 smtClean="0">
                <a:latin typeface="Cambria" panose="02040503050406030204" pitchFamily="18" charset="0"/>
              </a:rPr>
              <a:t>Screening Interview (30-minutes)</a:t>
            </a:r>
          </a:p>
          <a:p>
            <a:pPr marL="118872" indent="0" eaLnBrk="1" hangingPunct="1">
              <a:buNone/>
            </a:pPr>
            <a:endParaRPr lang="en-US" altLang="en-US" sz="1200" dirty="0" smtClean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600" dirty="0" smtClean="0">
                <a:latin typeface="Cambria" panose="02040503050406030204" pitchFamily="18" charset="0"/>
              </a:rPr>
              <a:t>Phone/Skype Interview (30-minutes)</a:t>
            </a:r>
          </a:p>
          <a:p>
            <a:pPr eaLnBrk="1" hangingPunct="1"/>
            <a:endParaRPr lang="en-US" altLang="en-US" sz="1200" dirty="0" smtClean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600" dirty="0" smtClean="0">
                <a:latin typeface="Cambria" panose="02040503050406030204" pitchFamily="18" charset="0"/>
              </a:rPr>
              <a:t>On-site Interview (2-3 hours)</a:t>
            </a:r>
          </a:p>
          <a:p>
            <a:pPr marL="118872" indent="0" eaLnBrk="1" hangingPunct="1">
              <a:buNone/>
            </a:pPr>
            <a:endParaRPr lang="en-US" altLang="en-US" sz="1200" dirty="0" smtClean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600" dirty="0" smtClean="0">
                <a:latin typeface="Cambria" panose="02040503050406030204" pitchFamily="18" charset="0"/>
              </a:rPr>
              <a:t>Technical Interview </a:t>
            </a:r>
          </a:p>
          <a:p>
            <a:pPr eaLnBrk="1" hangingPunct="1"/>
            <a:endParaRPr lang="en-US" altLang="en-US" sz="1200" dirty="0" smtClean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600" dirty="0" smtClean="0">
                <a:latin typeface="Cambria" panose="02040503050406030204" pitchFamily="18" charset="0"/>
              </a:rPr>
              <a:t>Series Interview (for advanced positions)</a:t>
            </a:r>
          </a:p>
          <a:p>
            <a:pPr eaLnBrk="1" hangingPunct="1"/>
            <a:endParaRPr lang="en-US" altLang="en-US" sz="1200" dirty="0" smtClean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600" dirty="0" smtClean="0">
                <a:latin typeface="Cambria" panose="02040503050406030204" pitchFamily="18" charset="0"/>
              </a:rPr>
              <a:t>Case Interview</a:t>
            </a:r>
          </a:p>
          <a:p>
            <a:pPr marL="118872" indent="0" eaLnBrk="1" hangingPunct="1">
              <a:buNone/>
            </a:pPr>
            <a:endParaRPr lang="en-US" altLang="en-US" sz="2600" dirty="0" smtClean="0">
              <a:latin typeface="Cambria" panose="02040503050406030204" pitchFamily="18" charset="0"/>
            </a:endParaRPr>
          </a:p>
          <a:p>
            <a:pPr marL="118872" indent="0" eaLnBrk="1" hangingPunct="1">
              <a:buNone/>
            </a:pPr>
            <a:endParaRPr lang="en-US" altLang="en-US" sz="2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/>
            <a:endParaRPr lang="en-US" altLang="en-US" sz="9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81000"/>
            <a:ext cx="7772400" cy="9017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latin typeface="Cambria" panose="02040503050406030204" pitchFamily="18" charset="0"/>
              </a:rPr>
              <a:t>What to wear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05763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6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</p:txBody>
      </p:sp>
      <p:pic>
        <p:nvPicPr>
          <p:cNvPr id="1024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00" y="2324099"/>
            <a:ext cx="4951500" cy="298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NOT to wear</a:t>
            </a:r>
            <a:endParaRPr lang="en-US" sz="3600" dirty="0"/>
          </a:p>
        </p:txBody>
      </p:sp>
      <p:pic>
        <p:nvPicPr>
          <p:cNvPr id="1028" name="Picture 4" descr="Image result for symbol for no cologne allow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06" y="2286000"/>
            <a:ext cx="2695187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latin typeface="Cambria" panose="02040503050406030204" pitchFamily="18" charset="0"/>
              </a:rPr>
              <a:t>What to take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892299"/>
            <a:ext cx="7772400" cy="3851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latin typeface="Cambria" panose="02040503050406030204" pitchFamily="18" charset="0"/>
              </a:rPr>
              <a:t>Resume (extra copies)</a:t>
            </a:r>
          </a:p>
          <a:p>
            <a:pPr marL="118872" indent="0" eaLnBrk="1" hangingPunct="1">
              <a:lnSpc>
                <a:spcPct val="90000"/>
              </a:lnSpc>
              <a:buNone/>
              <a:defRPr/>
            </a:pPr>
            <a:endParaRPr lang="en-US" altLang="en-US" sz="12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1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 smtClean="0">
                <a:latin typeface="Cambria" panose="02040503050406030204" pitchFamily="18" charset="0"/>
              </a:rPr>
              <a:t>Padfolio</a:t>
            </a:r>
            <a:r>
              <a:rPr lang="en-US" altLang="en-US" sz="2800" dirty="0" smtClean="0">
                <a:latin typeface="Cambria" panose="02040503050406030204" pitchFamily="18" charset="0"/>
              </a:rPr>
              <a:t> w/ pen and paper</a:t>
            </a:r>
          </a:p>
          <a:p>
            <a:pPr marL="118872" indent="0" eaLnBrk="1" hangingPunct="1">
              <a:lnSpc>
                <a:spcPct val="90000"/>
              </a:lnSpc>
              <a:buNone/>
              <a:defRPr/>
            </a:pPr>
            <a:endParaRPr lang="en-US" altLang="en-US" sz="28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Cambria" panose="02040503050406030204" pitchFamily="18" charset="0"/>
              </a:rPr>
              <a:t>E</a:t>
            </a:r>
            <a:r>
              <a:rPr lang="en-US" altLang="en-US" sz="2800" dirty="0" smtClean="0">
                <a:latin typeface="Cambria" panose="02040503050406030204" pitchFamily="18" charset="0"/>
              </a:rPr>
              <a:t>xamples of your work (portfolio/e-portfolio)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2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1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latin typeface="Cambria" panose="02040503050406030204" pitchFamily="18" charset="0"/>
              </a:rPr>
              <a:t>List of questions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2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1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latin typeface="Cambria" panose="02040503050406030204" pitchFamily="18" charset="0"/>
              </a:rPr>
              <a:t>Breath mints (consume in advance!)</a:t>
            </a:r>
          </a:p>
        </p:txBody>
      </p:sp>
    </p:spTree>
    <p:extLst>
      <p:ext uri="{BB962C8B-B14F-4D97-AF65-F5344CB8AC3E}">
        <p14:creationId xmlns:p14="http://schemas.microsoft.com/office/powerpoint/2010/main" val="35649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NOT to take</a:t>
            </a:r>
            <a:endParaRPr lang="en-US" sz="3600" dirty="0"/>
          </a:p>
        </p:txBody>
      </p:sp>
      <p:pic>
        <p:nvPicPr>
          <p:cNvPr id="2050" name="Picture 2" descr="Image result for symbol for no cell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70" y="1636713"/>
            <a:ext cx="3496860" cy="37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808" y="1653762"/>
            <a:ext cx="8013192" cy="16367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dirty="0" smtClean="0"/>
              <a:t>Showtime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STEP </a:t>
            </a: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666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99418"/>
            <a:ext cx="8229600" cy="12527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 to bring it!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AutoShape 2" descr="Image result for image of someone doing a song and d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mage of someone doing a song and da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image of someone tap danc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Image result for image of someone tap da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8" y="2192244"/>
            <a:ext cx="2707384" cy="34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latin typeface="Cambria" panose="02040503050406030204" pitchFamily="18" charset="0"/>
              </a:rPr>
              <a:t>Overview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701800"/>
            <a:ext cx="8001000" cy="4152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 smtClean="0">
                <a:latin typeface="Cambria" panose="02040503050406030204" pitchFamily="18" charset="0"/>
              </a:rPr>
              <a:t>Purpose of the interview</a:t>
            </a:r>
          </a:p>
          <a:p>
            <a:pPr marL="118872" indent="0" eaLnBrk="1" hangingPunct="1">
              <a:buNone/>
            </a:pPr>
            <a:endParaRPr lang="en-US" altLang="en-US" sz="1200" dirty="0" smtClean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600" dirty="0" smtClean="0">
                <a:latin typeface="Cambria" panose="02040503050406030204" pitchFamily="18" charset="0"/>
              </a:rPr>
              <a:t>How to prepare</a:t>
            </a:r>
          </a:p>
          <a:p>
            <a:pPr eaLnBrk="1" hangingPunct="1"/>
            <a:endParaRPr lang="en-US" altLang="en-US" sz="1200" dirty="0" smtClean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600" dirty="0" smtClean="0">
                <a:latin typeface="Cambria" panose="02040503050406030204" pitchFamily="18" charset="0"/>
              </a:rPr>
              <a:t>Stages of the interview</a:t>
            </a:r>
          </a:p>
          <a:p>
            <a:pPr marL="118872" indent="0" eaLnBrk="1" hangingPunct="1">
              <a:buNone/>
            </a:pPr>
            <a:endParaRPr lang="en-US" altLang="en-US" sz="1200" dirty="0" smtClean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600" dirty="0" smtClean="0">
                <a:latin typeface="Cambria" panose="02040503050406030204" pitchFamily="18" charset="0"/>
              </a:rPr>
              <a:t>Types of interviews</a:t>
            </a:r>
          </a:p>
          <a:p>
            <a:pPr marL="118872" indent="0" eaLnBrk="1" hangingPunct="1">
              <a:buNone/>
            </a:pPr>
            <a:endParaRPr lang="en-US" altLang="en-US" sz="1200" dirty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600" dirty="0" smtClean="0">
                <a:latin typeface="Cambria" panose="02040503050406030204" pitchFamily="18" charset="0"/>
              </a:rPr>
              <a:t>Build your confidence: Interview prep services</a:t>
            </a:r>
          </a:p>
          <a:p>
            <a:pPr eaLnBrk="1" hangingPunct="1"/>
            <a:endParaRPr lang="en-US" altLang="en-US" sz="1200" dirty="0" smtClean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600" dirty="0" smtClean="0">
                <a:latin typeface="Cambria" panose="02040503050406030204" pitchFamily="18" charset="0"/>
              </a:rPr>
              <a:t>Next steps</a:t>
            </a:r>
          </a:p>
          <a:p>
            <a:pPr marL="118872" indent="0" eaLnBrk="1" hangingPunct="1">
              <a:buNone/>
            </a:pPr>
            <a:endParaRPr lang="en-US" altLang="en-US" sz="2600" dirty="0" smtClean="0">
              <a:latin typeface="Cambria" panose="02040503050406030204" pitchFamily="18" charset="0"/>
            </a:endParaRPr>
          </a:p>
          <a:p>
            <a:pPr marL="118872" indent="0" eaLnBrk="1" hangingPunct="1">
              <a:buNone/>
            </a:pPr>
            <a:endParaRPr lang="en-US" altLang="en-US" sz="2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/>
            <a:endParaRPr lang="en-US" altLang="en-US" sz="9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Interview stages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044700"/>
            <a:ext cx="7950200" cy="4173736"/>
          </a:xfrm>
        </p:spPr>
        <p:txBody>
          <a:bodyPr/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Stage 1: </a:t>
            </a:r>
            <a:r>
              <a:rPr lang="en-US" sz="2800" dirty="0" smtClean="0">
                <a:latin typeface="+mj-lt"/>
              </a:rPr>
              <a:t>Introduction (2-3 minutes)</a:t>
            </a:r>
          </a:p>
          <a:p>
            <a:pPr marL="118872" indent="0">
              <a:buNone/>
            </a:pPr>
            <a:endParaRPr lang="en-US" sz="12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118872" indent="0">
              <a:buNone/>
            </a:pPr>
            <a:endParaRPr lang="en-US" sz="1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118872" indent="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Stage 2: </a:t>
            </a:r>
            <a:r>
              <a:rPr lang="en-US" sz="2800" dirty="0" smtClean="0">
                <a:latin typeface="+mj-lt"/>
              </a:rPr>
              <a:t>Q &amp; A  (longest stage)</a:t>
            </a:r>
          </a:p>
          <a:p>
            <a:pPr marL="118872" indent="0">
              <a:buNone/>
            </a:pPr>
            <a:endParaRPr lang="en-US" sz="1200" dirty="0" smtClean="0">
              <a:latin typeface="+mj-lt"/>
            </a:endParaRPr>
          </a:p>
          <a:p>
            <a:pPr marL="118872" indent="0">
              <a:buNone/>
            </a:pPr>
            <a:endParaRPr lang="en-US" sz="1200" dirty="0" smtClean="0">
              <a:latin typeface="+mj-lt"/>
            </a:endParaRPr>
          </a:p>
          <a:p>
            <a:pPr marL="118872" indent="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Stage 3: </a:t>
            </a:r>
            <a:r>
              <a:rPr lang="en-US" sz="2800" dirty="0" smtClean="0">
                <a:latin typeface="+mj-lt"/>
              </a:rPr>
              <a:t>Your chance to ask questions (3-5 min.)</a:t>
            </a:r>
          </a:p>
          <a:p>
            <a:pPr marL="118872" indent="0">
              <a:buNone/>
            </a:pPr>
            <a:endParaRPr lang="en-US" sz="1200" dirty="0" smtClean="0">
              <a:latin typeface="+mj-lt"/>
            </a:endParaRPr>
          </a:p>
          <a:p>
            <a:pPr marL="118872" indent="0">
              <a:buNone/>
            </a:pPr>
            <a:endParaRPr lang="en-US" sz="1200" dirty="0" smtClean="0">
              <a:latin typeface="+mj-lt"/>
            </a:endParaRPr>
          </a:p>
          <a:p>
            <a:pPr marL="118872" indent="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Stage 4: </a:t>
            </a:r>
            <a:r>
              <a:rPr lang="en-US" sz="2800" dirty="0" smtClean="0">
                <a:latin typeface="+mj-lt"/>
              </a:rPr>
              <a:t>Closing/wrap-up (2-3 minutes)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70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Stage 1: Introduction (2-3 min.)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3581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altLang="en-US" sz="2800" dirty="0">
                <a:latin typeface="Cambria" panose="02040503050406030204" pitchFamily="18" charset="0"/>
              </a:rPr>
              <a:t>Employers report </a:t>
            </a:r>
            <a:r>
              <a:rPr lang="en-US" altLang="en-US" sz="2800" dirty="0" smtClean="0">
                <a:latin typeface="Cambria" panose="02040503050406030204" pitchFamily="18" charset="0"/>
              </a:rPr>
              <a:t>the 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decision to hire occurs in the first </a:t>
            </a:r>
            <a:r>
              <a:rPr lang="en-US" altLang="en-US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30 seconds</a:t>
            </a:r>
            <a:r>
              <a:rPr lang="en-US" altLang="en-US" sz="2800" i="1" dirty="0">
                <a:latin typeface="Cambria" panose="02040503050406030204" pitchFamily="18" charset="0"/>
              </a:rPr>
              <a:t> </a:t>
            </a:r>
            <a:r>
              <a:rPr lang="en-US" altLang="en-US" sz="2800" dirty="0">
                <a:latin typeface="Cambria" panose="02040503050406030204" pitchFamily="18" charset="0"/>
              </a:rPr>
              <a:t>of meeting a candidate</a:t>
            </a:r>
            <a:r>
              <a:rPr lang="en-US" altLang="en-US" sz="2800" dirty="0" smtClean="0">
                <a:latin typeface="Cambria" panose="02040503050406030204" pitchFamily="18" charset="0"/>
              </a:rPr>
              <a:t>.</a:t>
            </a:r>
          </a:p>
          <a:p>
            <a:pPr marL="118872" indent="0" algn="ctr">
              <a:buNone/>
            </a:pPr>
            <a:endParaRPr lang="en-US" altLang="en-US" dirty="0" smtClean="0">
              <a:latin typeface="Cambria" panose="02040503050406030204" pitchFamily="18" charset="0"/>
            </a:endParaRPr>
          </a:p>
          <a:p>
            <a:pPr marL="118872" indent="0" algn="ctr">
              <a:buNone/>
            </a:pPr>
            <a:endParaRPr lang="en-US" altLang="en-US" dirty="0" smtClean="0">
              <a:latin typeface="Cambria" panose="02040503050406030204" pitchFamily="18" charset="0"/>
            </a:endParaRPr>
          </a:p>
          <a:p>
            <a:pPr marL="118872" indent="0" algn="ctr">
              <a:buNone/>
            </a:pPr>
            <a:r>
              <a:rPr lang="en-US" altLang="en-US" b="1" i="1" dirty="0" smtClean="0">
                <a:latin typeface="Cambria" panose="02040503050406030204" pitchFamily="18" charset="0"/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* </a:t>
            </a:r>
            <a:r>
              <a:rPr lang="en-US" alt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NEWSFLASH</a:t>
            </a:r>
            <a:r>
              <a:rPr lang="en-US" alt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 *</a:t>
            </a:r>
          </a:p>
          <a:p>
            <a:pPr marL="118872" indent="0" algn="ctr">
              <a:buNone/>
            </a:pPr>
            <a:endParaRPr lang="en-US" altLang="en-US" sz="500" dirty="0">
              <a:latin typeface="Cambria" panose="02040503050406030204" pitchFamily="18" charset="0"/>
            </a:endParaRPr>
          </a:p>
          <a:p>
            <a:pPr marL="118872" indent="0" algn="ctr">
              <a:buNone/>
            </a:pPr>
            <a:r>
              <a:rPr lang="en-US" altLang="en-US" sz="2800" b="1" i="1" dirty="0" smtClean="0">
                <a:latin typeface="Cambria" panose="02040503050406030204" pitchFamily="18" charset="0"/>
              </a:rPr>
              <a:t>You have complete control over the </a:t>
            </a:r>
            <a:br>
              <a:rPr lang="en-US" altLang="en-US" sz="2800" b="1" i="1" dirty="0" smtClean="0">
                <a:latin typeface="Cambria" panose="02040503050406030204" pitchFamily="18" charset="0"/>
              </a:rPr>
            </a:br>
            <a:r>
              <a:rPr lang="en-US" altLang="en-US" sz="2800" b="1" i="1" dirty="0" smtClean="0">
                <a:latin typeface="Cambria" panose="02040503050406030204" pitchFamily="18" charset="0"/>
              </a:rPr>
              <a:t>impression you make!</a:t>
            </a:r>
            <a:endParaRPr lang="en-US" altLang="en-US" sz="2800" b="1" i="1" dirty="0">
              <a:latin typeface="Cambria" panose="02040503050406030204" pitchFamily="18" charset="0"/>
            </a:endParaRP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594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Elements of a good first impression</a:t>
            </a:r>
            <a:br>
              <a:rPr lang="en-US" sz="3600" dirty="0" smtClean="0"/>
            </a:br>
            <a:r>
              <a:rPr lang="en-US" sz="2800" dirty="0" smtClean="0"/>
              <a:t>(US </a:t>
            </a:r>
            <a:r>
              <a:rPr lang="en-US" sz="2800" dirty="0"/>
              <a:t>b</a:t>
            </a:r>
            <a:r>
              <a:rPr lang="en-US" sz="2800" dirty="0" smtClean="0"/>
              <a:t>usiness culture)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854200"/>
            <a:ext cx="7670800" cy="43053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Attire/Grooming</a:t>
            </a:r>
          </a:p>
          <a:p>
            <a:pPr marL="118872" indent="0">
              <a:buNone/>
            </a:pPr>
            <a:endParaRPr lang="en-US" sz="22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Punctuality</a:t>
            </a:r>
          </a:p>
          <a:p>
            <a:pPr marL="118872" indent="0">
              <a:buNone/>
            </a:pPr>
            <a:endParaRPr lang="en-US" sz="22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Handshake</a:t>
            </a:r>
          </a:p>
          <a:p>
            <a:pPr marL="118872" indent="0">
              <a:buNone/>
            </a:pPr>
            <a:endParaRPr lang="en-US" sz="22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Eye contact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2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2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Greeting</a:t>
            </a:r>
          </a:p>
          <a:p>
            <a:pPr marL="118872" indent="0">
              <a:buNone/>
            </a:pPr>
            <a:endParaRPr lang="en-US" sz="22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Posture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25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158496"/>
            <a:ext cx="8115300" cy="1252728"/>
          </a:xfrm>
        </p:spPr>
        <p:txBody>
          <a:bodyPr>
            <a:norm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irst impression in action</a:t>
            </a:r>
            <a:endParaRPr lang="en-US" sz="4000" dirty="0"/>
          </a:p>
        </p:txBody>
      </p:sp>
      <p:pic>
        <p:nvPicPr>
          <p:cNvPr id="4098" name="Picture 2" descr="Image result for professional interview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2228109"/>
            <a:ext cx="3489325" cy="32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58496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Stage 2: Q &amp; A</a:t>
            </a:r>
            <a:endParaRPr lang="en-US" sz="3600" dirty="0"/>
          </a:p>
        </p:txBody>
      </p:sp>
      <p:pic>
        <p:nvPicPr>
          <p:cNvPr id="3074" name="Picture 2" descr="Image result for rubber meets the r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21580"/>
            <a:ext cx="4711700" cy="293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latin typeface="Cambria" panose="02040503050406030204" pitchFamily="18" charset="0"/>
              </a:rPr>
              <a:t>Top 20 </a:t>
            </a:r>
            <a:r>
              <a:rPr lang="en-US" altLang="en-US" sz="3600" dirty="0" smtClean="0">
                <a:latin typeface="Cambria" panose="02040503050406030204" pitchFamily="18" charset="0"/>
              </a:rPr>
              <a:t>s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kills/qualities employers </a:t>
            </a:r>
            <a:r>
              <a:rPr lang="en-US" altLang="en-US" sz="3600" dirty="0">
                <a:latin typeface="Cambria" panose="02040503050406030204" pitchFamily="18" charset="0"/>
              </a:rPr>
              <a:t>s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eek</a:t>
            </a:r>
            <a:r>
              <a:rPr lang="en-US" altLang="en-US" sz="3600" b="1" i="1" dirty="0" smtClean="0">
                <a:latin typeface="Cambria" panose="02040503050406030204" pitchFamily="18" charset="0"/>
              </a:rPr>
              <a:t/>
            </a:r>
            <a:br>
              <a:rPr lang="en-US" altLang="en-US" sz="3600" b="1" i="1" dirty="0" smtClean="0">
                <a:latin typeface="Cambria" panose="02040503050406030204" pitchFamily="18" charset="0"/>
              </a:rPr>
            </a:br>
            <a:r>
              <a:rPr lang="en-US" altLang="en-US" sz="2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(National Assoc. of Colleges &amp; Employers Job Outlook 2013)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78000"/>
            <a:ext cx="4038600" cy="4241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Leadership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Problem solving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Communication 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Ability to work in a team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Analytical skills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Strong work ethic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Initiative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Computer/technical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Detail-oriented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87538"/>
            <a:ext cx="4279900" cy="39544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Flexibility/</a:t>
            </a:r>
            <a:br>
              <a:rPr lang="en-US" sz="2600" dirty="0" smtClean="0">
                <a:latin typeface="Cambria" panose="02040503050406030204" pitchFamily="18" charset="0"/>
              </a:rPr>
            </a:br>
            <a:r>
              <a:rPr lang="en-US" sz="2600" dirty="0" smtClean="0">
                <a:latin typeface="Cambria" panose="02040503050406030204" pitchFamily="18" charset="0"/>
              </a:rPr>
              <a:t>adaptability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Interpersonal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Organizational ability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Friendly/outgoing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Strategic planning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Creativity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Entrepreneurial skills</a:t>
            </a:r>
          </a:p>
          <a:p>
            <a:pPr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Tactfulness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Behavioral interview </a:t>
            </a:r>
            <a:r>
              <a:rPr lang="en-US" sz="3600" dirty="0"/>
              <a:t>q</a:t>
            </a:r>
            <a:r>
              <a:rPr lang="en-US" sz="3600" dirty="0" smtClean="0"/>
              <a:t>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663700"/>
            <a:ext cx="8051800" cy="4313436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  <a:latin typeface="+mj-lt"/>
              </a:rPr>
              <a:t>S.T.A.R. </a:t>
            </a:r>
            <a:r>
              <a:rPr lang="en-US" sz="3000" dirty="0" smtClean="0">
                <a:latin typeface="+mj-lt"/>
              </a:rPr>
              <a:t>Technique</a:t>
            </a:r>
          </a:p>
          <a:p>
            <a:pPr marL="118872" indent="0">
              <a:buNone/>
            </a:pPr>
            <a:endParaRPr lang="en-US" sz="11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118872" indent="0">
              <a:buNone/>
            </a:pPr>
            <a:r>
              <a:rPr lang="en-US" sz="4000" b="1" dirty="0" smtClean="0">
                <a:solidFill>
                  <a:srgbClr val="FFC000"/>
                </a:solidFill>
                <a:latin typeface="+mj-lt"/>
              </a:rPr>
              <a:t>S</a:t>
            </a:r>
            <a:r>
              <a:rPr lang="en-US" sz="2800" dirty="0" smtClean="0">
                <a:latin typeface="+mj-lt"/>
              </a:rPr>
              <a:t>ituation – setting (time/place), people</a:t>
            </a:r>
          </a:p>
          <a:p>
            <a:pPr marL="118872" indent="0">
              <a:buNone/>
            </a:pPr>
            <a:endParaRPr lang="en-US" sz="1200" dirty="0" smtClean="0">
              <a:latin typeface="+mj-lt"/>
            </a:endParaRPr>
          </a:p>
          <a:p>
            <a:pPr marL="118872" indent="0">
              <a:buNone/>
            </a:pPr>
            <a:r>
              <a:rPr lang="en-US" sz="4400" b="1" dirty="0" smtClean="0">
                <a:solidFill>
                  <a:srgbClr val="FFC000"/>
                </a:solidFill>
                <a:latin typeface="+mj-lt"/>
              </a:rPr>
              <a:t>T</a:t>
            </a:r>
            <a:r>
              <a:rPr lang="en-US" sz="2800" dirty="0" smtClean="0">
                <a:latin typeface="+mj-lt"/>
              </a:rPr>
              <a:t>ask – Description of project/work</a:t>
            </a:r>
          </a:p>
          <a:p>
            <a:pPr marL="118872" indent="0">
              <a:buNone/>
            </a:pPr>
            <a:endParaRPr lang="en-US" sz="1200" dirty="0" smtClean="0">
              <a:latin typeface="+mj-lt"/>
            </a:endParaRPr>
          </a:p>
          <a:p>
            <a:pPr marL="118872" indent="0">
              <a:buNone/>
            </a:pPr>
            <a:r>
              <a:rPr lang="en-US" sz="4400" b="1" dirty="0" smtClean="0">
                <a:solidFill>
                  <a:srgbClr val="FFC000"/>
                </a:solidFill>
                <a:latin typeface="+mj-lt"/>
              </a:rPr>
              <a:t>A</a:t>
            </a:r>
            <a:r>
              <a:rPr lang="en-US" sz="2800" dirty="0" smtClean="0">
                <a:latin typeface="+mj-lt"/>
              </a:rPr>
              <a:t>ction –Steps you took/rationale (why)</a:t>
            </a:r>
          </a:p>
          <a:p>
            <a:pPr marL="118872" indent="0">
              <a:buNone/>
            </a:pPr>
            <a:endParaRPr lang="en-US" sz="1200" dirty="0" smtClean="0">
              <a:latin typeface="+mj-lt"/>
            </a:endParaRPr>
          </a:p>
          <a:p>
            <a:pPr marL="118872" indent="0">
              <a:buNone/>
            </a:pPr>
            <a:r>
              <a:rPr lang="en-US" sz="4400" b="1" dirty="0" smtClean="0">
                <a:solidFill>
                  <a:srgbClr val="FFC000"/>
                </a:solidFill>
                <a:latin typeface="+mj-lt"/>
              </a:rPr>
              <a:t>R</a:t>
            </a:r>
            <a:r>
              <a:rPr lang="en-US" sz="2800" dirty="0" smtClean="0">
                <a:latin typeface="+mj-lt"/>
              </a:rPr>
              <a:t>esult/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</a:rPr>
              <a:t>R</a:t>
            </a:r>
            <a:r>
              <a:rPr lang="en-US" sz="2800" dirty="0" smtClean="0">
                <a:latin typeface="+mj-lt"/>
              </a:rPr>
              <a:t>eflection -  Outcome/</a:t>
            </a:r>
            <a:r>
              <a:rPr lang="en-US" sz="2800" dirty="0">
                <a:latin typeface="+mj-lt"/>
              </a:rPr>
              <a:t>w</a:t>
            </a:r>
            <a:r>
              <a:rPr lang="en-US" sz="2800" dirty="0" smtClean="0">
                <a:latin typeface="+mj-lt"/>
              </a:rPr>
              <a:t>hat you learned</a:t>
            </a:r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3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Typical interview </a:t>
            </a:r>
            <a:r>
              <a:rPr lang="en-US" sz="3600" dirty="0"/>
              <a:t>q</a:t>
            </a:r>
            <a:r>
              <a:rPr lang="en-US" sz="3600" dirty="0" smtClean="0"/>
              <a:t>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0" y="2044700"/>
            <a:ext cx="7543800" cy="3568700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Tell me about yourself</a:t>
            </a:r>
          </a:p>
          <a:p>
            <a:pPr marL="118872" indent="0">
              <a:buNone/>
            </a:pPr>
            <a:endParaRPr lang="en-US" sz="1800" dirty="0" smtClean="0">
              <a:latin typeface="+mj-lt"/>
            </a:endParaRPr>
          </a:p>
          <a:p>
            <a:pPr marL="118872" indent="0">
              <a:buNone/>
            </a:pPr>
            <a:endParaRPr lang="en-US" sz="12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What’s your greatest strength/weakness?</a:t>
            </a:r>
          </a:p>
          <a:p>
            <a:pPr marL="118872" indent="0">
              <a:buNone/>
            </a:pPr>
            <a:endParaRPr lang="en-US" sz="1800" dirty="0" smtClean="0">
              <a:latin typeface="+mj-lt"/>
            </a:endParaRPr>
          </a:p>
          <a:p>
            <a:pPr marL="118872" indent="0">
              <a:buNone/>
            </a:pPr>
            <a:endParaRPr lang="en-US" sz="12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Why should we hire you?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65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Tips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7400" y="1727200"/>
            <a:ext cx="7632700" cy="4249936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Jot notes </a:t>
            </a:r>
          </a:p>
          <a:p>
            <a:pPr marL="118872" indent="0">
              <a:buClrTx/>
              <a:buNone/>
            </a:pPr>
            <a:endParaRPr lang="en-US" sz="12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Be in the moment</a:t>
            </a:r>
          </a:p>
          <a:p>
            <a:pPr marL="118872" indent="0">
              <a:buClrTx/>
              <a:buNone/>
            </a:pPr>
            <a:endParaRPr lang="en-US" sz="12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Smile; enjoy the process!</a:t>
            </a:r>
          </a:p>
          <a:p>
            <a:pPr marL="118872" indent="0">
              <a:buClrTx/>
              <a:buNone/>
            </a:pPr>
            <a:endParaRPr lang="en-US" sz="12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Take your time; pausing is good</a:t>
            </a:r>
          </a:p>
          <a:p>
            <a:pPr>
              <a:buClrTx/>
            </a:pPr>
            <a:endParaRPr lang="en-US" sz="12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If you blank out on a question, ask to skip to the next and come back to it</a:t>
            </a:r>
          </a:p>
          <a:p>
            <a:pPr marL="118872" indent="0">
              <a:buNone/>
            </a:pPr>
            <a:endParaRPr lang="en-US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832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Stage 3: Your turn to ask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746913"/>
            <a:ext cx="7988300" cy="414892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dirty="0" smtClean="0">
                <a:latin typeface="+mj-lt"/>
              </a:rPr>
              <a:t>Ask open-ended questions: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(jot notes as you listen to responses!)</a:t>
            </a:r>
            <a:endParaRPr lang="en-US" dirty="0">
              <a:latin typeface="+mj-lt"/>
            </a:endParaRPr>
          </a:p>
          <a:p>
            <a:pPr marL="118872" indent="0">
              <a:buNone/>
            </a:pPr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Ask about position/department</a:t>
            </a:r>
          </a:p>
          <a:p>
            <a:pPr marL="118872" indent="0">
              <a:buNone/>
            </a:pPr>
            <a:endParaRPr lang="en-US" sz="1200" dirty="0" smtClean="0">
              <a:latin typeface="+mj-lt"/>
            </a:endParaRPr>
          </a:p>
          <a:p>
            <a:pPr marL="118872" indent="0">
              <a:buNone/>
            </a:pPr>
            <a:endParaRPr lang="en-US" sz="12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Ask about company (+/-)</a:t>
            </a:r>
          </a:p>
          <a:p>
            <a:pPr marL="118872" indent="0">
              <a:buNone/>
            </a:pPr>
            <a:endParaRPr lang="en-US" sz="1200" dirty="0" smtClean="0">
              <a:latin typeface="+mj-lt"/>
            </a:endParaRPr>
          </a:p>
          <a:p>
            <a:pPr marL="118872" indent="0">
              <a:buNone/>
            </a:pPr>
            <a:endParaRPr lang="en-US" sz="12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Next steps…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25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latin typeface="Cambria" panose="02040503050406030204" pitchFamily="18" charset="0"/>
              </a:rPr>
              <a:t>The good news!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2044700"/>
            <a:ext cx="8229600" cy="3568700"/>
          </a:xfrm>
        </p:spPr>
        <p:txBody>
          <a:bodyPr/>
          <a:lstStyle/>
          <a:p>
            <a:pPr marL="118872" indent="0" eaLnBrk="1" hangingPunct="1">
              <a:buNone/>
            </a:pPr>
            <a:r>
              <a:rPr lang="en-US" altLang="en-US" sz="2600" dirty="0" smtClean="0">
                <a:latin typeface="Cambria" panose="02040503050406030204" pitchFamily="18" charset="0"/>
              </a:rPr>
              <a:t>If you have been invited for an interview the employer believes </a:t>
            </a:r>
            <a:r>
              <a:rPr lang="en-US" altLang="en-US" sz="2600" b="1" dirty="0" smtClean="0">
                <a:latin typeface="Cambria" panose="02040503050406030204" pitchFamily="18" charset="0"/>
              </a:rPr>
              <a:t>you possess the </a:t>
            </a:r>
            <a:r>
              <a:rPr lang="en-US" altLang="en-US" sz="2600" b="1" i="1" dirty="0" smtClean="0">
                <a:latin typeface="Cambria" panose="02040503050406030204" pitchFamily="18" charset="0"/>
              </a:rPr>
              <a:t>minimum qualifications </a:t>
            </a:r>
            <a:r>
              <a:rPr lang="en-US" altLang="en-US" sz="2600" b="1" dirty="0" smtClean="0">
                <a:latin typeface="Cambria" panose="02040503050406030204" pitchFamily="18" charset="0"/>
              </a:rPr>
              <a:t>necessary </a:t>
            </a:r>
            <a:r>
              <a:rPr lang="en-US" altLang="en-US" sz="2600" dirty="0" smtClean="0">
                <a:latin typeface="Cambria" panose="02040503050406030204" pitchFamily="18" charset="0"/>
              </a:rPr>
              <a:t>to do the job</a:t>
            </a:r>
            <a:r>
              <a:rPr lang="en-US" altLang="en-US" sz="2600" dirty="0">
                <a:latin typeface="Cambria" panose="02040503050406030204" pitchFamily="18" charset="0"/>
              </a:rPr>
              <a:t>.</a:t>
            </a:r>
            <a:endParaRPr lang="en-US" altLang="en-US" sz="2600" dirty="0" smtClean="0">
              <a:latin typeface="Cambria" panose="02040503050406030204" pitchFamily="18" charset="0"/>
            </a:endParaRPr>
          </a:p>
          <a:p>
            <a:pPr marL="118872" indent="0" eaLnBrk="1" hangingPunct="1">
              <a:buNone/>
            </a:pPr>
            <a:endParaRPr lang="en-US" altLang="en-US" sz="2600" dirty="0" smtClean="0">
              <a:latin typeface="Cambria" panose="02040503050406030204" pitchFamily="18" charset="0"/>
            </a:endParaRPr>
          </a:p>
          <a:p>
            <a:pPr eaLnBrk="1" hangingPunct="1"/>
            <a:endParaRPr lang="en-US" altLang="en-US" sz="900" dirty="0" smtClean="0">
              <a:latin typeface="Cambria" panose="02040503050406030204" pitchFamily="18" charset="0"/>
            </a:endParaRPr>
          </a:p>
          <a:p>
            <a:pPr marL="118872" indent="0">
              <a:buNone/>
            </a:pPr>
            <a:r>
              <a:rPr lang="en-US" altLang="en-US" sz="2600" dirty="0" smtClean="0">
                <a:latin typeface="Cambria" panose="02040503050406030204" pitchFamily="18" charset="0"/>
              </a:rPr>
              <a:t>The interview is to help the employer assess whether you are a </a:t>
            </a:r>
            <a:r>
              <a:rPr lang="en-US" altLang="en-US" sz="2600" b="1" dirty="0" smtClean="0">
                <a:latin typeface="Cambria" panose="02040503050406030204" pitchFamily="18" charset="0"/>
              </a:rPr>
              <a:t>“good fit”</a:t>
            </a:r>
            <a:r>
              <a:rPr lang="en-US" altLang="en-US" sz="2600" dirty="0" smtClean="0">
                <a:latin typeface="Cambria" panose="02040503050406030204" pitchFamily="18" charset="0"/>
              </a:rPr>
              <a:t>.</a:t>
            </a:r>
          </a:p>
          <a:p>
            <a:pPr eaLnBrk="1" hangingPunct="1"/>
            <a:endParaRPr lang="en-US" altLang="en-US" sz="9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Stage 4: Closing/wrap-up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5300"/>
            <a:ext cx="7835900" cy="3975100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Express your gratitude!</a:t>
            </a:r>
          </a:p>
          <a:p>
            <a:pPr marL="118872" indent="0">
              <a:buNone/>
            </a:pPr>
            <a:endParaRPr lang="en-US" sz="1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Express your interest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Gather business cards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Shake hands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Make your exit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3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808" y="1653762"/>
            <a:ext cx="8013192" cy="16367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dirty="0" smtClean="0"/>
              <a:t>After the interview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STEP 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Closing the deal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87400" y="1993900"/>
            <a:ext cx="7899400" cy="3983236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Debrief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– write down key points</a:t>
            </a:r>
          </a:p>
          <a:p>
            <a:pPr>
              <a:buClrTx/>
            </a:pPr>
            <a:endParaRPr lang="en-US" sz="1200" dirty="0" smtClean="0"/>
          </a:p>
          <a:p>
            <a:pPr>
              <a:buClrTx/>
            </a:pPr>
            <a:endParaRPr lang="en-US" sz="1200" dirty="0" smtClean="0"/>
          </a:p>
          <a:p>
            <a:r>
              <a:rPr lang="en-US" sz="2800" dirty="0" smtClean="0">
                <a:latin typeface="+mj-lt"/>
              </a:rPr>
              <a:t>Send tailored thank you e-mail(s)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(</a:t>
            </a:r>
            <a:r>
              <a:rPr lang="en-US" sz="2800" i="1" u="sng" dirty="0" smtClean="0">
                <a:latin typeface="+mj-lt"/>
              </a:rPr>
              <a:t>within 24 hours</a:t>
            </a:r>
            <a:r>
              <a:rPr lang="en-US" sz="2800" dirty="0" smtClean="0">
                <a:latin typeface="+mj-lt"/>
              </a:rPr>
              <a:t>!)</a:t>
            </a:r>
          </a:p>
          <a:p>
            <a:pPr>
              <a:buClrTx/>
            </a:pPr>
            <a:endParaRPr lang="en-US" sz="1200" dirty="0" smtClean="0"/>
          </a:p>
          <a:p>
            <a:pPr>
              <a:buClrTx/>
            </a:pPr>
            <a:endParaRPr lang="en-US" sz="1200" dirty="0" smtClean="0"/>
          </a:p>
          <a:p>
            <a:r>
              <a:rPr lang="en-US" sz="2800" dirty="0" smtClean="0">
                <a:latin typeface="+mj-lt"/>
              </a:rPr>
              <a:t>Reiterate strongest qualifications</a:t>
            </a:r>
          </a:p>
          <a:p>
            <a:pPr marL="118872" indent="0">
              <a:buClrTx/>
              <a:buNone/>
            </a:pPr>
            <a:endParaRPr lang="en-US" sz="1200" dirty="0" smtClean="0"/>
          </a:p>
          <a:p>
            <a:pPr>
              <a:buClrTx/>
            </a:pPr>
            <a:endParaRPr lang="en-US" sz="1200" dirty="0" smtClean="0"/>
          </a:p>
          <a:p>
            <a:r>
              <a:rPr lang="en-US" sz="2800" dirty="0" smtClean="0">
                <a:latin typeface="+mj-lt"/>
              </a:rPr>
              <a:t>Revisit points/topics you want to clarify</a:t>
            </a:r>
          </a:p>
          <a:p>
            <a:pPr marL="118872" indent="0">
              <a:buNone/>
            </a:pPr>
            <a:endParaRPr lang="en-US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6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808" y="1653762"/>
            <a:ext cx="8013192" cy="16367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Interview prep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UMBC Career Center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Practice builds confidence!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828"/>
            <a:ext cx="8229600" cy="4531246"/>
          </a:xfrm>
        </p:spPr>
        <p:txBody>
          <a:bodyPr>
            <a:normAutofit fontScale="92500"/>
          </a:bodyPr>
          <a:lstStyle/>
          <a:p>
            <a:pPr marL="118872" indent="0" algn="ctr">
              <a:buNone/>
            </a:pPr>
            <a:r>
              <a:rPr lang="en-US" sz="3600" b="1" dirty="0" smtClean="0">
                <a:latin typeface="+mj-lt"/>
              </a:rPr>
              <a:t>* Big Interview *</a:t>
            </a:r>
          </a:p>
          <a:p>
            <a:pPr marL="118872" indent="0" algn="ctr">
              <a:buNone/>
            </a:pPr>
            <a:r>
              <a:rPr lang="en-US" sz="2800" b="1" dirty="0">
                <a:latin typeface="+mj-lt"/>
              </a:rPr>
              <a:t>(</a:t>
            </a:r>
            <a:r>
              <a:rPr lang="en-US" sz="2800" b="1" dirty="0" smtClean="0">
                <a:latin typeface="+mj-lt"/>
              </a:rPr>
              <a:t>Virtual interview practice tool)</a:t>
            </a:r>
          </a:p>
          <a:p>
            <a:pPr marL="118872" indent="0" algn="ctr">
              <a:buNone/>
            </a:pPr>
            <a:endParaRPr lang="en-US" sz="1200" b="1" dirty="0" smtClean="0">
              <a:latin typeface="+mj-lt"/>
            </a:endParaRPr>
          </a:p>
          <a:p>
            <a:pPr marL="118872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LEARN * PRACTICE * ANALYZE</a:t>
            </a:r>
          </a:p>
          <a:p>
            <a:pPr marL="118872" indent="0" algn="ctr">
              <a:buNone/>
            </a:pPr>
            <a:endParaRPr lang="en-US" sz="18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800" dirty="0" smtClean="0">
                <a:latin typeface="+mj-lt"/>
              </a:rPr>
              <a:t>Videotape your responses to pre-recorded questions</a:t>
            </a:r>
          </a:p>
          <a:p>
            <a:r>
              <a:rPr lang="en-US" sz="2800" dirty="0" smtClean="0">
                <a:latin typeface="+mj-lt"/>
              </a:rPr>
              <a:t>Review/rate your responses</a:t>
            </a:r>
          </a:p>
          <a:p>
            <a:r>
              <a:rPr lang="en-US" sz="2800" dirty="0" smtClean="0">
                <a:latin typeface="+mj-lt"/>
              </a:rPr>
              <a:t>Share them (professors/mentors, family, friends)</a:t>
            </a:r>
          </a:p>
          <a:p>
            <a:r>
              <a:rPr lang="en-US" sz="2800" dirty="0" smtClean="0">
                <a:latin typeface="+mj-lt"/>
              </a:rPr>
              <a:t>Forward them to Career Center staff and request a review</a:t>
            </a:r>
          </a:p>
          <a:p>
            <a:endParaRPr lang="en-US" sz="1300" dirty="0" smtClean="0">
              <a:latin typeface="+mj-lt"/>
            </a:endParaRPr>
          </a:p>
          <a:p>
            <a:pPr marL="118872" indent="0" algn="ctr">
              <a:buNone/>
            </a:pPr>
            <a:r>
              <a:rPr lang="en-US" b="1" dirty="0">
                <a:latin typeface="+mj-lt"/>
              </a:rPr>
              <a:t>careers.umbc.edu/tools/big-interview</a:t>
            </a:r>
            <a:endParaRPr lang="en-US" dirty="0">
              <a:latin typeface="+mj-lt"/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808" y="1653762"/>
            <a:ext cx="8013192" cy="16367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Tips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TAKE-AWAYS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Interview process is a </a:t>
            </a:r>
            <a:r>
              <a:rPr lang="en-US" sz="3600" i="1" dirty="0" smtClean="0"/>
              <a:t>two-way street</a:t>
            </a:r>
            <a:endParaRPr lang="en-US" sz="3600" dirty="0"/>
          </a:p>
        </p:txBody>
      </p:sp>
      <p:pic>
        <p:nvPicPr>
          <p:cNvPr id="1026" name="Picture 2" descr="Image result for two way street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284412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DON’T think “</a:t>
            </a:r>
            <a:r>
              <a:rPr lang="en-US" sz="3600" i="1" dirty="0" smtClean="0"/>
              <a:t>Perfection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pic>
        <p:nvPicPr>
          <p:cNvPr id="1026" name="Picture 2" descr="Image result for symbol for n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159000"/>
            <a:ext cx="3302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51990" y="3441769"/>
            <a:ext cx="2821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PERFECTION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855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Think “</a:t>
            </a:r>
            <a:r>
              <a:rPr lang="en-US" sz="3600" i="1" dirty="0" smtClean="0"/>
              <a:t>Connection</a:t>
            </a:r>
            <a:r>
              <a:rPr lang="en-US" sz="3600" dirty="0" smtClean="0"/>
              <a:t>”!</a:t>
            </a:r>
            <a:endParaRPr lang="en-US" sz="3600" dirty="0"/>
          </a:p>
        </p:txBody>
      </p:sp>
      <p:pic>
        <p:nvPicPr>
          <p:cNvPr id="3082" name="Picture 10" descr="Image result for professional interview 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9" y="2375830"/>
            <a:ext cx="4346575" cy="28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808" y="1653762"/>
            <a:ext cx="8013192" cy="16367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Next steps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STEP 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Your reaction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someone reacting with f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138096"/>
            <a:ext cx="3707088" cy="317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Do list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7400" y="1879600"/>
            <a:ext cx="7899400" cy="4097536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Update your resume</a:t>
            </a:r>
          </a:p>
          <a:p>
            <a:pPr>
              <a:buClrTx/>
            </a:pP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Gather your references</a:t>
            </a:r>
          </a:p>
          <a:p>
            <a:pPr marL="118872" indent="0">
              <a:buClrTx/>
              <a:buNone/>
            </a:pP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Explore “Big Interview”</a:t>
            </a:r>
          </a:p>
          <a:p>
            <a:pPr marL="118872" indent="0">
              <a:buNone/>
            </a:pP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Schedule a 1:1 practice interview session</a:t>
            </a:r>
          </a:p>
          <a:p>
            <a:pPr marL="118872" indent="0">
              <a:buClrTx/>
              <a:buNone/>
            </a:pPr>
            <a:endParaRPr lang="en-US" sz="1200" dirty="0" smtClean="0">
              <a:latin typeface="+mj-lt"/>
            </a:endParaRPr>
          </a:p>
          <a:p>
            <a:pPr marL="118872" indent="0">
              <a:buNone/>
            </a:pPr>
            <a:endParaRPr lang="en-US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654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Home stretch</a:t>
            </a:r>
            <a:endParaRPr lang="en-US" sz="3600" dirty="0"/>
          </a:p>
        </p:txBody>
      </p:sp>
      <p:pic>
        <p:nvPicPr>
          <p:cNvPr id="1026" name="Picture 2" descr="Image result for image of someone approaching the finish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117146"/>
            <a:ext cx="5321300" cy="27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1750" y="5342367"/>
            <a:ext cx="42091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Maximize UMBC Career Center’s services!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455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Parting words of inspiration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2300" y="4622192"/>
            <a:ext cx="7899400" cy="1638907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2800" dirty="0" smtClean="0">
                <a:latin typeface="+mj-lt"/>
              </a:rPr>
              <a:t>“</a:t>
            </a:r>
            <a:r>
              <a:rPr lang="en-US" sz="2800" b="1" i="1" dirty="0" smtClean="0">
                <a:latin typeface="+mj-lt"/>
              </a:rPr>
              <a:t>Success</a:t>
            </a:r>
            <a:r>
              <a:rPr lang="en-US" sz="2800" dirty="0" smtClean="0">
                <a:latin typeface="+mj-lt"/>
              </a:rPr>
              <a:t> is walking from </a:t>
            </a:r>
            <a:r>
              <a:rPr lang="en-US" sz="2800" u="sng" dirty="0" smtClean="0">
                <a:latin typeface="+mj-lt"/>
              </a:rPr>
              <a:t>failure</a:t>
            </a:r>
            <a:r>
              <a:rPr lang="en-US" sz="2800" dirty="0" smtClean="0">
                <a:latin typeface="+mj-lt"/>
              </a:rPr>
              <a:t> to </a:t>
            </a:r>
            <a:r>
              <a:rPr lang="en-US" sz="2800" u="sng" dirty="0" smtClean="0">
                <a:latin typeface="+mj-lt"/>
              </a:rPr>
              <a:t>failure</a:t>
            </a:r>
            <a:r>
              <a:rPr lang="en-US" sz="2800" dirty="0" smtClean="0">
                <a:latin typeface="+mj-lt"/>
              </a:rPr>
              <a:t> with </a:t>
            </a:r>
            <a:br>
              <a:rPr lang="en-US" sz="2800" dirty="0" smtClean="0">
                <a:latin typeface="+mj-lt"/>
              </a:rPr>
            </a:br>
            <a:r>
              <a:rPr lang="en-US" sz="2800" b="1" i="1" dirty="0" smtClean="0">
                <a:latin typeface="+mj-lt"/>
              </a:rPr>
              <a:t>no loss of enthusiasm.</a:t>
            </a:r>
            <a:r>
              <a:rPr lang="en-US" sz="2800" dirty="0" smtClean="0">
                <a:latin typeface="+mj-lt"/>
              </a:rPr>
              <a:t>”</a:t>
            </a:r>
            <a:endParaRPr lang="en-US" sz="2800" dirty="0">
              <a:latin typeface="+mj-lt"/>
            </a:endParaRPr>
          </a:p>
          <a:p>
            <a:pPr marL="118872" indent="0" algn="r">
              <a:buNone/>
            </a:pPr>
            <a:r>
              <a:rPr lang="en-US" sz="2800" dirty="0" smtClean="0">
                <a:latin typeface="+mj-lt"/>
              </a:rPr>
              <a:t>Winston Churchill</a:t>
            </a:r>
          </a:p>
          <a:p>
            <a:pPr marL="118872" indent="0">
              <a:buClrTx/>
              <a:buNone/>
            </a:pPr>
            <a:endParaRPr lang="en-US" sz="1200" dirty="0" smtClean="0">
              <a:latin typeface="+mj-lt"/>
            </a:endParaRPr>
          </a:p>
        </p:txBody>
      </p:sp>
      <p:pic>
        <p:nvPicPr>
          <p:cNvPr id="2050" name="Picture 2" descr="Image result for a toddler learning to ride a b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953670"/>
            <a:ext cx="4523350" cy="235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Thank you!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618" y="1791564"/>
            <a:ext cx="6027844" cy="1121619"/>
          </a:xfrm>
        </p:spPr>
        <p:txBody>
          <a:bodyPr>
            <a:normAutofit fontScale="77500" lnSpcReduction="20000"/>
          </a:bodyPr>
          <a:lstStyle/>
          <a:p>
            <a:pPr marL="118872" indent="0" algn="ctr">
              <a:buNone/>
            </a:pPr>
            <a:endParaRPr lang="en-US" b="1" dirty="0" smtClean="0"/>
          </a:p>
          <a:p>
            <a:pPr marL="118872" indent="0" algn="ctr">
              <a:buNone/>
            </a:pPr>
            <a:r>
              <a:rPr lang="en-US" sz="4000" b="1" i="1" dirty="0" smtClean="0"/>
              <a:t>Congratulations and best wishes!</a:t>
            </a:r>
          </a:p>
          <a:p>
            <a:pPr marL="118872" indent="0" algn="ctr">
              <a:buNone/>
            </a:pPr>
            <a:endParaRPr lang="en-US" b="1" dirty="0" smtClean="0"/>
          </a:p>
          <a:p>
            <a:pPr marL="118872" indent="0" algn="ctr">
              <a:buNone/>
            </a:pPr>
            <a:endParaRPr lang="en-US" b="1" dirty="0"/>
          </a:p>
          <a:p>
            <a:pPr marL="118872" indent="0" algn="ctr">
              <a:buNone/>
            </a:pPr>
            <a:endParaRPr lang="en-US" b="1" dirty="0"/>
          </a:p>
          <a:p>
            <a:pPr marL="118872" indent="0" algn="ctr">
              <a:buNone/>
            </a:pPr>
            <a:endParaRPr lang="en-US" b="1" dirty="0" smtClean="0"/>
          </a:p>
        </p:txBody>
      </p:sp>
      <p:pic>
        <p:nvPicPr>
          <p:cNvPr id="1028" name="Picture 4" descr="Image result for students celebrating grad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40" y="3120395"/>
            <a:ext cx="3389236" cy="27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808" y="1653762"/>
            <a:ext cx="8013192" cy="16367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Get focused</a:t>
            </a:r>
            <a:br>
              <a:rPr lang="en-US" sz="4400" dirty="0" smtClean="0"/>
            </a:br>
            <a:r>
              <a:rPr lang="en-US" dirty="0" smtClean="0">
                <a:solidFill>
                  <a:schemeClr val="tx1"/>
                </a:solidFill>
              </a:rPr>
              <a:t>STEP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Channel your inner puppy!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962" y="2349500"/>
            <a:ext cx="4176637" cy="30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Your </a:t>
            </a:r>
            <a:r>
              <a:rPr lang="en-US" sz="3600" i="1" dirty="0" smtClean="0"/>
              <a:t>attitude</a:t>
            </a:r>
            <a:r>
              <a:rPr lang="en-US" sz="3600" dirty="0" smtClean="0"/>
              <a:t> is a huge factor!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400" y="2553146"/>
            <a:ext cx="3838709" cy="25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808" y="1653762"/>
            <a:ext cx="8013192" cy="16367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Clarify your direction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STEP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Know what you want</a:t>
            </a:r>
            <a:endParaRPr lang="en-US" sz="3600" dirty="0"/>
          </a:p>
        </p:txBody>
      </p:sp>
      <p:pic>
        <p:nvPicPr>
          <p:cNvPr id="2050" name="Picture 2" descr="Image result for image of someone chasing many rabb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99" y="2443162"/>
            <a:ext cx="5222875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FFCC66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800000"/>
      </a:hlink>
      <a:folHlink>
        <a:srgbClr val="6800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5914</TotalTime>
  <Words>922</Words>
  <Application>Microsoft Office PowerPoint</Application>
  <PresentationFormat>On-screen Show (4:3)</PresentationFormat>
  <Paragraphs>287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Cambria</vt:lpstr>
      <vt:lpstr>Times New Roman</vt:lpstr>
      <vt:lpstr>Wingdings</vt:lpstr>
      <vt:lpstr>Wingdings 2</vt:lpstr>
      <vt:lpstr>Wingdings 3</vt:lpstr>
      <vt:lpstr>Module</vt:lpstr>
      <vt:lpstr>Interview like a pro!</vt:lpstr>
      <vt:lpstr>Overview</vt:lpstr>
      <vt:lpstr>The good news!</vt:lpstr>
      <vt:lpstr>Your reaction</vt:lpstr>
      <vt:lpstr>Get focused STEP 1</vt:lpstr>
      <vt:lpstr>Channel your inner puppy! </vt:lpstr>
      <vt:lpstr>Your attitude is a huge factor!</vt:lpstr>
      <vt:lpstr>Clarify your direction STEP 2</vt:lpstr>
      <vt:lpstr>Know what you want</vt:lpstr>
      <vt:lpstr>Prepare STEP 3</vt:lpstr>
      <vt:lpstr>How to prepare</vt:lpstr>
      <vt:lpstr>Research the employer</vt:lpstr>
      <vt:lpstr>Types of interviews</vt:lpstr>
      <vt:lpstr>What to wear</vt:lpstr>
      <vt:lpstr>What NOT to wear</vt:lpstr>
      <vt:lpstr>What to take</vt:lpstr>
      <vt:lpstr>What NOT to take</vt:lpstr>
      <vt:lpstr>Showtime STEP 4</vt:lpstr>
      <vt:lpstr>Time to bring it!</vt:lpstr>
      <vt:lpstr>Interview stages</vt:lpstr>
      <vt:lpstr>Stage 1: Introduction (2-3 min.)</vt:lpstr>
      <vt:lpstr>Elements of a good first impression (US business culture)</vt:lpstr>
      <vt:lpstr>First impression in action</vt:lpstr>
      <vt:lpstr>Stage 2: Q &amp; A</vt:lpstr>
      <vt:lpstr>Top 20 skills/qualities employers seek (National Assoc. of Colleges &amp; Employers Job Outlook 2013)</vt:lpstr>
      <vt:lpstr>Behavioral interview questions</vt:lpstr>
      <vt:lpstr>Typical interview questions</vt:lpstr>
      <vt:lpstr>Tips</vt:lpstr>
      <vt:lpstr>Stage 3: Your turn to ask questions</vt:lpstr>
      <vt:lpstr>Stage 4: Closing/wrap-up</vt:lpstr>
      <vt:lpstr>After the interview STEP 6</vt:lpstr>
      <vt:lpstr>Closing the deal</vt:lpstr>
      <vt:lpstr>Interview prep services UMBC Career Center</vt:lpstr>
      <vt:lpstr>Practice builds confidence!</vt:lpstr>
      <vt:lpstr>Tips TAKE-AWAYS</vt:lpstr>
      <vt:lpstr>Interview process is a two-way street</vt:lpstr>
      <vt:lpstr>DON’T think “Perfection”</vt:lpstr>
      <vt:lpstr>Think “Connection”!</vt:lpstr>
      <vt:lpstr>Next steps STEP 7</vt:lpstr>
      <vt:lpstr>To Do list</vt:lpstr>
      <vt:lpstr>Home stretch</vt:lpstr>
      <vt:lpstr>Parting words of inspiration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Internships  and Careers</dc:title>
  <dc:creator>Kate Phelps</dc:creator>
  <cp:lastModifiedBy>Christine Routzahn</cp:lastModifiedBy>
  <cp:revision>332</cp:revision>
  <cp:lastPrinted>2015-09-17T20:08:11Z</cp:lastPrinted>
  <dcterms:created xsi:type="dcterms:W3CDTF">2014-08-04T18:49:50Z</dcterms:created>
  <dcterms:modified xsi:type="dcterms:W3CDTF">2019-09-17T16:35:27Z</dcterms:modified>
</cp:coreProperties>
</file>