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30"/>
  </p:notesMasterIdLst>
  <p:sldIdLst>
    <p:sldId id="256" r:id="rId2"/>
    <p:sldId id="258" r:id="rId3"/>
    <p:sldId id="259" r:id="rId4"/>
    <p:sldId id="257" r:id="rId5"/>
    <p:sldId id="284" r:id="rId6"/>
    <p:sldId id="261" r:id="rId7"/>
    <p:sldId id="271" r:id="rId8"/>
    <p:sldId id="287" r:id="rId9"/>
    <p:sldId id="272" r:id="rId10"/>
    <p:sldId id="273" r:id="rId11"/>
    <p:sldId id="274" r:id="rId12"/>
    <p:sldId id="275" r:id="rId13"/>
    <p:sldId id="262" r:id="rId14"/>
    <p:sldId id="276" r:id="rId15"/>
    <p:sldId id="277" r:id="rId16"/>
    <p:sldId id="279" r:id="rId17"/>
    <p:sldId id="280" r:id="rId18"/>
    <p:sldId id="278" r:id="rId19"/>
    <p:sldId id="282" r:id="rId20"/>
    <p:sldId id="281" r:id="rId21"/>
    <p:sldId id="288" r:id="rId22"/>
    <p:sldId id="285" r:id="rId23"/>
    <p:sldId id="263" r:id="rId24"/>
    <p:sldId id="264" r:id="rId25"/>
    <p:sldId id="286" r:id="rId26"/>
    <p:sldId id="270" r:id="rId27"/>
    <p:sldId id="269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72599" autoAdjust="0"/>
  </p:normalViewPr>
  <p:slideViewPr>
    <p:cSldViewPr snapToGrid="0">
      <p:cViewPr varScale="1">
        <p:scale>
          <a:sx n="104" d="100"/>
          <a:sy n="104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115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2CE957-5E97-4583-A271-A841387A8879}" type="doc">
      <dgm:prSet loTypeId="urn:microsoft.com/office/officeart/2005/8/layout/vList2" loCatId="Inbox" qsTypeId="urn:microsoft.com/office/officeart/2005/8/quickstyle/simple5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07352379-C692-49EA-88A3-E87A8805E810}">
      <dgm:prSet/>
      <dgm:spPr/>
      <dgm:t>
        <a:bodyPr/>
        <a:lstStyle/>
        <a:p>
          <a:r>
            <a:rPr lang="en-US" baseline="0"/>
            <a:t>Appearance</a:t>
          </a:r>
          <a:endParaRPr lang="en-US"/>
        </a:p>
      </dgm:t>
    </dgm:pt>
    <dgm:pt modelId="{F39A1668-5E08-46DA-8817-4FB1B680D58C}" type="parTrans" cxnId="{D730F44B-2ED5-40CA-8781-449DD0DE3196}">
      <dgm:prSet/>
      <dgm:spPr/>
      <dgm:t>
        <a:bodyPr/>
        <a:lstStyle/>
        <a:p>
          <a:endParaRPr lang="en-US"/>
        </a:p>
      </dgm:t>
    </dgm:pt>
    <dgm:pt modelId="{2B9FDC91-BB7A-40A4-B5A7-DCA09898ABDC}" type="sibTrans" cxnId="{D730F44B-2ED5-40CA-8781-449DD0DE3196}">
      <dgm:prSet/>
      <dgm:spPr/>
      <dgm:t>
        <a:bodyPr/>
        <a:lstStyle/>
        <a:p>
          <a:endParaRPr lang="en-US"/>
        </a:p>
      </dgm:t>
    </dgm:pt>
    <dgm:pt modelId="{7E59F8A6-5603-4446-9FBE-09E75626366C}">
      <dgm:prSet/>
      <dgm:spPr/>
      <dgm:t>
        <a:bodyPr/>
        <a:lstStyle/>
        <a:p>
          <a:r>
            <a:rPr lang="en-US" baseline="0"/>
            <a:t>Demeanor</a:t>
          </a:r>
          <a:endParaRPr lang="en-US"/>
        </a:p>
      </dgm:t>
    </dgm:pt>
    <dgm:pt modelId="{97C95008-BB1B-4BA7-803F-E5004B1D6CE5}" type="parTrans" cxnId="{CDDBE0BE-39E2-4A47-8181-3778DDBEAD27}">
      <dgm:prSet/>
      <dgm:spPr/>
      <dgm:t>
        <a:bodyPr/>
        <a:lstStyle/>
        <a:p>
          <a:endParaRPr lang="en-US"/>
        </a:p>
      </dgm:t>
    </dgm:pt>
    <dgm:pt modelId="{C6642490-D599-433D-8CCA-2A1B46ED3092}" type="sibTrans" cxnId="{CDDBE0BE-39E2-4A47-8181-3778DDBEAD27}">
      <dgm:prSet/>
      <dgm:spPr/>
      <dgm:t>
        <a:bodyPr/>
        <a:lstStyle/>
        <a:p>
          <a:endParaRPr lang="en-US"/>
        </a:p>
      </dgm:t>
    </dgm:pt>
    <dgm:pt modelId="{B182B29A-A6C4-4144-AE66-24CBF2794004}">
      <dgm:prSet/>
      <dgm:spPr/>
      <dgm:t>
        <a:bodyPr/>
        <a:lstStyle/>
        <a:p>
          <a:r>
            <a:rPr lang="en-US" baseline="0"/>
            <a:t>Reliable/Punctual</a:t>
          </a:r>
          <a:endParaRPr lang="en-US"/>
        </a:p>
      </dgm:t>
    </dgm:pt>
    <dgm:pt modelId="{BA468016-FD5B-4D24-ABB2-CED22726871F}" type="parTrans" cxnId="{A5B8E76E-B49C-4373-9FA1-FD3E05E2757F}">
      <dgm:prSet/>
      <dgm:spPr/>
      <dgm:t>
        <a:bodyPr/>
        <a:lstStyle/>
        <a:p>
          <a:endParaRPr lang="en-US"/>
        </a:p>
      </dgm:t>
    </dgm:pt>
    <dgm:pt modelId="{9E6CD0B0-D9F4-4DD3-9E77-008541011D87}" type="sibTrans" cxnId="{A5B8E76E-B49C-4373-9FA1-FD3E05E2757F}">
      <dgm:prSet/>
      <dgm:spPr/>
      <dgm:t>
        <a:bodyPr/>
        <a:lstStyle/>
        <a:p>
          <a:endParaRPr lang="en-US"/>
        </a:p>
      </dgm:t>
    </dgm:pt>
    <dgm:pt modelId="{733321F9-AE07-4FD3-83AA-62AB3D817242}">
      <dgm:prSet/>
      <dgm:spPr/>
      <dgm:t>
        <a:bodyPr/>
        <a:lstStyle/>
        <a:p>
          <a:r>
            <a:rPr lang="en-US" baseline="0"/>
            <a:t>Competence</a:t>
          </a:r>
          <a:endParaRPr lang="en-US"/>
        </a:p>
      </dgm:t>
    </dgm:pt>
    <dgm:pt modelId="{07F6F3B2-1E28-4C84-9508-DEEB68C28981}" type="parTrans" cxnId="{E291B69C-6FDD-4C41-A25D-E4A95F18C0FD}">
      <dgm:prSet/>
      <dgm:spPr/>
      <dgm:t>
        <a:bodyPr/>
        <a:lstStyle/>
        <a:p>
          <a:endParaRPr lang="en-US"/>
        </a:p>
      </dgm:t>
    </dgm:pt>
    <dgm:pt modelId="{0E8AC973-03C7-4F3E-B1C3-A537F3E2B80F}" type="sibTrans" cxnId="{E291B69C-6FDD-4C41-A25D-E4A95F18C0FD}">
      <dgm:prSet/>
      <dgm:spPr/>
      <dgm:t>
        <a:bodyPr/>
        <a:lstStyle/>
        <a:p>
          <a:endParaRPr lang="en-US"/>
        </a:p>
      </dgm:t>
    </dgm:pt>
    <dgm:pt modelId="{9DA097B6-FE31-4E13-8E08-5E6DF2EDC938}">
      <dgm:prSet/>
      <dgm:spPr/>
      <dgm:t>
        <a:bodyPr/>
        <a:lstStyle/>
        <a:p>
          <a:r>
            <a:rPr lang="en-US" baseline="0"/>
            <a:t>Ethical</a:t>
          </a:r>
          <a:endParaRPr lang="en-US"/>
        </a:p>
      </dgm:t>
    </dgm:pt>
    <dgm:pt modelId="{EF7AEEAF-23E2-43FB-BA84-ECC772276350}" type="parTrans" cxnId="{FF898574-6A05-4452-A71A-7AC5425D322A}">
      <dgm:prSet/>
      <dgm:spPr/>
      <dgm:t>
        <a:bodyPr/>
        <a:lstStyle/>
        <a:p>
          <a:endParaRPr lang="en-US"/>
        </a:p>
      </dgm:t>
    </dgm:pt>
    <dgm:pt modelId="{EACE4321-2E79-400B-A9BC-78ECA28B91DB}" type="sibTrans" cxnId="{FF898574-6A05-4452-A71A-7AC5425D322A}">
      <dgm:prSet/>
      <dgm:spPr/>
      <dgm:t>
        <a:bodyPr/>
        <a:lstStyle/>
        <a:p>
          <a:endParaRPr lang="en-US"/>
        </a:p>
      </dgm:t>
    </dgm:pt>
    <dgm:pt modelId="{2CC76F3A-5D5F-44B7-9A10-EB41D23AAC4B}">
      <dgm:prSet/>
      <dgm:spPr/>
      <dgm:t>
        <a:bodyPr/>
        <a:lstStyle/>
        <a:p>
          <a:r>
            <a:rPr lang="en-US" baseline="0"/>
            <a:t>Communication</a:t>
          </a:r>
          <a:endParaRPr lang="en-US"/>
        </a:p>
      </dgm:t>
    </dgm:pt>
    <dgm:pt modelId="{B1A3E12C-D5BC-4F29-90FE-ABD635D182F3}" type="parTrans" cxnId="{D999C4EE-2229-4803-8B4E-E1BB556DB546}">
      <dgm:prSet/>
      <dgm:spPr/>
      <dgm:t>
        <a:bodyPr/>
        <a:lstStyle/>
        <a:p>
          <a:endParaRPr lang="en-US"/>
        </a:p>
      </dgm:t>
    </dgm:pt>
    <dgm:pt modelId="{1725F4AE-E99A-4BF5-A23C-632A4AA6AAC0}" type="sibTrans" cxnId="{D999C4EE-2229-4803-8B4E-E1BB556DB546}">
      <dgm:prSet/>
      <dgm:spPr/>
      <dgm:t>
        <a:bodyPr/>
        <a:lstStyle/>
        <a:p>
          <a:endParaRPr lang="en-US"/>
        </a:p>
      </dgm:t>
    </dgm:pt>
    <dgm:pt modelId="{6626F035-3AD4-4D22-A1D2-AA97AAF24D5F}" type="pres">
      <dgm:prSet presAssocID="{002CE957-5E97-4583-A271-A841387A88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9B117-C3B5-4745-999A-21BB61DA4C3F}" type="pres">
      <dgm:prSet presAssocID="{07352379-C692-49EA-88A3-E87A8805E81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97BA9-695F-460C-A302-B46765BE4A33}" type="pres">
      <dgm:prSet presAssocID="{2B9FDC91-BB7A-40A4-B5A7-DCA09898ABDC}" presName="spacer" presStyleCnt="0"/>
      <dgm:spPr/>
    </dgm:pt>
    <dgm:pt modelId="{0C22BB49-0232-4608-B788-A3C0AF534FDC}" type="pres">
      <dgm:prSet presAssocID="{7E59F8A6-5603-4446-9FBE-09E75626366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A0DE79-6862-4259-90D9-C5A95251E4C1}" type="pres">
      <dgm:prSet presAssocID="{C6642490-D599-433D-8CCA-2A1B46ED3092}" presName="spacer" presStyleCnt="0"/>
      <dgm:spPr/>
    </dgm:pt>
    <dgm:pt modelId="{F6A06641-02A0-495B-8409-AD11F2F59ED3}" type="pres">
      <dgm:prSet presAssocID="{B182B29A-A6C4-4144-AE66-24CBF279400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7B999E-AD30-4DD3-9B2F-6DC8C6088BE7}" type="pres">
      <dgm:prSet presAssocID="{9E6CD0B0-D9F4-4DD3-9E77-008541011D87}" presName="spacer" presStyleCnt="0"/>
      <dgm:spPr/>
    </dgm:pt>
    <dgm:pt modelId="{D2459705-AEFE-44F5-A519-38A9F6BAC0B1}" type="pres">
      <dgm:prSet presAssocID="{733321F9-AE07-4FD3-83AA-62AB3D81724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C71A0-91FC-4420-89E1-A618742A3EE0}" type="pres">
      <dgm:prSet presAssocID="{0E8AC973-03C7-4F3E-B1C3-A537F3E2B80F}" presName="spacer" presStyleCnt="0"/>
      <dgm:spPr/>
    </dgm:pt>
    <dgm:pt modelId="{A9EC0221-BCC6-4C42-A69A-35B580456DD8}" type="pres">
      <dgm:prSet presAssocID="{9DA097B6-FE31-4E13-8E08-5E6DF2EDC93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B59A02-0E24-4037-A617-895A8C1D2481}" type="pres">
      <dgm:prSet presAssocID="{EACE4321-2E79-400B-A9BC-78ECA28B91DB}" presName="spacer" presStyleCnt="0"/>
      <dgm:spPr/>
    </dgm:pt>
    <dgm:pt modelId="{BCE08276-8A8E-458F-B7BF-49A93B143138}" type="pres">
      <dgm:prSet presAssocID="{2CC76F3A-5D5F-44B7-9A10-EB41D23AAC4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2DA88E-6202-43D8-BA64-BC54AC0A02AB}" type="presOf" srcId="{2CC76F3A-5D5F-44B7-9A10-EB41D23AAC4B}" destId="{BCE08276-8A8E-458F-B7BF-49A93B143138}" srcOrd="0" destOrd="0" presId="urn:microsoft.com/office/officeart/2005/8/layout/vList2"/>
    <dgm:cxn modelId="{C0C0F718-ADCD-4283-AB48-DF2237E7E1CA}" type="presOf" srcId="{002CE957-5E97-4583-A271-A841387A8879}" destId="{6626F035-3AD4-4D22-A1D2-AA97AAF24D5F}" srcOrd="0" destOrd="0" presId="urn:microsoft.com/office/officeart/2005/8/layout/vList2"/>
    <dgm:cxn modelId="{A2338C30-CC3D-4AF0-A411-0A4D0381609F}" type="presOf" srcId="{7E59F8A6-5603-4446-9FBE-09E75626366C}" destId="{0C22BB49-0232-4608-B788-A3C0AF534FDC}" srcOrd="0" destOrd="0" presId="urn:microsoft.com/office/officeart/2005/8/layout/vList2"/>
    <dgm:cxn modelId="{CDDBE0BE-39E2-4A47-8181-3778DDBEAD27}" srcId="{002CE957-5E97-4583-A271-A841387A8879}" destId="{7E59F8A6-5603-4446-9FBE-09E75626366C}" srcOrd="1" destOrd="0" parTransId="{97C95008-BB1B-4BA7-803F-E5004B1D6CE5}" sibTransId="{C6642490-D599-433D-8CCA-2A1B46ED3092}"/>
    <dgm:cxn modelId="{A5B8E76E-B49C-4373-9FA1-FD3E05E2757F}" srcId="{002CE957-5E97-4583-A271-A841387A8879}" destId="{B182B29A-A6C4-4144-AE66-24CBF2794004}" srcOrd="2" destOrd="0" parTransId="{BA468016-FD5B-4D24-ABB2-CED22726871F}" sibTransId="{9E6CD0B0-D9F4-4DD3-9E77-008541011D87}"/>
    <dgm:cxn modelId="{D999C4EE-2229-4803-8B4E-E1BB556DB546}" srcId="{002CE957-5E97-4583-A271-A841387A8879}" destId="{2CC76F3A-5D5F-44B7-9A10-EB41D23AAC4B}" srcOrd="5" destOrd="0" parTransId="{B1A3E12C-D5BC-4F29-90FE-ABD635D182F3}" sibTransId="{1725F4AE-E99A-4BF5-A23C-632A4AA6AAC0}"/>
    <dgm:cxn modelId="{3911C269-6A1B-4A8C-8178-B9AD51753B87}" type="presOf" srcId="{B182B29A-A6C4-4144-AE66-24CBF2794004}" destId="{F6A06641-02A0-495B-8409-AD11F2F59ED3}" srcOrd="0" destOrd="0" presId="urn:microsoft.com/office/officeart/2005/8/layout/vList2"/>
    <dgm:cxn modelId="{94DB2334-1C60-45A8-B434-52AE37616241}" type="presOf" srcId="{733321F9-AE07-4FD3-83AA-62AB3D817242}" destId="{D2459705-AEFE-44F5-A519-38A9F6BAC0B1}" srcOrd="0" destOrd="0" presId="urn:microsoft.com/office/officeart/2005/8/layout/vList2"/>
    <dgm:cxn modelId="{F173B458-2F47-440F-82FC-BA0A62DFE28D}" type="presOf" srcId="{9DA097B6-FE31-4E13-8E08-5E6DF2EDC938}" destId="{A9EC0221-BCC6-4C42-A69A-35B580456DD8}" srcOrd="0" destOrd="0" presId="urn:microsoft.com/office/officeart/2005/8/layout/vList2"/>
    <dgm:cxn modelId="{E291B69C-6FDD-4C41-A25D-E4A95F18C0FD}" srcId="{002CE957-5E97-4583-A271-A841387A8879}" destId="{733321F9-AE07-4FD3-83AA-62AB3D817242}" srcOrd="3" destOrd="0" parTransId="{07F6F3B2-1E28-4C84-9508-DEEB68C28981}" sibTransId="{0E8AC973-03C7-4F3E-B1C3-A537F3E2B80F}"/>
    <dgm:cxn modelId="{091722CF-AF54-4CBB-8382-FC6B5F98811A}" type="presOf" srcId="{07352379-C692-49EA-88A3-E87A8805E810}" destId="{38A9B117-C3B5-4745-999A-21BB61DA4C3F}" srcOrd="0" destOrd="0" presId="urn:microsoft.com/office/officeart/2005/8/layout/vList2"/>
    <dgm:cxn modelId="{FF898574-6A05-4452-A71A-7AC5425D322A}" srcId="{002CE957-5E97-4583-A271-A841387A8879}" destId="{9DA097B6-FE31-4E13-8E08-5E6DF2EDC938}" srcOrd="4" destOrd="0" parTransId="{EF7AEEAF-23E2-43FB-BA84-ECC772276350}" sibTransId="{EACE4321-2E79-400B-A9BC-78ECA28B91DB}"/>
    <dgm:cxn modelId="{D730F44B-2ED5-40CA-8781-449DD0DE3196}" srcId="{002CE957-5E97-4583-A271-A841387A8879}" destId="{07352379-C692-49EA-88A3-E87A8805E810}" srcOrd="0" destOrd="0" parTransId="{F39A1668-5E08-46DA-8817-4FB1B680D58C}" sibTransId="{2B9FDC91-BB7A-40A4-B5A7-DCA09898ABDC}"/>
    <dgm:cxn modelId="{5A13DD69-E59B-4763-9B93-D7B076A7C0F2}" type="presParOf" srcId="{6626F035-3AD4-4D22-A1D2-AA97AAF24D5F}" destId="{38A9B117-C3B5-4745-999A-21BB61DA4C3F}" srcOrd="0" destOrd="0" presId="urn:microsoft.com/office/officeart/2005/8/layout/vList2"/>
    <dgm:cxn modelId="{0B49EFB1-A905-45CC-8C72-D204DB718116}" type="presParOf" srcId="{6626F035-3AD4-4D22-A1D2-AA97AAF24D5F}" destId="{6CD97BA9-695F-460C-A302-B46765BE4A33}" srcOrd="1" destOrd="0" presId="urn:microsoft.com/office/officeart/2005/8/layout/vList2"/>
    <dgm:cxn modelId="{A14A9371-0E75-4321-86C9-38656F36E7BD}" type="presParOf" srcId="{6626F035-3AD4-4D22-A1D2-AA97AAF24D5F}" destId="{0C22BB49-0232-4608-B788-A3C0AF534FDC}" srcOrd="2" destOrd="0" presId="urn:microsoft.com/office/officeart/2005/8/layout/vList2"/>
    <dgm:cxn modelId="{7ADD2C6E-DE1F-4C18-B96F-33B7A6C717CC}" type="presParOf" srcId="{6626F035-3AD4-4D22-A1D2-AA97AAF24D5F}" destId="{01A0DE79-6862-4259-90D9-C5A95251E4C1}" srcOrd="3" destOrd="0" presId="urn:microsoft.com/office/officeart/2005/8/layout/vList2"/>
    <dgm:cxn modelId="{D41570D6-2A4D-4A9A-9A8F-576F6EFD2E1F}" type="presParOf" srcId="{6626F035-3AD4-4D22-A1D2-AA97AAF24D5F}" destId="{F6A06641-02A0-495B-8409-AD11F2F59ED3}" srcOrd="4" destOrd="0" presId="urn:microsoft.com/office/officeart/2005/8/layout/vList2"/>
    <dgm:cxn modelId="{BADC7363-E905-4DE3-A57B-103E107A9485}" type="presParOf" srcId="{6626F035-3AD4-4D22-A1D2-AA97AAF24D5F}" destId="{3B7B999E-AD30-4DD3-9B2F-6DC8C6088BE7}" srcOrd="5" destOrd="0" presId="urn:microsoft.com/office/officeart/2005/8/layout/vList2"/>
    <dgm:cxn modelId="{73788524-FE9B-4DC3-91F1-E1DBEBD93899}" type="presParOf" srcId="{6626F035-3AD4-4D22-A1D2-AA97AAF24D5F}" destId="{D2459705-AEFE-44F5-A519-38A9F6BAC0B1}" srcOrd="6" destOrd="0" presId="urn:microsoft.com/office/officeart/2005/8/layout/vList2"/>
    <dgm:cxn modelId="{AFF2DD61-01FB-4322-993D-05A833184F3D}" type="presParOf" srcId="{6626F035-3AD4-4D22-A1D2-AA97AAF24D5F}" destId="{354C71A0-91FC-4420-89E1-A618742A3EE0}" srcOrd="7" destOrd="0" presId="urn:microsoft.com/office/officeart/2005/8/layout/vList2"/>
    <dgm:cxn modelId="{C368F74C-CBB7-4D81-BF62-9861AB663A60}" type="presParOf" srcId="{6626F035-3AD4-4D22-A1D2-AA97AAF24D5F}" destId="{A9EC0221-BCC6-4C42-A69A-35B580456DD8}" srcOrd="8" destOrd="0" presId="urn:microsoft.com/office/officeart/2005/8/layout/vList2"/>
    <dgm:cxn modelId="{A04B2E1B-DAF3-42EA-98BA-DD0932A26D8D}" type="presParOf" srcId="{6626F035-3AD4-4D22-A1D2-AA97AAF24D5F}" destId="{23B59A02-0E24-4037-A617-895A8C1D2481}" srcOrd="9" destOrd="0" presId="urn:microsoft.com/office/officeart/2005/8/layout/vList2"/>
    <dgm:cxn modelId="{AFD56407-5345-4AC6-A542-CB13849B754C}" type="presParOf" srcId="{6626F035-3AD4-4D22-A1D2-AA97AAF24D5F}" destId="{BCE08276-8A8E-458F-B7BF-49A93B14313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9B117-C3B5-4745-999A-21BB61DA4C3F}">
      <dsp:nvSpPr>
        <dsp:cNvPr id="0" name=""/>
        <dsp:cNvSpPr/>
      </dsp:nvSpPr>
      <dsp:spPr>
        <a:xfrm>
          <a:off x="0" y="65670"/>
          <a:ext cx="5959475" cy="8213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baseline="0"/>
            <a:t>Appearance</a:t>
          </a:r>
          <a:endParaRPr lang="en-US" sz="3600" kern="1200"/>
        </a:p>
      </dsp:txBody>
      <dsp:txXfrm>
        <a:off x="40094" y="105764"/>
        <a:ext cx="5879287" cy="741151"/>
      </dsp:txXfrm>
    </dsp:sp>
    <dsp:sp modelId="{0C22BB49-0232-4608-B788-A3C0AF534FDC}">
      <dsp:nvSpPr>
        <dsp:cNvPr id="0" name=""/>
        <dsp:cNvSpPr/>
      </dsp:nvSpPr>
      <dsp:spPr>
        <a:xfrm>
          <a:off x="0" y="990690"/>
          <a:ext cx="5959475" cy="821339"/>
        </a:xfrm>
        <a:prstGeom prst="roundRect">
          <a:avLst/>
        </a:prstGeom>
        <a:gradFill rotWithShape="0">
          <a:gsLst>
            <a:gs pos="0">
              <a:schemeClr val="accent3">
                <a:hueOff val="1458803"/>
                <a:satOff val="-4536"/>
                <a:lumOff val="105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1458803"/>
                <a:satOff val="-4536"/>
                <a:lumOff val="105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1458803"/>
                <a:satOff val="-4536"/>
                <a:lumOff val="105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baseline="0"/>
            <a:t>Demeanor</a:t>
          </a:r>
          <a:endParaRPr lang="en-US" sz="3600" kern="1200"/>
        </a:p>
      </dsp:txBody>
      <dsp:txXfrm>
        <a:off x="40094" y="1030784"/>
        <a:ext cx="5879287" cy="741151"/>
      </dsp:txXfrm>
    </dsp:sp>
    <dsp:sp modelId="{F6A06641-02A0-495B-8409-AD11F2F59ED3}">
      <dsp:nvSpPr>
        <dsp:cNvPr id="0" name=""/>
        <dsp:cNvSpPr/>
      </dsp:nvSpPr>
      <dsp:spPr>
        <a:xfrm>
          <a:off x="0" y="1915710"/>
          <a:ext cx="5959475" cy="821339"/>
        </a:xfrm>
        <a:prstGeom prst="roundRect">
          <a:avLst/>
        </a:prstGeom>
        <a:gradFill rotWithShape="0">
          <a:gsLst>
            <a:gs pos="0">
              <a:schemeClr val="accent3">
                <a:hueOff val="2917607"/>
                <a:satOff val="-9072"/>
                <a:lumOff val="211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2917607"/>
                <a:satOff val="-9072"/>
                <a:lumOff val="211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2917607"/>
                <a:satOff val="-9072"/>
                <a:lumOff val="211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baseline="0"/>
            <a:t>Reliable/Punctual</a:t>
          </a:r>
          <a:endParaRPr lang="en-US" sz="3600" kern="1200"/>
        </a:p>
      </dsp:txBody>
      <dsp:txXfrm>
        <a:off x="40094" y="1955804"/>
        <a:ext cx="5879287" cy="741151"/>
      </dsp:txXfrm>
    </dsp:sp>
    <dsp:sp modelId="{D2459705-AEFE-44F5-A519-38A9F6BAC0B1}">
      <dsp:nvSpPr>
        <dsp:cNvPr id="0" name=""/>
        <dsp:cNvSpPr/>
      </dsp:nvSpPr>
      <dsp:spPr>
        <a:xfrm>
          <a:off x="0" y="2840730"/>
          <a:ext cx="5959475" cy="821339"/>
        </a:xfrm>
        <a:prstGeom prst="roundRect">
          <a:avLst/>
        </a:prstGeom>
        <a:gradFill rotWithShape="0">
          <a:gsLst>
            <a:gs pos="0">
              <a:schemeClr val="accent3">
                <a:hueOff val="4376411"/>
                <a:satOff val="-13608"/>
                <a:lumOff val="317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4376411"/>
                <a:satOff val="-13608"/>
                <a:lumOff val="317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4376411"/>
                <a:satOff val="-13608"/>
                <a:lumOff val="3176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baseline="0"/>
            <a:t>Competence</a:t>
          </a:r>
          <a:endParaRPr lang="en-US" sz="3600" kern="1200"/>
        </a:p>
      </dsp:txBody>
      <dsp:txXfrm>
        <a:off x="40094" y="2880824"/>
        <a:ext cx="5879287" cy="741151"/>
      </dsp:txXfrm>
    </dsp:sp>
    <dsp:sp modelId="{A9EC0221-BCC6-4C42-A69A-35B580456DD8}">
      <dsp:nvSpPr>
        <dsp:cNvPr id="0" name=""/>
        <dsp:cNvSpPr/>
      </dsp:nvSpPr>
      <dsp:spPr>
        <a:xfrm>
          <a:off x="0" y="3765750"/>
          <a:ext cx="5959475" cy="821339"/>
        </a:xfrm>
        <a:prstGeom prst="roundRect">
          <a:avLst/>
        </a:prstGeom>
        <a:gradFill rotWithShape="0">
          <a:gsLst>
            <a:gs pos="0">
              <a:schemeClr val="accent3">
                <a:hueOff val="5835214"/>
                <a:satOff val="-18144"/>
                <a:lumOff val="423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5835214"/>
                <a:satOff val="-18144"/>
                <a:lumOff val="423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5835214"/>
                <a:satOff val="-18144"/>
                <a:lumOff val="423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baseline="0"/>
            <a:t>Ethical</a:t>
          </a:r>
          <a:endParaRPr lang="en-US" sz="3600" kern="1200"/>
        </a:p>
      </dsp:txBody>
      <dsp:txXfrm>
        <a:off x="40094" y="3805844"/>
        <a:ext cx="5879287" cy="741151"/>
      </dsp:txXfrm>
    </dsp:sp>
    <dsp:sp modelId="{BCE08276-8A8E-458F-B7BF-49A93B143138}">
      <dsp:nvSpPr>
        <dsp:cNvPr id="0" name=""/>
        <dsp:cNvSpPr/>
      </dsp:nvSpPr>
      <dsp:spPr>
        <a:xfrm>
          <a:off x="0" y="4690770"/>
          <a:ext cx="5959475" cy="821339"/>
        </a:xfrm>
        <a:prstGeom prst="roundRect">
          <a:avLst/>
        </a:prstGeom>
        <a:gradFill rotWithShape="0">
          <a:gsLst>
            <a:gs pos="0">
              <a:schemeClr val="accent3">
                <a:hueOff val="7294017"/>
                <a:satOff val="-22680"/>
                <a:lumOff val="529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7294017"/>
                <a:satOff val="-22680"/>
                <a:lumOff val="529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7294017"/>
                <a:satOff val="-22680"/>
                <a:lumOff val="529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baseline="0"/>
            <a:t>Communication</a:t>
          </a:r>
          <a:endParaRPr lang="en-US" sz="3600" kern="1200"/>
        </a:p>
      </dsp:txBody>
      <dsp:txXfrm>
        <a:off x="40094" y="4730864"/>
        <a:ext cx="5879287" cy="7411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374EF-AFE9-43BC-9216-4E998594C6CF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896F5-E4C8-4410-847E-F7E8EF1CA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70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-- never too early to start </a:t>
            </a:r>
            <a:r>
              <a:rPr lang="en-US" dirty="0" smtClean="0">
                <a:sym typeface="Wingdings" panose="05000000000000000000" pitchFamily="2" charset="2"/>
              </a:rPr>
              <a:t> wherever you are in the process, begin your planning now  make a commitment today to start working on your career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-- it can take awhile to find a job!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-- Class of 2016 according to NACE, 46% of college graduates had job offers before graduation  sounds like a stat that you’d like to be a part of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-- biggest mistake that you can make at this point is not starting  take risks, go to events, explore options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896F5-E4C8-4410-847E-F7E8EF1CA4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90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896F5-E4C8-4410-847E-F7E8EF1CA4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6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awfully hard to find something if you’re not sure what you’re looking for – difficult to do a word search without a list of words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896F5-E4C8-4410-847E-F7E8EF1CA4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8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896F5-E4C8-4410-847E-F7E8EF1CA4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896F5-E4C8-4410-847E-F7E8EF1CA4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53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6226246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9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67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8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14425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7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3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8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057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4931ACF-C780-4E4C-9276-D4E9C37E7A26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2E1DBFB-FE66-4896-83F7-72669887DF3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570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Create your own success story</a:t>
            </a:r>
          </a:p>
        </p:txBody>
      </p:sp>
    </p:spTree>
    <p:extLst>
      <p:ext uri="{BB962C8B-B14F-4D97-AF65-F5344CB8AC3E}">
        <p14:creationId xmlns:p14="http://schemas.microsoft.com/office/powerpoint/2010/main" val="30917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C25DA3-84B5-4F7C-8D4B-58ED07F9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a Job Search:</a:t>
            </a:r>
            <a:br>
              <a:rPr lang="en-US" dirty="0"/>
            </a:br>
            <a:r>
              <a:rPr lang="en-US" dirty="0"/>
              <a:t>Organize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B0F5AB-2D58-4858-B4EE-297E6F4C4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 a schedule for job search (treat it like a class)</a:t>
            </a:r>
          </a:p>
          <a:p>
            <a:pPr lvl="1"/>
            <a:r>
              <a:rPr lang="en-US" dirty="0"/>
              <a:t>Time &amp; place</a:t>
            </a:r>
          </a:p>
          <a:p>
            <a:r>
              <a:rPr lang="en-US" dirty="0"/>
              <a:t>Set small weekly goals that support your long-term goal</a:t>
            </a:r>
          </a:p>
          <a:p>
            <a:pPr lvl="1"/>
            <a:r>
              <a:rPr lang="en-US" dirty="0"/>
              <a:t>Identify potential employers</a:t>
            </a:r>
          </a:p>
          <a:p>
            <a:pPr lvl="1"/>
            <a:r>
              <a:rPr lang="en-US" dirty="0"/>
              <a:t>Revise/submit resumes</a:t>
            </a:r>
          </a:p>
          <a:p>
            <a:pPr lvl="1"/>
            <a:r>
              <a:rPr lang="en-US" dirty="0"/>
              <a:t>Attend networking events</a:t>
            </a:r>
          </a:p>
          <a:p>
            <a:pPr lvl="1"/>
            <a:r>
              <a:rPr lang="en-US" dirty="0"/>
              <a:t>Practice interviewing</a:t>
            </a:r>
          </a:p>
          <a:p>
            <a:r>
              <a:rPr lang="en-US" dirty="0"/>
              <a:t>Keep track of your activities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700B4F-B472-45AF-ACEB-1EF98CC7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75" y="4076700"/>
            <a:ext cx="66484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DE4D7A-9195-42AD-A18A-6CDADE1B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/>
              <a:t>Organizing a Job Search:</a:t>
            </a:r>
            <a:br>
              <a:rPr lang="en-US" dirty="0"/>
            </a:br>
            <a:r>
              <a:rPr lang="en-US" dirty="0"/>
              <a:t>Be Strategic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A939BD0-E60F-4FC8-8F56-D385DB0F4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Sample Strategy:</a:t>
            </a:r>
          </a:p>
          <a:p>
            <a:pPr lvl="1"/>
            <a:r>
              <a:rPr lang="en-US" dirty="0"/>
              <a:t>Identify 20 companies of interest</a:t>
            </a:r>
          </a:p>
          <a:p>
            <a:pPr lvl="1"/>
            <a:r>
              <a:rPr lang="en-US" dirty="0"/>
              <a:t>Each day, review two websites </a:t>
            </a:r>
            <a:r>
              <a:rPr lang="en-US" dirty="0">
                <a:sym typeface="Wingdings" panose="05000000000000000000" pitchFamily="2" charset="2"/>
              </a:rPr>
              <a:t> if you find an interesting job, apply!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Add and delete companies</a:t>
            </a:r>
            <a:endParaRPr lang="en-US" dirty="0"/>
          </a:p>
          <a:p>
            <a:endParaRPr lang="en-US" dirty="0"/>
          </a:p>
          <a:p>
            <a:r>
              <a:rPr lang="en-US" dirty="0"/>
              <a:t>Sample Strategy:</a:t>
            </a:r>
          </a:p>
          <a:p>
            <a:pPr lvl="1"/>
            <a:r>
              <a:rPr lang="en-US" dirty="0"/>
              <a:t>Create a list of all upcoming career development events</a:t>
            </a:r>
          </a:p>
          <a:p>
            <a:pPr lvl="1"/>
            <a:r>
              <a:rPr lang="en-US" dirty="0"/>
              <a:t>Identify two per week to attend</a:t>
            </a:r>
          </a:p>
          <a:p>
            <a:pPr lvl="1"/>
            <a:r>
              <a:rPr lang="en-US" dirty="0"/>
              <a:t>At each event, generate one new networking contact to connect with on LinkedIn</a:t>
            </a:r>
          </a:p>
        </p:txBody>
      </p:sp>
    </p:spTree>
    <p:extLst>
      <p:ext uri="{BB962C8B-B14F-4D97-AF65-F5344CB8AC3E}">
        <p14:creationId xmlns:p14="http://schemas.microsoft.com/office/powerpoint/2010/main" val="9977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02C9A6-6FC1-4798-BE3A-AA2C36E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a Job Search:</a:t>
            </a:r>
            <a:br>
              <a:rPr lang="en-US" dirty="0"/>
            </a:br>
            <a:r>
              <a:rPr lang="en-US" dirty="0" err="1"/>
              <a:t>UMBCworks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0742CD2-AF04-4F9D-A1F7-59D49EDB9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3194049"/>
            <a:ext cx="10151891" cy="254634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A4827505-DEE5-4C15-B896-1A3D4DEE3B1F}"/>
              </a:ext>
            </a:extLst>
          </p:cNvPr>
          <p:cNvCxnSpPr>
            <a:cxnSpLocks/>
          </p:cNvCxnSpPr>
          <p:nvPr/>
        </p:nvCxnSpPr>
        <p:spPr>
          <a:xfrm flipH="1">
            <a:off x="9279467" y="3437467"/>
            <a:ext cx="304802" cy="812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FF71F73-FF40-42F8-9CDF-A7581FBB173D}"/>
              </a:ext>
            </a:extLst>
          </p:cNvPr>
          <p:cNvCxnSpPr/>
          <p:nvPr/>
        </p:nvCxnSpPr>
        <p:spPr>
          <a:xfrm flipH="1" flipV="1">
            <a:off x="10481733" y="4639734"/>
            <a:ext cx="254000" cy="6265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62FC20F-7872-44AA-9F97-E84BB3D10656}"/>
              </a:ext>
            </a:extLst>
          </p:cNvPr>
          <p:cNvSpPr/>
          <p:nvPr/>
        </p:nvSpPr>
        <p:spPr>
          <a:xfrm>
            <a:off x="2099733" y="2997200"/>
            <a:ext cx="1811867" cy="84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title="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 title="Divider Ba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83" y="1414306"/>
            <a:ext cx="5384074" cy="4038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631373"/>
            <a:ext cx="4018839" cy="2035628"/>
          </a:xfrm>
        </p:spPr>
        <p:txBody>
          <a:bodyPr>
            <a:normAutofit/>
          </a:bodyPr>
          <a:lstStyle/>
          <a:p>
            <a:r>
              <a:rPr lang="en-US" dirty="0"/>
              <a:t>3. It’s All About Professionalism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0081" y="2223105"/>
            <a:ext cx="4010296" cy="3472543"/>
          </a:xfrm>
        </p:spPr>
        <p:txBody>
          <a:bodyPr>
            <a:noAutofit/>
          </a:bodyPr>
          <a:lstStyle/>
          <a:p>
            <a:r>
              <a:rPr lang="en-US" sz="2400" dirty="0"/>
              <a:t>Professional Documents (Resume, Cover Letter)</a:t>
            </a:r>
          </a:p>
          <a:p>
            <a:r>
              <a:rPr lang="en-US" sz="2400" dirty="0"/>
              <a:t>Networking Opportunities</a:t>
            </a:r>
          </a:p>
          <a:p>
            <a:r>
              <a:rPr lang="en-US" sz="2400" dirty="0"/>
              <a:t>Digital Image (LinkedIn, Social Media, website/portfolio)</a:t>
            </a:r>
          </a:p>
          <a:p>
            <a:r>
              <a:rPr lang="en-US" sz="2400" dirty="0"/>
              <a:t>Interviewing Skills</a:t>
            </a:r>
          </a:p>
          <a:p>
            <a:r>
              <a:rPr lang="en-US" sz="2400" dirty="0"/>
              <a:t>Evaluating Offers &amp; Salary Negotiation </a:t>
            </a:r>
          </a:p>
        </p:txBody>
      </p:sp>
    </p:spTree>
    <p:extLst>
      <p:ext uri="{BB962C8B-B14F-4D97-AF65-F5344CB8AC3E}">
        <p14:creationId xmlns:p14="http://schemas.microsoft.com/office/powerpoint/2010/main" val="185044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 title="Side ba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5BED32-35CC-40BC-A602-A9059F4C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340" y="639704"/>
            <a:ext cx="3299579" cy="5577840"/>
          </a:xfrm>
        </p:spPr>
        <p:txBody>
          <a:bodyPr anchor="ctr">
            <a:normAutofit/>
          </a:bodyPr>
          <a:lstStyle/>
          <a:p>
            <a:r>
              <a:rPr lang="en-US" dirty="0"/>
              <a:t>Building Your Professional Image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887137"/>
              </p:ext>
            </p:extLst>
          </p:nvPr>
        </p:nvGraphicFramePr>
        <p:xfrm>
          <a:off x="784225" y="639763"/>
          <a:ext cx="5959475" cy="5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881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 title="Background Shape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 title="Divider Ba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683" y="2396068"/>
            <a:ext cx="5384074" cy="3243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65F80-998C-426A-B976-BAB6D048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683" y="597507"/>
            <a:ext cx="5683792" cy="2035628"/>
          </a:xfrm>
        </p:spPr>
        <p:txBody>
          <a:bodyPr>
            <a:normAutofit/>
          </a:bodyPr>
          <a:lstStyle/>
          <a:p>
            <a:r>
              <a:rPr lang="en-US" sz="4100" dirty="0"/>
              <a:t>Communication:</a:t>
            </a:r>
            <a:br>
              <a:rPr lang="en-US" sz="4100" dirty="0"/>
            </a:br>
            <a:r>
              <a:rPr lang="en-US" sz="4100" dirty="0"/>
              <a:t>Verbal, Written, Digital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40081" y="1066801"/>
            <a:ext cx="4010296" cy="51707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Verbal</a:t>
            </a:r>
          </a:p>
          <a:p>
            <a:pPr lvl="1"/>
            <a:r>
              <a:rPr lang="en-US" dirty="0"/>
              <a:t>Networking</a:t>
            </a:r>
          </a:p>
          <a:p>
            <a:pPr lvl="1"/>
            <a:r>
              <a:rPr lang="en-US" dirty="0"/>
              <a:t>Phone calls</a:t>
            </a:r>
          </a:p>
          <a:p>
            <a:pPr lvl="1"/>
            <a:r>
              <a:rPr lang="en-US" dirty="0"/>
              <a:t>Interviewing </a:t>
            </a:r>
          </a:p>
          <a:p>
            <a:r>
              <a:rPr lang="en-US" dirty="0"/>
              <a:t>Written</a:t>
            </a:r>
          </a:p>
          <a:p>
            <a:pPr lvl="1"/>
            <a:r>
              <a:rPr lang="en-US" dirty="0"/>
              <a:t>Resume</a:t>
            </a:r>
          </a:p>
          <a:p>
            <a:pPr lvl="1"/>
            <a:r>
              <a:rPr lang="en-US" dirty="0"/>
              <a:t>Cover letters</a:t>
            </a:r>
          </a:p>
          <a:p>
            <a:pPr lvl="1"/>
            <a:r>
              <a:rPr lang="en-US" dirty="0"/>
              <a:t>Professional statements</a:t>
            </a:r>
          </a:p>
          <a:p>
            <a:pPr lvl="1"/>
            <a:r>
              <a:rPr lang="en-US" dirty="0"/>
              <a:t>Emails</a:t>
            </a:r>
          </a:p>
          <a:p>
            <a:pPr lvl="1"/>
            <a:r>
              <a:rPr lang="en-US" dirty="0"/>
              <a:t>LinkedIn messages</a:t>
            </a:r>
          </a:p>
          <a:p>
            <a:r>
              <a:rPr lang="en-US" dirty="0"/>
              <a:t>Digital</a:t>
            </a:r>
          </a:p>
          <a:p>
            <a:pPr lvl="1"/>
            <a:r>
              <a:rPr lang="en-US" dirty="0"/>
              <a:t>Social media platforms</a:t>
            </a:r>
          </a:p>
          <a:p>
            <a:pPr lvl="1"/>
            <a:r>
              <a:rPr lang="en-US" dirty="0"/>
              <a:t>Content (original or shared)</a:t>
            </a:r>
          </a:p>
        </p:txBody>
      </p:sp>
    </p:spTree>
    <p:extLst>
      <p:ext uri="{BB962C8B-B14F-4D97-AF65-F5344CB8AC3E}">
        <p14:creationId xmlns:p14="http://schemas.microsoft.com/office/powerpoint/2010/main" val="78898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8369BB-A11A-4B6C-897D-EBB550340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Resume Ready?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27390986-B7F5-4F60-84A1-F9DECD198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0765" y="514075"/>
            <a:ext cx="4636301" cy="60052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6B19BDC-FA90-4917-9921-E61D1ED34CDF}"/>
              </a:ext>
            </a:extLst>
          </p:cNvPr>
          <p:cNvSpPr txBox="1"/>
          <p:nvPr/>
        </p:nvSpPr>
        <p:spPr>
          <a:xfrm>
            <a:off x="1236133" y="1591733"/>
            <a:ext cx="4927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 your resume reviewed at the Career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Tailor your resume to specific positions </a:t>
            </a:r>
            <a:r>
              <a:rPr lang="en-US" sz="2400" dirty="0">
                <a:sym typeface="Wingdings" panose="05000000000000000000" pitchFamily="2" charset="2"/>
              </a:rPr>
              <a:t> what is important for this employer to know?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Resume real estate </a:t>
            </a:r>
            <a:r>
              <a:rPr lang="en-US" sz="2400" dirty="0">
                <a:sym typeface="Wingdings" panose="05000000000000000000" pitchFamily="2" charset="2"/>
              </a:rPr>
              <a:t> most valuable information at the top!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Descriptive bullet points with powerful verbs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53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C73B61-A3CF-46C4-B0AB-7CD0E20D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“The difference between the almost right word and the right word is really a large matter – ‘tis the difference between the lightning-bug and the lightning.” </a:t>
            </a:r>
            <a:br>
              <a:rPr lang="en-US" sz="2800" dirty="0"/>
            </a:br>
            <a:r>
              <a:rPr lang="en-US" sz="2800" dirty="0"/>
              <a:t>								– Mark Twain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CC6B36CD-6A81-4831-A211-64F1FCD54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345" y="2438400"/>
            <a:ext cx="8075529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5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="" xmlns:a16="http://schemas.microsoft.com/office/drawing/2014/main" id="{F4879A65-1B18-4743-8E68-3F2C08C9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Email Correspondence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E4E919A5-ADE8-4B66-BEF2-6492E70A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483614"/>
            <a:ext cx="4443984" cy="823912"/>
          </a:xfrm>
        </p:spPr>
        <p:txBody>
          <a:bodyPr/>
          <a:lstStyle/>
          <a:p>
            <a:r>
              <a:rPr lang="en-US" dirty="0"/>
              <a:t>Do…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0060E31D-1337-487B-B46C-15CA480F2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2526274"/>
            <a:ext cx="4443984" cy="3755993"/>
          </a:xfrm>
        </p:spPr>
        <p:txBody>
          <a:bodyPr>
            <a:normAutofit/>
          </a:bodyPr>
          <a:lstStyle/>
          <a:p>
            <a:r>
              <a:rPr lang="en-US" dirty="0"/>
              <a:t>Send from your UMBC email</a:t>
            </a:r>
          </a:p>
          <a:p>
            <a:r>
              <a:rPr lang="en-US" dirty="0"/>
              <a:t>Include a brief, descriptive subject line</a:t>
            </a:r>
          </a:p>
          <a:p>
            <a:r>
              <a:rPr lang="en-US" dirty="0"/>
              <a:t>Use a greeting &amp; name of recipient</a:t>
            </a:r>
          </a:p>
          <a:p>
            <a:r>
              <a:rPr lang="en-US" dirty="0"/>
              <a:t>Write concise, clearly organized body paragraphs</a:t>
            </a:r>
          </a:p>
          <a:p>
            <a:r>
              <a:rPr lang="en-US" dirty="0"/>
              <a:t>Choose an appropriate closing</a:t>
            </a:r>
          </a:p>
          <a:p>
            <a:r>
              <a:rPr lang="en-US" dirty="0"/>
              <a:t>PROOFREAD BEFORE SENDING!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7521FABB-6B6A-49DB-A678-FCEB4BBF1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1525075"/>
            <a:ext cx="4443984" cy="823912"/>
          </a:xfrm>
        </p:spPr>
        <p:txBody>
          <a:bodyPr/>
          <a:lstStyle/>
          <a:p>
            <a:r>
              <a:rPr lang="en-US" dirty="0"/>
              <a:t>Avoid…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="" xmlns:a16="http://schemas.microsoft.com/office/drawing/2014/main" id="{710BE48C-D141-4063-AC84-04ED6DC4A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5014" y="2526274"/>
            <a:ext cx="4443984" cy="3569726"/>
          </a:xfrm>
        </p:spPr>
        <p:txBody>
          <a:bodyPr/>
          <a:lstStyle/>
          <a:p>
            <a:r>
              <a:rPr lang="en-US" dirty="0"/>
              <a:t>Using multiple email addresses to correspond with employers</a:t>
            </a:r>
          </a:p>
          <a:p>
            <a:r>
              <a:rPr lang="en-US" dirty="0"/>
              <a:t>Writing with slang or casual language</a:t>
            </a:r>
          </a:p>
          <a:p>
            <a:r>
              <a:rPr lang="en-US" dirty="0"/>
              <a:t>Contacting employers too frequently</a:t>
            </a:r>
          </a:p>
          <a:p>
            <a:r>
              <a:rPr lang="en-US" dirty="0"/>
              <a:t>Asking questions that you can find the answers to!</a:t>
            </a:r>
          </a:p>
          <a:p>
            <a:r>
              <a:rPr lang="en-US" dirty="0"/>
              <a:t>Stressing – correspondence takes time!</a:t>
            </a:r>
          </a:p>
        </p:txBody>
      </p:sp>
    </p:spTree>
    <p:extLst>
      <p:ext uri="{BB962C8B-B14F-4D97-AF65-F5344CB8AC3E}">
        <p14:creationId xmlns:p14="http://schemas.microsoft.com/office/powerpoint/2010/main" val="35214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D4E98AB9-DCE0-4AD6-B976-9E257DA95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Professional Email Correspondence:</a:t>
            </a:r>
            <a:br>
              <a:rPr lang="en-US" dirty="0"/>
            </a:br>
            <a:r>
              <a:rPr lang="en-US" dirty="0"/>
              <a:t>Before You Press “Send”…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E50FEC77-5AB1-4441-A514-27CBD669F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check your spelling and grammar?</a:t>
            </a:r>
          </a:p>
          <a:p>
            <a:r>
              <a:rPr lang="en-US" dirty="0"/>
              <a:t>Did you ask a question that you could find an answer for independently?</a:t>
            </a:r>
          </a:p>
          <a:p>
            <a:r>
              <a:rPr lang="en-US" dirty="0"/>
              <a:t>Did you communicate your message clearly?</a:t>
            </a:r>
          </a:p>
          <a:p>
            <a:endParaRPr lang="en-US" dirty="0"/>
          </a:p>
          <a:p>
            <a:r>
              <a:rPr lang="en-US" dirty="0"/>
              <a:t>What If I Don’t Hear Back?</a:t>
            </a:r>
          </a:p>
          <a:p>
            <a:pPr lvl="1"/>
            <a:r>
              <a:rPr lang="en-US" dirty="0"/>
              <a:t>Consider a follow-up call if appropriate</a:t>
            </a:r>
          </a:p>
          <a:p>
            <a:pPr lvl="1"/>
            <a:r>
              <a:rPr lang="en-US" dirty="0"/>
              <a:t>Follow up with an email if you’re expecting a reply</a:t>
            </a:r>
          </a:p>
          <a:p>
            <a:pPr lvl="1"/>
            <a:r>
              <a:rPr lang="en-US" dirty="0"/>
              <a:t>Include all previous e-mail threads </a:t>
            </a:r>
            <a:r>
              <a:rPr lang="en-US" dirty="0">
                <a:sym typeface="Wingdings" panose="05000000000000000000" pitchFamily="2" charset="2"/>
              </a:rPr>
              <a:t> help track the conversation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2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Graduation…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7500" y="2901530"/>
            <a:ext cx="4448175" cy="296587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901530"/>
            <a:ext cx="5037045" cy="29658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3987" y="2103520"/>
            <a:ext cx="542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people expect you to feel: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1631" y="210352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you actually might feel:</a:t>
            </a:r>
          </a:p>
        </p:txBody>
      </p:sp>
    </p:spTree>
    <p:extLst>
      <p:ext uri="{BB962C8B-B14F-4D97-AF65-F5344CB8AC3E}">
        <p14:creationId xmlns:p14="http://schemas.microsoft.com/office/powerpoint/2010/main" val="18358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 title="Side bar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="" xmlns:a16="http://schemas.microsoft.com/office/drawing/2014/main" id="{FC255F6F-E051-44CC-8A0D-DB5E1CDB4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5" r="32068"/>
          <a:stretch/>
        </p:blipFill>
        <p:spPr>
          <a:xfrm>
            <a:off x="7589854" y="10"/>
            <a:ext cx="4602146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94AAE879-F9D9-45E9-9326-F30843A8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US" dirty="0"/>
              <a:t>LinkedIn Job Search Tips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FF434DB-F97C-4209-B536-379D878FE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en-US" sz="1900" dirty="0"/>
              <a:t>Upgrade to Premium</a:t>
            </a:r>
          </a:p>
          <a:p>
            <a:r>
              <a:rPr lang="en-US" sz="1900" dirty="0"/>
              <a:t>Make yourself “Open to Recruiters”</a:t>
            </a:r>
          </a:p>
          <a:p>
            <a:r>
              <a:rPr lang="en-US" sz="1900" dirty="0"/>
              <a:t>Upload a professional headshot (Career Fair!)</a:t>
            </a:r>
          </a:p>
          <a:p>
            <a:r>
              <a:rPr lang="en-US" sz="1900" dirty="0"/>
              <a:t>Create an exciting headline with keywords</a:t>
            </a:r>
          </a:p>
          <a:p>
            <a:r>
              <a:rPr lang="en-US" sz="1900" dirty="0"/>
              <a:t>Be active!</a:t>
            </a:r>
          </a:p>
          <a:p>
            <a:pPr lvl="1"/>
            <a:r>
              <a:rPr lang="en-US" sz="1900" dirty="0"/>
              <a:t>Endorse skills</a:t>
            </a:r>
          </a:p>
          <a:p>
            <a:pPr lvl="1"/>
            <a:r>
              <a:rPr lang="en-US" sz="1900" dirty="0"/>
              <a:t>Follow companies &amp; industries of interest</a:t>
            </a:r>
          </a:p>
          <a:p>
            <a:pPr lvl="1"/>
            <a:r>
              <a:rPr lang="en-US" sz="1900" dirty="0"/>
              <a:t>Request recommendations</a:t>
            </a:r>
          </a:p>
          <a:p>
            <a:pPr lvl="1"/>
            <a:r>
              <a:rPr lang="en-US" sz="1900" dirty="0"/>
              <a:t>Network with alumni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74021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Marketing 101</a:t>
            </a:r>
            <a:br>
              <a:rPr lang="en-US" sz="2800" dirty="0" smtClean="0"/>
            </a:br>
            <a:r>
              <a:rPr lang="en-US" sz="2800" i="1" dirty="0" smtClean="0"/>
              <a:t>Start With Why </a:t>
            </a:r>
            <a:r>
              <a:rPr lang="en-US" sz="2800" dirty="0" smtClean="0"/>
              <a:t>by Simon Sinek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7800" y="1619141"/>
            <a:ext cx="6667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Second Commercial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2871" y="2663230"/>
            <a:ext cx="4294229" cy="3841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62" y="2663230"/>
            <a:ext cx="4211638" cy="38502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7500" y="1428750"/>
            <a:ext cx="728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Identify who you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Highlight a few strengths and accomplishments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Show how you can bring added value to an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Bonus: Add your WHY!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8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Take Advantage of Career Center Resources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Appointments</a:t>
            </a:r>
          </a:p>
          <a:p>
            <a:r>
              <a:rPr lang="en-US" dirty="0"/>
              <a:t>Online &amp; Print Resources</a:t>
            </a:r>
          </a:p>
          <a:p>
            <a:r>
              <a:rPr lang="en-US" dirty="0"/>
              <a:t>UMBC Connects</a:t>
            </a:r>
          </a:p>
          <a:p>
            <a:r>
              <a:rPr lang="en-US" dirty="0"/>
              <a:t>On-Campus Interviews</a:t>
            </a:r>
          </a:p>
          <a:p>
            <a:r>
              <a:rPr lang="en-US" dirty="0"/>
              <a:t>On The Road: Exploring Outside the Loop</a:t>
            </a:r>
          </a:p>
          <a:p>
            <a:r>
              <a:rPr lang="en-US" dirty="0"/>
              <a:t>Fall Career and Internship Fair!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874" y="1851024"/>
            <a:ext cx="4806926" cy="17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1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387" y="2352674"/>
            <a:ext cx="8659305" cy="3578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1536700"/>
            <a:ext cx="999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Career Specialists |Internship &amp; Employment Team | Employer Relations &amp; Recruitment Programs</a:t>
            </a:r>
          </a:p>
        </p:txBody>
      </p:sp>
    </p:spTree>
    <p:extLst>
      <p:ext uri="{BB962C8B-B14F-4D97-AF65-F5344CB8AC3E}">
        <p14:creationId xmlns:p14="http://schemas.microsoft.com/office/powerpoint/2010/main" val="12871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Appointments to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0"/>
            <a:ext cx="9601200" cy="3581400"/>
          </a:xfrm>
        </p:spPr>
        <p:txBody>
          <a:bodyPr/>
          <a:lstStyle/>
          <a:p>
            <a:r>
              <a:rPr lang="en-US" dirty="0" smtClean="0"/>
              <a:t>Career Specialists (60 minutes)</a:t>
            </a:r>
          </a:p>
          <a:p>
            <a:pPr lvl="1"/>
            <a:r>
              <a:rPr lang="en-US" dirty="0" smtClean="0"/>
              <a:t>Career Decision Making</a:t>
            </a:r>
          </a:p>
          <a:p>
            <a:pPr lvl="1"/>
            <a:r>
              <a:rPr lang="en-US" dirty="0" smtClean="0"/>
              <a:t>Interview Preparation &amp; Evaluating Offers</a:t>
            </a:r>
          </a:p>
          <a:p>
            <a:pPr lvl="1"/>
            <a:r>
              <a:rPr lang="en-US" dirty="0" smtClean="0"/>
              <a:t>Mock Interviews (must call to schedule)</a:t>
            </a:r>
          </a:p>
          <a:p>
            <a:pPr lvl="1"/>
            <a:r>
              <a:rPr lang="en-US" dirty="0" smtClean="0"/>
              <a:t>LinkedIn Advanced Strategies</a:t>
            </a:r>
          </a:p>
          <a:p>
            <a:r>
              <a:rPr lang="en-US" dirty="0" smtClean="0"/>
              <a:t>Internship &amp; Employment team (30 minutes)</a:t>
            </a:r>
          </a:p>
          <a:p>
            <a:pPr lvl="1"/>
            <a:r>
              <a:rPr lang="en-US" dirty="0" smtClean="0"/>
              <a:t>Job Search Process</a:t>
            </a:r>
          </a:p>
          <a:p>
            <a:pPr lvl="1"/>
            <a:r>
              <a:rPr lang="en-US" dirty="0" smtClean="0"/>
              <a:t>Interview Preparation &amp; Evaluating Offers</a:t>
            </a:r>
          </a:p>
          <a:p>
            <a:pPr lvl="1"/>
            <a:r>
              <a:rPr lang="en-US" dirty="0" smtClean="0"/>
              <a:t>Industry-Specific Resume Reviews</a:t>
            </a:r>
          </a:p>
        </p:txBody>
      </p:sp>
    </p:spTree>
    <p:extLst>
      <p:ext uri="{BB962C8B-B14F-4D97-AF65-F5344CB8AC3E}">
        <p14:creationId xmlns:p14="http://schemas.microsoft.com/office/powerpoint/2010/main" val="30266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C0E78-21FD-4885-B81D-7654B212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844C7F-7F1A-41FC-9898-75E6773EF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42533"/>
            <a:ext cx="9601200" cy="4927600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UMBCworks</a:t>
            </a:r>
            <a:r>
              <a:rPr lang="en-US" sz="2400" dirty="0"/>
              <a:t> database – check often, update resume, consider cover letter</a:t>
            </a:r>
          </a:p>
          <a:p>
            <a:r>
              <a:rPr lang="en-US" sz="2400" dirty="0"/>
              <a:t>Career Guide</a:t>
            </a:r>
          </a:p>
          <a:p>
            <a:pPr lvl="1"/>
            <a:r>
              <a:rPr lang="en-US" sz="2400" dirty="0"/>
              <a:t>Online &amp; print (available next week!)</a:t>
            </a:r>
          </a:p>
          <a:p>
            <a:pPr lvl="1"/>
            <a:r>
              <a:rPr lang="en-US" sz="2400" dirty="0"/>
              <a:t>Newly redesigned!</a:t>
            </a:r>
          </a:p>
          <a:p>
            <a:r>
              <a:rPr lang="en-US" sz="2400" dirty="0"/>
              <a:t>Careers.umbc.edu</a:t>
            </a:r>
          </a:p>
          <a:p>
            <a:pPr lvl="1"/>
            <a:r>
              <a:rPr lang="en-US" sz="2400" dirty="0"/>
              <a:t>Sample industry resumes</a:t>
            </a:r>
          </a:p>
          <a:p>
            <a:pPr lvl="1"/>
            <a:r>
              <a:rPr lang="en-US" sz="2400" dirty="0"/>
              <a:t>What Can I Do With My Major? Sheets</a:t>
            </a:r>
          </a:p>
          <a:p>
            <a:pPr lvl="1"/>
            <a:r>
              <a:rPr lang="en-US" sz="2400" dirty="0"/>
              <a:t>Vault </a:t>
            </a:r>
            <a:r>
              <a:rPr lang="en-US" sz="2400" dirty="0">
                <a:sym typeface="Wingdings" panose="05000000000000000000" pitchFamily="2" charset="2"/>
              </a:rPr>
              <a:t> explore industry guides to learn about jobs, read company reviews, read up-to-date advising from industry professionals</a:t>
            </a:r>
          </a:p>
          <a:p>
            <a:pPr lvl="1"/>
            <a:r>
              <a:rPr lang="en-US" sz="2400" dirty="0">
                <a:sym typeface="Wingdings" panose="05000000000000000000" pitchFamily="2" charset="2"/>
              </a:rPr>
              <a:t>“For Students” tab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932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Connected to the Career Center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566" y="2171700"/>
            <a:ext cx="2341067" cy="908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850" y="2334219"/>
            <a:ext cx="2517866" cy="9449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989" y="2171700"/>
            <a:ext cx="1542422" cy="15607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757" y="4347394"/>
            <a:ext cx="1396105" cy="1420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5686" y="4347394"/>
            <a:ext cx="2870423" cy="1592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264" y="4348386"/>
            <a:ext cx="2759669" cy="17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ADB88C-8965-4139-BB8D-2FF32B23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699" y="586845"/>
            <a:ext cx="6049433" cy="58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2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5800" y="635000"/>
            <a:ext cx="9601200" cy="1485900"/>
          </a:xfrm>
        </p:spPr>
        <p:txBody>
          <a:bodyPr/>
          <a:lstStyle/>
          <a:p>
            <a:r>
              <a:rPr lang="en-US" dirty="0"/>
              <a:t>How We Hope You Feel!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6792" y="1778000"/>
            <a:ext cx="6454722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Shifting From Student to Professional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2593975"/>
            <a:ext cx="4448175" cy="29654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Get Started Now!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Ready Means “Career Ready”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It’s All About Professionalism</a:t>
            </a:r>
          </a:p>
          <a:p>
            <a:pPr marL="457200" indent="-457200">
              <a:buFont typeface="+mj-lt"/>
              <a:buAutoNum type="arabicPeriod"/>
            </a:pPr>
            <a:endParaRPr lang="en-US" sz="2800" u="sng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Take Advantage of the Career Center!</a:t>
            </a:r>
          </a:p>
        </p:txBody>
      </p:sp>
    </p:spTree>
    <p:extLst>
      <p:ext uri="{BB962C8B-B14F-4D97-AF65-F5344CB8AC3E}">
        <p14:creationId xmlns:p14="http://schemas.microsoft.com/office/powerpoint/2010/main" val="66276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Get Started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There’s no such thing as too </a:t>
            </a:r>
            <a:r>
              <a:rPr lang="en-US" dirty="0" smtClean="0"/>
              <a:t>early</a:t>
            </a:r>
          </a:p>
          <a:p>
            <a:r>
              <a:rPr lang="en-US" dirty="0" smtClean="0"/>
              <a:t>Fall = Recruitment Season</a:t>
            </a:r>
          </a:p>
          <a:p>
            <a:r>
              <a:rPr lang="en-US" dirty="0" smtClean="0"/>
              <a:t>The job search is </a:t>
            </a:r>
            <a:r>
              <a:rPr lang="en-US" u="sng" dirty="0" smtClean="0"/>
              <a:t>work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286000"/>
            <a:ext cx="499820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Ready Means “Career Ready”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28750"/>
            <a:ext cx="10668000" cy="5242983"/>
          </a:xfrm>
        </p:spPr>
        <p:txBody>
          <a:bodyPr>
            <a:normAutofit/>
          </a:bodyPr>
          <a:lstStyle/>
          <a:p>
            <a:r>
              <a:rPr lang="en-US" dirty="0"/>
              <a:t>What are employers looking for?</a:t>
            </a:r>
          </a:p>
          <a:p>
            <a:pPr marL="0" indent="0">
              <a:buNone/>
            </a:pPr>
            <a:r>
              <a:rPr lang="en-US" dirty="0"/>
              <a:t>According to the National Association of Colleges and Employers (NACE):</a:t>
            </a:r>
          </a:p>
          <a:p>
            <a:pPr marL="457200" indent="-457200">
              <a:buAutoNum type="arabicPeriod"/>
            </a:pPr>
            <a:r>
              <a:rPr lang="en-US" dirty="0"/>
              <a:t>Critical Thinking/Problem-Solving</a:t>
            </a:r>
          </a:p>
          <a:p>
            <a:pPr marL="457200" indent="-457200">
              <a:buAutoNum type="arabicPeriod"/>
            </a:pPr>
            <a:r>
              <a:rPr lang="en-US" dirty="0"/>
              <a:t>Oral/Written Communications</a:t>
            </a:r>
          </a:p>
          <a:p>
            <a:pPr marL="457200" indent="-457200">
              <a:buAutoNum type="arabicPeriod"/>
            </a:pPr>
            <a:r>
              <a:rPr lang="en-US" dirty="0"/>
              <a:t>Teamwork/Collaboration</a:t>
            </a:r>
          </a:p>
          <a:p>
            <a:pPr marL="457200" indent="-457200">
              <a:buAutoNum type="arabicPeriod"/>
            </a:pPr>
            <a:r>
              <a:rPr lang="en-US" dirty="0"/>
              <a:t>Digital Technology</a:t>
            </a:r>
          </a:p>
          <a:p>
            <a:pPr marL="457200" indent="-457200">
              <a:buAutoNum type="arabicPeriod"/>
            </a:pPr>
            <a:r>
              <a:rPr lang="en-US" dirty="0"/>
              <a:t>Leadership</a:t>
            </a:r>
          </a:p>
          <a:p>
            <a:pPr marL="457200" indent="-457200">
              <a:buAutoNum type="arabicPeriod"/>
            </a:pPr>
            <a:r>
              <a:rPr lang="en-US" dirty="0"/>
              <a:t>Professionalism/Work Ethic</a:t>
            </a:r>
          </a:p>
          <a:p>
            <a:pPr marL="457200" indent="-457200">
              <a:buAutoNum type="arabicPeriod"/>
            </a:pPr>
            <a:r>
              <a:rPr lang="en-US" dirty="0"/>
              <a:t>Career Management</a:t>
            </a:r>
          </a:p>
          <a:p>
            <a:pPr marL="457200" indent="-457200">
              <a:buAutoNum type="arabicPeriod"/>
            </a:pPr>
            <a:r>
              <a:rPr lang="en-US" dirty="0"/>
              <a:t>Global/Intercultural Fluency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6A808C-1730-47ED-8D3C-9714C56E1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391" y="2504545"/>
            <a:ext cx="4705645" cy="35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1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8176C3-46CA-4D6D-A530-CC46596E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show that I’m “career ready”?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7F3340-7FB4-4952-AE96-CB988DF1F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&amp; Articulate Your Goals</a:t>
            </a:r>
          </a:p>
          <a:p>
            <a:r>
              <a:rPr lang="en-US" dirty="0"/>
              <a:t>Organization Leads to Better Preparation</a:t>
            </a:r>
          </a:p>
          <a:p>
            <a:r>
              <a:rPr lang="en-US" dirty="0"/>
              <a:t>Demonstrate Professionalism</a:t>
            </a:r>
          </a:p>
          <a:p>
            <a:r>
              <a:rPr lang="en-US" dirty="0"/>
              <a:t>Communicate Confidence in Your Personal Brand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C602299-520B-4C15-9BE7-BA2A86819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667" y="21717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3100" y="468630"/>
            <a:ext cx="5702300" cy="58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BA81EB-3AC5-43A1-AAF0-D5D0689D0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a Job Search:</a:t>
            </a:r>
            <a:br>
              <a:rPr lang="en-US" dirty="0"/>
            </a:br>
            <a:r>
              <a:rPr lang="en-US" dirty="0"/>
              <a:t>Know What You Are Looking For!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868AE4-A9E5-4756-B0B5-4194AE88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533" y="2171699"/>
            <a:ext cx="9601200" cy="4161367"/>
          </a:xfrm>
        </p:spPr>
        <p:txBody>
          <a:bodyPr>
            <a:normAutofit/>
          </a:bodyPr>
          <a:lstStyle/>
          <a:p>
            <a:r>
              <a:rPr lang="en-US" dirty="0"/>
              <a:t>Identify the industry/position type that you’re looking for:</a:t>
            </a:r>
          </a:p>
          <a:p>
            <a:pPr lvl="1"/>
            <a:r>
              <a:rPr lang="en-US" dirty="0"/>
              <a:t>Job Title</a:t>
            </a:r>
          </a:p>
          <a:p>
            <a:pPr lvl="2"/>
            <a:r>
              <a:rPr lang="en-US" dirty="0"/>
              <a:t>Major Sheets</a:t>
            </a:r>
          </a:p>
          <a:p>
            <a:pPr lvl="2"/>
            <a:r>
              <a:rPr lang="en-US" dirty="0"/>
              <a:t>Vault</a:t>
            </a:r>
          </a:p>
          <a:p>
            <a:pPr lvl="1"/>
            <a:r>
              <a:rPr lang="en-US" dirty="0"/>
              <a:t>Industry</a:t>
            </a:r>
          </a:p>
          <a:p>
            <a:pPr lvl="2"/>
            <a:r>
              <a:rPr lang="en-US" dirty="0"/>
              <a:t>Private, Public, Nonprofit Sectors</a:t>
            </a:r>
          </a:p>
          <a:p>
            <a:pPr lvl="1"/>
            <a:r>
              <a:rPr lang="en-US" dirty="0"/>
              <a:t>Specific Employers</a:t>
            </a:r>
          </a:p>
          <a:p>
            <a:pPr lvl="2"/>
            <a:r>
              <a:rPr lang="en-US" dirty="0"/>
              <a:t>UMBC Career Center </a:t>
            </a:r>
            <a:r>
              <a:rPr lang="en-US" dirty="0" smtClean="0"/>
              <a:t>events</a:t>
            </a:r>
          </a:p>
          <a:p>
            <a:pPr lvl="2"/>
            <a:r>
              <a:rPr lang="en-US" dirty="0" err="1" smtClean="0"/>
              <a:t>UMBCworks</a:t>
            </a:r>
            <a:endParaRPr lang="en-US" dirty="0"/>
          </a:p>
          <a:p>
            <a:pPr lvl="1"/>
            <a:r>
              <a:rPr lang="en-US" dirty="0"/>
              <a:t>Informational Interviews</a:t>
            </a:r>
          </a:p>
          <a:p>
            <a:pPr lvl="2"/>
            <a:r>
              <a:rPr lang="en-US" dirty="0"/>
              <a:t>Friends, Family, Alumni, Peers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FD11BA-6847-41EE-B785-FE79D2379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829" y="2455333"/>
            <a:ext cx="40640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66C8E3"/>
      </a:hlink>
      <a:folHlink>
        <a:srgbClr val="B162A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634</TotalTime>
  <Words>949</Words>
  <Application>Microsoft Office PowerPoint</Application>
  <PresentationFormat>Widescreen</PresentationFormat>
  <Paragraphs>180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Franklin Gothic Book</vt:lpstr>
      <vt:lpstr>Wingdings</vt:lpstr>
      <vt:lpstr>Crop</vt:lpstr>
      <vt:lpstr>Create your own success story</vt:lpstr>
      <vt:lpstr>College Graduation…</vt:lpstr>
      <vt:lpstr>How We Hope You Feel!</vt:lpstr>
      <vt:lpstr>Shifting From Student to Professional</vt:lpstr>
      <vt:lpstr>1. Get Started Now</vt:lpstr>
      <vt:lpstr>2. Ready Means “Career Ready”</vt:lpstr>
      <vt:lpstr>How do I show that I’m “career ready”?</vt:lpstr>
      <vt:lpstr>PowerPoint Presentation</vt:lpstr>
      <vt:lpstr>Organizing a Job Search: Know What You Are Looking For!</vt:lpstr>
      <vt:lpstr>Organizing a Job Search: Organize Yourself</vt:lpstr>
      <vt:lpstr>Organizing a Job Search: Be Strategic</vt:lpstr>
      <vt:lpstr>Organizing a Job Search: UMBCworks</vt:lpstr>
      <vt:lpstr>3. It’s All About Professionalism</vt:lpstr>
      <vt:lpstr>Building Your Professional Image</vt:lpstr>
      <vt:lpstr>Communication: Verbal, Written, Digital</vt:lpstr>
      <vt:lpstr>Resume Ready?</vt:lpstr>
      <vt:lpstr>“The difference between the almost right word and the right word is really a large matter – ‘tis the difference between the lightning-bug and the lightning.”          – Mark Twain</vt:lpstr>
      <vt:lpstr>Professional Email Correspondence </vt:lpstr>
      <vt:lpstr>Professional Email Correspondence: Before You Press “Send”… </vt:lpstr>
      <vt:lpstr>LinkedIn Job Search Tips</vt:lpstr>
      <vt:lpstr>Marketing 101 Start With Why by Simon Sinek</vt:lpstr>
      <vt:lpstr>30 Second Commercial</vt:lpstr>
      <vt:lpstr>4. Take Advantage of Career Center Resources</vt:lpstr>
      <vt:lpstr>Who We Are</vt:lpstr>
      <vt:lpstr>Appointments to Help</vt:lpstr>
      <vt:lpstr>Our Resources</vt:lpstr>
      <vt:lpstr>Get Connected to the Career Center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Barrett</dc:creator>
  <cp:lastModifiedBy>Christine Routzahn</cp:lastModifiedBy>
  <cp:revision>30</cp:revision>
  <dcterms:created xsi:type="dcterms:W3CDTF">2017-09-14T16:56:50Z</dcterms:created>
  <dcterms:modified xsi:type="dcterms:W3CDTF">2019-09-17T16:43:08Z</dcterms:modified>
</cp:coreProperties>
</file>