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3"/>
  </p:notesMasterIdLst>
  <p:handoutMasterIdLst>
    <p:handoutMasterId r:id="rId24"/>
  </p:handoutMasterIdLst>
  <p:sldIdLst>
    <p:sldId id="256" r:id="rId2"/>
    <p:sldId id="285" r:id="rId3"/>
    <p:sldId id="286" r:id="rId4"/>
    <p:sldId id="284" r:id="rId5"/>
    <p:sldId id="291" r:id="rId6"/>
    <p:sldId id="288" r:id="rId7"/>
    <p:sldId id="287" r:id="rId8"/>
    <p:sldId id="302" r:id="rId9"/>
    <p:sldId id="290" r:id="rId10"/>
    <p:sldId id="295" r:id="rId11"/>
    <p:sldId id="278" r:id="rId12"/>
    <p:sldId id="292" r:id="rId13"/>
    <p:sldId id="303" r:id="rId14"/>
    <p:sldId id="294" r:id="rId15"/>
    <p:sldId id="300" r:id="rId16"/>
    <p:sldId id="296" r:id="rId17"/>
    <p:sldId id="297" r:id="rId18"/>
    <p:sldId id="298" r:id="rId19"/>
    <p:sldId id="280" r:id="rId20"/>
    <p:sldId id="299" r:id="rId21"/>
    <p:sldId id="301"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4B550BD-B97D-6A40-BE03-1E5D4E84398C}">
          <p14:sldIdLst>
            <p14:sldId id="256"/>
            <p14:sldId id="285"/>
            <p14:sldId id="286"/>
            <p14:sldId id="284"/>
            <p14:sldId id="291"/>
            <p14:sldId id="288"/>
            <p14:sldId id="287"/>
            <p14:sldId id="302"/>
            <p14:sldId id="290"/>
            <p14:sldId id="295"/>
            <p14:sldId id="278"/>
            <p14:sldId id="292"/>
            <p14:sldId id="303"/>
            <p14:sldId id="294"/>
            <p14:sldId id="300"/>
            <p14:sldId id="296"/>
            <p14:sldId id="297"/>
            <p14:sldId id="298"/>
            <p14:sldId id="280"/>
            <p14:sldId id="299"/>
            <p14:sldId id="301"/>
          </p14:sldIdLst>
        </p14:section>
        <p14:section name="Untitled Section" id="{A6DFA495-41BB-6744-A6FD-66638DA88C6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750" autoAdjust="0"/>
  </p:normalViewPr>
  <p:slideViewPr>
    <p:cSldViewPr snapToGrid="0" snapToObjects="1">
      <p:cViewPr varScale="1">
        <p:scale>
          <a:sx n="87" d="100"/>
          <a:sy n="87" d="100"/>
        </p:scale>
        <p:origin x="2304" y="96"/>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1518A60-4C23-1A40-B2DF-F46FAB37AD8B}" type="datetimeFigureOut">
              <a:rPr lang="en-US" smtClean="0"/>
              <a:t>1/31/2020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A2462D9-080B-B64D-9DE3-0A9829CC0D9E}" type="slidenum">
              <a:rPr lang="en-US" smtClean="0"/>
              <a:t>‹#›</a:t>
            </a:fld>
            <a:endParaRPr lang="en-US" dirty="0"/>
          </a:p>
        </p:txBody>
      </p:sp>
    </p:spTree>
    <p:extLst>
      <p:ext uri="{BB962C8B-B14F-4D97-AF65-F5344CB8AC3E}">
        <p14:creationId xmlns:p14="http://schemas.microsoft.com/office/powerpoint/2010/main" val="36058348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AE1B81-427E-4E47-8D0E-7AC720CEC475}" type="datetimeFigureOut">
              <a:rPr lang="en-US" smtClean="0"/>
              <a:t>1/31/2020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D1E1FE-DAD0-564E-A22E-1A13C6284349}" type="slidenum">
              <a:rPr lang="en-US" smtClean="0"/>
              <a:t>‹#›</a:t>
            </a:fld>
            <a:endParaRPr lang="en-US" dirty="0"/>
          </a:p>
        </p:txBody>
      </p:sp>
    </p:spTree>
    <p:extLst>
      <p:ext uri="{BB962C8B-B14F-4D97-AF65-F5344CB8AC3E}">
        <p14:creationId xmlns:p14="http://schemas.microsoft.com/office/powerpoint/2010/main" val="292729514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D1E1FE-DAD0-564E-A22E-1A13C6284349}" type="slidenum">
              <a:rPr lang="en-US" smtClean="0"/>
              <a:t>1</a:t>
            </a:fld>
            <a:endParaRPr lang="en-US" dirty="0"/>
          </a:p>
        </p:txBody>
      </p:sp>
    </p:spTree>
    <p:extLst>
      <p:ext uri="{BB962C8B-B14F-4D97-AF65-F5344CB8AC3E}">
        <p14:creationId xmlns:p14="http://schemas.microsoft.com/office/powerpoint/2010/main" val="288361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D1E1FE-DAD0-564E-A22E-1A13C6284349}" type="slidenum">
              <a:rPr lang="en-US" smtClean="0"/>
              <a:t>14</a:t>
            </a:fld>
            <a:endParaRPr lang="en-US" dirty="0"/>
          </a:p>
        </p:txBody>
      </p:sp>
    </p:spTree>
    <p:extLst>
      <p:ext uri="{BB962C8B-B14F-4D97-AF65-F5344CB8AC3E}">
        <p14:creationId xmlns:p14="http://schemas.microsoft.com/office/powerpoint/2010/main" val="3616558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D1E1FE-DAD0-564E-A22E-1A13C6284349}" type="slidenum">
              <a:rPr lang="en-US" smtClean="0"/>
              <a:t>19</a:t>
            </a:fld>
            <a:endParaRPr lang="en-US" dirty="0"/>
          </a:p>
        </p:txBody>
      </p:sp>
    </p:spTree>
    <p:extLst>
      <p:ext uri="{BB962C8B-B14F-4D97-AF65-F5344CB8AC3E}">
        <p14:creationId xmlns:p14="http://schemas.microsoft.com/office/powerpoint/2010/main" val="20884970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D1E1FE-DAD0-564E-A22E-1A13C6284349}" type="slidenum">
              <a:rPr lang="en-US" smtClean="0"/>
              <a:t>20</a:t>
            </a:fld>
            <a:endParaRPr lang="en-US" dirty="0"/>
          </a:p>
        </p:txBody>
      </p:sp>
    </p:spTree>
    <p:extLst>
      <p:ext uri="{BB962C8B-B14F-4D97-AF65-F5344CB8AC3E}">
        <p14:creationId xmlns:p14="http://schemas.microsoft.com/office/powerpoint/2010/main" val="722989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a:t>
            </a:r>
            <a:r>
              <a:rPr lang="en-US" baseline="0" dirty="0" smtClean="0"/>
              <a:t> who has been to a career fair before? </a:t>
            </a:r>
            <a:endParaRPr lang="en-US" dirty="0"/>
          </a:p>
        </p:txBody>
      </p:sp>
      <p:sp>
        <p:nvSpPr>
          <p:cNvPr id="4" name="Slide Number Placeholder 3"/>
          <p:cNvSpPr>
            <a:spLocks noGrp="1"/>
          </p:cNvSpPr>
          <p:nvPr>
            <p:ph type="sldNum" sz="quarter" idx="10"/>
          </p:nvPr>
        </p:nvSpPr>
        <p:spPr/>
        <p:txBody>
          <a:bodyPr/>
          <a:lstStyle/>
          <a:p>
            <a:fld id="{02D1E1FE-DAD0-564E-A22E-1A13C6284349}" type="slidenum">
              <a:rPr lang="en-US" smtClean="0"/>
              <a:t>2</a:t>
            </a:fld>
            <a:endParaRPr lang="en-US" dirty="0"/>
          </a:p>
        </p:txBody>
      </p:sp>
    </p:spTree>
    <p:extLst>
      <p:ext uri="{BB962C8B-B14F-4D97-AF65-F5344CB8AC3E}">
        <p14:creationId xmlns:p14="http://schemas.microsoft.com/office/powerpoint/2010/main" val="3729819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 for staff wearing black</a:t>
            </a:r>
            <a:r>
              <a:rPr lang="en-US" baseline="0" dirty="0" smtClean="0"/>
              <a:t> and gold !</a:t>
            </a:r>
            <a:endParaRPr lang="en-US" dirty="0"/>
          </a:p>
        </p:txBody>
      </p:sp>
      <p:sp>
        <p:nvSpPr>
          <p:cNvPr id="4" name="Slide Number Placeholder 3"/>
          <p:cNvSpPr>
            <a:spLocks noGrp="1"/>
          </p:cNvSpPr>
          <p:nvPr>
            <p:ph type="sldNum" sz="quarter" idx="10"/>
          </p:nvPr>
        </p:nvSpPr>
        <p:spPr/>
        <p:txBody>
          <a:bodyPr/>
          <a:lstStyle/>
          <a:p>
            <a:fld id="{02D1E1FE-DAD0-564E-A22E-1A13C6284349}" type="slidenum">
              <a:rPr lang="en-US" smtClean="0"/>
              <a:t>4</a:t>
            </a:fld>
            <a:endParaRPr lang="en-US" dirty="0"/>
          </a:p>
        </p:txBody>
      </p:sp>
    </p:spTree>
    <p:extLst>
      <p:ext uri="{BB962C8B-B14F-4D97-AF65-F5344CB8AC3E}">
        <p14:creationId xmlns:p14="http://schemas.microsoft.com/office/powerpoint/2010/main" val="1194638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D1E1FE-DAD0-564E-A22E-1A13C6284349}" type="slidenum">
              <a:rPr lang="en-US" smtClean="0"/>
              <a:t>6</a:t>
            </a:fld>
            <a:endParaRPr lang="en-US" dirty="0"/>
          </a:p>
        </p:txBody>
      </p:sp>
    </p:spTree>
    <p:extLst>
      <p:ext uri="{BB962C8B-B14F-4D97-AF65-F5344CB8AC3E}">
        <p14:creationId xmlns:p14="http://schemas.microsoft.com/office/powerpoint/2010/main" val="38721420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Navigate to website to demo</a:t>
            </a:r>
          </a:p>
          <a:p>
            <a:r>
              <a:rPr lang="en-US" dirty="0" smtClean="0"/>
              <a:t>Hype</a:t>
            </a:r>
            <a:r>
              <a:rPr lang="en-US" baseline="0" dirty="0" smtClean="0"/>
              <a:t> resume rescue</a:t>
            </a:r>
          </a:p>
          <a:p>
            <a:endParaRPr lang="en-US" dirty="0"/>
          </a:p>
        </p:txBody>
      </p:sp>
      <p:sp>
        <p:nvSpPr>
          <p:cNvPr id="4" name="Slide Number Placeholder 3"/>
          <p:cNvSpPr>
            <a:spLocks noGrp="1"/>
          </p:cNvSpPr>
          <p:nvPr>
            <p:ph type="sldNum" sz="quarter" idx="10"/>
          </p:nvPr>
        </p:nvSpPr>
        <p:spPr/>
        <p:txBody>
          <a:bodyPr/>
          <a:lstStyle/>
          <a:p>
            <a:fld id="{02D1E1FE-DAD0-564E-A22E-1A13C6284349}" type="slidenum">
              <a:rPr lang="en-US" smtClean="0"/>
              <a:t>7</a:t>
            </a:fld>
            <a:endParaRPr lang="en-US" dirty="0"/>
          </a:p>
        </p:txBody>
      </p:sp>
    </p:spTree>
    <p:extLst>
      <p:ext uri="{BB962C8B-B14F-4D97-AF65-F5344CB8AC3E}">
        <p14:creationId xmlns:p14="http://schemas.microsoft.com/office/powerpoint/2010/main" val="4232057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D1E1FE-DAD0-564E-A22E-1A13C6284349}" type="slidenum">
              <a:rPr lang="en-US" smtClean="0"/>
              <a:t>8</a:t>
            </a:fld>
            <a:endParaRPr lang="en-US" dirty="0"/>
          </a:p>
        </p:txBody>
      </p:sp>
    </p:spTree>
    <p:extLst>
      <p:ext uri="{BB962C8B-B14F-4D97-AF65-F5344CB8AC3E}">
        <p14:creationId xmlns:p14="http://schemas.microsoft.com/office/powerpoint/2010/main" val="463478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D1E1FE-DAD0-564E-A22E-1A13C6284349}" type="slidenum">
              <a:rPr lang="en-US" smtClean="0"/>
              <a:t>11</a:t>
            </a:fld>
            <a:endParaRPr lang="en-US" dirty="0"/>
          </a:p>
        </p:txBody>
      </p:sp>
    </p:spTree>
    <p:extLst>
      <p:ext uri="{BB962C8B-B14F-4D97-AF65-F5344CB8AC3E}">
        <p14:creationId xmlns:p14="http://schemas.microsoft.com/office/powerpoint/2010/main" val="981286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D1E1FE-DAD0-564E-A22E-1A13C6284349}" type="slidenum">
              <a:rPr lang="en-US" smtClean="0"/>
              <a:t>12</a:t>
            </a:fld>
            <a:endParaRPr lang="en-US" dirty="0"/>
          </a:p>
        </p:txBody>
      </p:sp>
    </p:spTree>
    <p:extLst>
      <p:ext uri="{BB962C8B-B14F-4D97-AF65-F5344CB8AC3E}">
        <p14:creationId xmlns:p14="http://schemas.microsoft.com/office/powerpoint/2010/main" val="22036135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D1E1FE-DAD0-564E-A22E-1A13C6284349}" type="slidenum">
              <a:rPr lang="en-US" smtClean="0"/>
              <a:t>13</a:t>
            </a:fld>
            <a:endParaRPr lang="en-US" dirty="0"/>
          </a:p>
        </p:txBody>
      </p:sp>
    </p:spTree>
    <p:extLst>
      <p:ext uri="{BB962C8B-B14F-4D97-AF65-F5344CB8AC3E}">
        <p14:creationId xmlns:p14="http://schemas.microsoft.com/office/powerpoint/2010/main" val="13070119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ctrTitle"/>
          </p:nvPr>
        </p:nvSpPr>
        <p:spPr>
          <a:xfrm>
            <a:off x="685800" y="3355848"/>
            <a:ext cx="8077200" cy="1673352"/>
          </a:xfrm>
        </p:spPr>
        <p:txBody>
          <a:bodyPr vert="horz" lIns="91440" tIns="0" rIns="45720" bIns="0" rtlCol="0" anchor="t">
            <a:noAutofit/>
            <a:scene3d>
              <a:camera prst="orthographicFront"/>
              <a:lightRig rig="threePt" dir="t">
                <a:rot lat="0" lon="0" rev="4800000"/>
              </a:lightRig>
            </a:scene3d>
            <a:sp3d prstMaterial="matte">
              <a:bevelT w="50800" h="10160"/>
            </a:sp3d>
          </a:bodyPr>
          <a:lstStyle>
            <a:lvl1pPr algn="ctr">
              <a:defRPr sz="6000" b="1"/>
            </a:lvl1pPr>
            <a:extLst/>
          </a:lstStyle>
          <a:p>
            <a:r>
              <a:rPr kumimoji="0" lang="en-US" dirty="0" smtClean="0"/>
              <a:t>Click to edit Master title style</a:t>
            </a:r>
            <a:endParaRPr kumimoji="0" lang="en-US" dirty="0"/>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80067FE1-F4EE-3A4A-9D6F-86014F5E8F80}" type="datetimeFigureOut">
              <a:rPr lang="en-US" smtClean="0"/>
              <a:t>1/31/2020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58B349-A31C-C548-BC08-6155BD480572}" type="slidenum">
              <a:rPr lang="en-US" smtClean="0"/>
              <a:t>‹#›</a:t>
            </a:fld>
            <a:endParaRPr lang="en-US" dirty="0"/>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86295" y="405221"/>
            <a:ext cx="5654180" cy="1495215"/>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www.careers.umbc.edu</a:t>
            </a:r>
          </a:p>
        </p:txBody>
      </p:sp>
      <p:sp>
        <p:nvSpPr>
          <p:cNvPr id="6" name="Slide Number Placeholder 5"/>
          <p:cNvSpPr>
            <a:spLocks noGrp="1"/>
          </p:cNvSpPr>
          <p:nvPr>
            <p:ph type="sldNum" sz="quarter" idx="12"/>
          </p:nvPr>
        </p:nvSpPr>
        <p:spPr/>
        <p:txBody>
          <a:bodyPr/>
          <a:lstStyle/>
          <a:p>
            <a:fld id="{BB58B349-A31C-C548-BC08-6155BD480572}"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Vertical Title 1"/>
          <p:cNvSpPr>
            <a:spLocks noGrp="1"/>
          </p:cNvSpPr>
          <p:nvPr>
            <p:ph type="title" orient="vert"/>
          </p:nvPr>
        </p:nvSpPr>
        <p:spPr>
          <a:xfrm>
            <a:off x="6781800" y="274640"/>
            <a:ext cx="19050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Footer Placeholder 4"/>
          <p:cNvSpPr>
            <a:spLocks noGrp="1"/>
          </p:cNvSpPr>
          <p:nvPr>
            <p:ph type="ftr" sz="quarter" idx="11"/>
          </p:nvPr>
        </p:nvSpPr>
        <p:spPr>
          <a:xfrm>
            <a:off x="2640597" y="6377459"/>
            <a:ext cx="3836404" cy="365125"/>
          </a:xfrm>
        </p:spPr>
        <p:txBody>
          <a:bodyPr/>
          <a:lstStyle/>
          <a:p>
            <a:r>
              <a:rPr lang="en-US" dirty="0" smtClean="0"/>
              <a:t>www.careers.umbc.edu</a:t>
            </a:r>
          </a:p>
        </p:txBody>
      </p:sp>
      <p:sp>
        <p:nvSpPr>
          <p:cNvPr id="6" name="Slide Number Placeholder 5"/>
          <p:cNvSpPr>
            <a:spLocks noGrp="1"/>
          </p:cNvSpPr>
          <p:nvPr>
            <p:ph type="sldNum" sz="quarter" idx="12"/>
          </p:nvPr>
        </p:nvSpPr>
        <p:spPr/>
        <p:txBody>
          <a:bodyPr/>
          <a:lstStyle/>
          <a:p>
            <a:fld id="{BB58B349-A31C-C548-BC08-6155BD480572}"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592827"/>
            <a:ext cx="8229600" cy="4625609"/>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Footer Placeholder 4"/>
          <p:cNvSpPr>
            <a:spLocks noGrp="1"/>
          </p:cNvSpPr>
          <p:nvPr>
            <p:ph type="ftr" sz="quarter" idx="11"/>
          </p:nvPr>
        </p:nvSpPr>
        <p:spPr/>
        <p:txBody>
          <a:bodyPr/>
          <a:lstStyle/>
          <a:p>
            <a:r>
              <a:rPr lang="en-US" dirty="0" smtClean="0"/>
              <a:t>www.careers.umbc.edu</a:t>
            </a:r>
          </a:p>
        </p:txBody>
      </p:sp>
      <p:sp>
        <p:nvSpPr>
          <p:cNvPr id="6" name="Slide Number Placeholder 5"/>
          <p:cNvSpPr>
            <a:spLocks noGrp="1"/>
          </p:cNvSpPr>
          <p:nvPr>
            <p:ph type="sldNum" sz="quarter" idx="12"/>
          </p:nvPr>
        </p:nvSpPr>
        <p:spPr/>
        <p:txBody>
          <a:bodyPr/>
          <a:lstStyle/>
          <a:p>
            <a:fld id="{BB58B349-A31C-C548-BC08-6155BD480572}" type="slidenum">
              <a:rPr lang="en-US" smtClean="0"/>
              <a:t>‹#›</a:t>
            </a:fld>
            <a:endParaRPr lang="en-US" dirty="0"/>
          </a:p>
        </p:txBody>
      </p:sp>
      <p:pic>
        <p:nvPicPr>
          <p:cNvPr id="4" name="Picture 3" descr="career_center_logo_rgb_ver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8513" y="5914710"/>
            <a:ext cx="721606" cy="94329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0067FE1-F4EE-3A4A-9D6F-86014F5E8F80}" type="datetimeFigureOut">
              <a:rPr lang="en-US" smtClean="0"/>
              <a:t>1/31/2020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58B349-A31C-C548-BC08-6155BD480572}"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Footer Placeholder 5"/>
          <p:cNvSpPr>
            <a:spLocks noGrp="1"/>
          </p:cNvSpPr>
          <p:nvPr>
            <p:ph type="ftr" sz="quarter" idx="11"/>
          </p:nvPr>
        </p:nvSpPr>
        <p:spPr/>
        <p:txBody>
          <a:bodyPr/>
          <a:lstStyle/>
          <a:p>
            <a:r>
              <a:rPr lang="en-US" dirty="0" smtClean="0"/>
              <a:t>www.careers.umbc.edu</a:t>
            </a:r>
          </a:p>
        </p:txBody>
      </p:sp>
      <p:sp>
        <p:nvSpPr>
          <p:cNvPr id="7" name="Slide Number Placeholder 6"/>
          <p:cNvSpPr>
            <a:spLocks noGrp="1"/>
          </p:cNvSpPr>
          <p:nvPr>
            <p:ph type="sldNum" sz="quarter" idx="12"/>
          </p:nvPr>
        </p:nvSpPr>
        <p:spPr/>
        <p:txBody>
          <a:bodyPr/>
          <a:lstStyle/>
          <a:p>
            <a:fld id="{BB58B349-A31C-C548-BC08-6155BD480572}"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Footer Placeholder 7"/>
          <p:cNvSpPr>
            <a:spLocks noGrp="1"/>
          </p:cNvSpPr>
          <p:nvPr>
            <p:ph type="ftr" sz="quarter" idx="11"/>
          </p:nvPr>
        </p:nvSpPr>
        <p:spPr/>
        <p:txBody>
          <a:bodyPr/>
          <a:lstStyle/>
          <a:p>
            <a:r>
              <a:rPr lang="en-US" dirty="0" smtClean="0"/>
              <a:t>www.careers.umbc.edu</a:t>
            </a:r>
          </a:p>
        </p:txBody>
      </p:sp>
      <p:sp>
        <p:nvSpPr>
          <p:cNvPr id="9" name="Slide Number Placeholder 8"/>
          <p:cNvSpPr>
            <a:spLocks noGrp="1"/>
          </p:cNvSpPr>
          <p:nvPr>
            <p:ph type="sldNum" sz="quarter" idx="12"/>
          </p:nvPr>
        </p:nvSpPr>
        <p:spPr/>
        <p:txBody>
          <a:bodyPr/>
          <a:lstStyle/>
          <a:p>
            <a:fld id="{BB58B349-A31C-C548-BC08-6155BD480572}"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Footer Placeholder 3"/>
          <p:cNvSpPr>
            <a:spLocks noGrp="1"/>
          </p:cNvSpPr>
          <p:nvPr>
            <p:ph type="ftr" sz="quarter" idx="11"/>
          </p:nvPr>
        </p:nvSpPr>
        <p:spPr/>
        <p:txBody>
          <a:bodyPr/>
          <a:lstStyle/>
          <a:p>
            <a:r>
              <a:rPr lang="en-US" dirty="0" smtClean="0"/>
              <a:t>careers.umbc.edu</a:t>
            </a:r>
            <a:endParaRPr lang="en-US" dirty="0"/>
          </a:p>
        </p:txBody>
      </p:sp>
      <p:sp>
        <p:nvSpPr>
          <p:cNvPr id="5" name="Slide Number Placeholder 4"/>
          <p:cNvSpPr>
            <a:spLocks noGrp="1"/>
          </p:cNvSpPr>
          <p:nvPr>
            <p:ph type="sldNum" sz="quarter" idx="12"/>
          </p:nvPr>
        </p:nvSpPr>
        <p:spPr/>
        <p:txBody>
          <a:bodyPr/>
          <a:lstStyle/>
          <a:p>
            <a:fld id="{BB58B349-A31C-C548-BC08-6155BD480572}"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067FE1-F4EE-3A4A-9D6F-86014F5E8F80}" type="datetimeFigureOut">
              <a:rPr lang="en-US" smtClean="0"/>
              <a:t>1/31/2020</a:t>
            </a:fld>
            <a:endParaRPr lang="en-US" dirty="0"/>
          </a:p>
        </p:txBody>
      </p:sp>
      <p:sp>
        <p:nvSpPr>
          <p:cNvPr id="3" name="Footer Placeholder 2"/>
          <p:cNvSpPr>
            <a:spLocks noGrp="1"/>
          </p:cNvSpPr>
          <p:nvPr>
            <p:ph type="ftr" sz="quarter" idx="11"/>
          </p:nvPr>
        </p:nvSpPr>
        <p:spPr/>
        <p:txBody>
          <a:bodyPr/>
          <a:lstStyle/>
          <a:p>
            <a:r>
              <a:rPr lang="en-US" dirty="0" smtClean="0"/>
              <a:t>www.careers.umbc.edu</a:t>
            </a:r>
          </a:p>
        </p:txBody>
      </p:sp>
      <p:sp>
        <p:nvSpPr>
          <p:cNvPr id="4" name="Slide Number Placeholder 3"/>
          <p:cNvSpPr>
            <a:spLocks noGrp="1"/>
          </p:cNvSpPr>
          <p:nvPr>
            <p:ph type="sldNum" sz="quarter" idx="12"/>
          </p:nvPr>
        </p:nvSpPr>
        <p:spPr/>
        <p:txBody>
          <a:bodyPr/>
          <a:lstStyle/>
          <a:p>
            <a:fld id="{BB58B349-A31C-C548-BC08-6155BD480572}"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6" name="Footer Placeholder 5"/>
          <p:cNvSpPr>
            <a:spLocks noGrp="1"/>
          </p:cNvSpPr>
          <p:nvPr>
            <p:ph type="ftr" sz="quarter" idx="11"/>
          </p:nvPr>
        </p:nvSpPr>
        <p:spPr/>
        <p:txBody>
          <a:bodyPr/>
          <a:lstStyle/>
          <a:p>
            <a:r>
              <a:rPr lang="en-US" dirty="0" smtClean="0"/>
              <a:t>www.careers.umbc.edu</a:t>
            </a:r>
          </a:p>
        </p:txBody>
      </p:sp>
      <p:sp>
        <p:nvSpPr>
          <p:cNvPr id="7" name="Slide Number Placeholder 6"/>
          <p:cNvSpPr>
            <a:spLocks noGrp="1"/>
          </p:cNvSpPr>
          <p:nvPr>
            <p:ph type="sldNum" sz="quarter" idx="12"/>
          </p:nvPr>
        </p:nvSpPr>
        <p:spPr/>
        <p:txBody>
          <a:bodyPr/>
          <a:lstStyle/>
          <a:p>
            <a:fld id="{BB58B349-A31C-C548-BC08-6155BD480572}" type="slidenum">
              <a:rPr lang="en-US" smtClean="0"/>
              <a:t>‹#›</a:t>
            </a:fld>
            <a:endParaRPr lang="en-US" dirty="0"/>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dirty="0" smtClean="0"/>
              <a:t>Drag picture to placeholder or click icon to add</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80067FE1-F4EE-3A4A-9D6F-86014F5E8F80}" type="datetimeFigureOut">
              <a:rPr lang="en-US" smtClean="0"/>
              <a:t>1/31/2020</a:t>
            </a:fld>
            <a:endParaRPr lang="en-US" dirty="0"/>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dirty="0"/>
          </a:p>
        </p:txBody>
      </p:sp>
      <p:sp>
        <p:nvSpPr>
          <p:cNvPr id="7" name="Slide Number Placeholder 6"/>
          <p:cNvSpPr>
            <a:spLocks noGrp="1"/>
          </p:cNvSpPr>
          <p:nvPr>
            <p:ph type="sldNum" sz="quarter" idx="12"/>
          </p:nvPr>
        </p:nvSpPr>
        <p:spPr>
          <a:xfrm>
            <a:off x="8339328" y="1170432"/>
            <a:ext cx="733864" cy="201168"/>
          </a:xfrm>
        </p:spPr>
        <p:txBody>
          <a:bodyPr/>
          <a:lstStyle/>
          <a:p>
            <a:fld id="{BB58B349-A31C-C548-BC08-6155BD480572}"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80067FE1-F4EE-3A4A-9D6F-86014F5E8F80}" type="datetimeFigureOut">
              <a:rPr lang="en-US" smtClean="0"/>
              <a:t>1/31/2020</a:t>
            </a:fld>
            <a:endParaRPr lang="en-US" dirty="0"/>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r>
              <a:rPr lang="en-US" dirty="0" smtClean="0"/>
              <a:t>www.careers.umbc.edu</a:t>
            </a:r>
            <a:endParaRPr lang="en-US" dirty="0"/>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BB58B349-A31C-C548-BC08-6155BD480572}" type="slidenum">
              <a:rPr lang="en-US" smtClean="0"/>
              <a:t>‹#›</a:t>
            </a:fld>
            <a:endParaRPr lang="en-US" dirty="0"/>
          </a:p>
        </p:txBody>
      </p:sp>
      <p:pic>
        <p:nvPicPr>
          <p:cNvPr id="9" name="Picture 8" descr="horiz.jpg"/>
          <p:cNvPicPr>
            <a:picLocks noChangeAspect="1"/>
          </p:cNvPicPr>
          <p:nvPr userDrawn="1"/>
        </p:nvPicPr>
        <p:blipFill>
          <a:blip r:embed="rId13"/>
          <a:stretch>
            <a:fillRect/>
          </a:stretch>
        </p:blipFill>
        <p:spPr>
          <a:xfrm>
            <a:off x="137955" y="6237117"/>
            <a:ext cx="1609749" cy="544383"/>
          </a:xfrm>
          <a:prstGeom prst="rect">
            <a:avLst/>
          </a:prstGeom>
        </p:spPr>
      </p:pic>
      <p:pic>
        <p:nvPicPr>
          <p:cNvPr id="11" name="Picture 10" descr="career_center_logo_rgb_vert.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440615" y="5982818"/>
            <a:ext cx="669504" cy="875182"/>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arolc@umbc.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my.umbc.edu/go/biginterview"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55754"/>
            <a:ext cx="9065416" cy="2048964"/>
          </a:xfrm>
        </p:spPr>
        <p:txBody>
          <a:bodyPr>
            <a:noAutofit/>
          </a:bodyPr>
          <a:lstStyle/>
          <a:p>
            <a:r>
              <a:rPr lang="en-US" sz="4800" dirty="0" smtClean="0"/>
              <a:t>Want to be Career Fair Ready?</a:t>
            </a:r>
            <a:br>
              <a:rPr lang="en-US" sz="4800" dirty="0" smtClean="0"/>
            </a:br>
            <a:r>
              <a:rPr lang="en-US" sz="4800" dirty="0" smtClean="0"/>
              <a:t/>
            </a:r>
            <a:br>
              <a:rPr lang="en-US" sz="4800" dirty="0" smtClean="0"/>
            </a:br>
            <a:r>
              <a:rPr lang="en-US" sz="4800" dirty="0" smtClean="0"/>
              <a:t>G.R.I.T. Will </a:t>
            </a:r>
            <a:r>
              <a:rPr lang="en-US" sz="4800" dirty="0"/>
              <a:t>M</a:t>
            </a:r>
            <a:r>
              <a:rPr lang="en-US" sz="4800" dirty="0" smtClean="0"/>
              <a:t>ake </a:t>
            </a:r>
            <a:r>
              <a:rPr lang="en-US" sz="4800" dirty="0"/>
              <a:t>Y</a:t>
            </a:r>
            <a:r>
              <a:rPr lang="en-US" sz="4800" dirty="0" smtClean="0"/>
              <a:t>ou Great!</a:t>
            </a:r>
            <a:endParaRPr lang="en-US" sz="3600" dirty="0"/>
          </a:p>
        </p:txBody>
      </p:sp>
      <p:sp>
        <p:nvSpPr>
          <p:cNvPr id="3" name="Subtitle 2"/>
          <p:cNvSpPr>
            <a:spLocks noGrp="1"/>
          </p:cNvSpPr>
          <p:nvPr>
            <p:ph type="subTitle" idx="1"/>
          </p:nvPr>
        </p:nvSpPr>
        <p:spPr>
          <a:xfrm>
            <a:off x="628670" y="4925975"/>
            <a:ext cx="7330288" cy="1752600"/>
          </a:xfrm>
        </p:spPr>
        <p:txBody>
          <a:bodyPr>
            <a:normAutofit/>
          </a:bodyPr>
          <a:lstStyle/>
          <a:p>
            <a:r>
              <a:rPr lang="en-US" sz="2400" dirty="0" smtClean="0"/>
              <a:t>Caroline Bodna</a:t>
            </a:r>
            <a:r>
              <a:rPr lang="en-US" sz="2400" dirty="0"/>
              <a:t>r</a:t>
            </a:r>
            <a:endParaRPr lang="en-US" sz="2400" dirty="0" smtClean="0"/>
          </a:p>
          <a:p>
            <a:r>
              <a:rPr lang="en-US" dirty="0" smtClean="0"/>
              <a:t>Assistant </a:t>
            </a:r>
            <a:r>
              <a:rPr lang="en-US" dirty="0"/>
              <a:t>Director for Career </a:t>
            </a:r>
            <a:r>
              <a:rPr lang="en-US" dirty="0" smtClean="0"/>
              <a:t>Development</a:t>
            </a:r>
            <a:endParaRPr lang="en-US" sz="2400" dirty="0" smtClean="0"/>
          </a:p>
          <a:p>
            <a:r>
              <a:rPr lang="en-US" sz="2400" dirty="0" smtClean="0">
                <a:hlinkClick r:id="rId3"/>
              </a:rPr>
              <a:t>carolc@umbc.edu</a:t>
            </a:r>
            <a:endParaRPr lang="en-US" sz="2400" dirty="0"/>
          </a:p>
        </p:txBody>
      </p:sp>
    </p:spTree>
    <p:extLst>
      <p:ext uri="{BB962C8B-B14F-4D97-AF65-F5344CB8AC3E}">
        <p14:creationId xmlns:p14="http://schemas.microsoft.com/office/powerpoint/2010/main" val="15157367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 Resume Ready?</a:t>
            </a:r>
            <a:endParaRPr lang="en-US" dirty="0"/>
          </a:p>
        </p:txBody>
      </p:sp>
      <p:sp>
        <p:nvSpPr>
          <p:cNvPr id="3" name="Content Placeholder 2"/>
          <p:cNvSpPr>
            <a:spLocks noGrp="1"/>
          </p:cNvSpPr>
          <p:nvPr>
            <p:ph idx="1"/>
          </p:nvPr>
        </p:nvSpPr>
        <p:spPr/>
        <p:txBody>
          <a:bodyPr/>
          <a:lstStyle/>
          <a:p>
            <a:r>
              <a:rPr lang="en-US" dirty="0" smtClean="0"/>
              <a:t>Check out the Resume Criteria page (Career Guide, p. </a:t>
            </a:r>
            <a:r>
              <a:rPr lang="en-US" dirty="0" smtClean="0"/>
              <a:t>31</a:t>
            </a:r>
            <a:r>
              <a:rPr lang="en-US" dirty="0" smtClean="0"/>
              <a:t>):</a:t>
            </a:r>
            <a:endParaRPr lang="en-US" dirty="0" smtClean="0"/>
          </a:p>
          <a:p>
            <a:pPr lvl="1"/>
            <a:r>
              <a:rPr lang="en-US" dirty="0" smtClean="0"/>
              <a:t>What can you check off?</a:t>
            </a:r>
          </a:p>
          <a:p>
            <a:pPr lvl="1"/>
            <a:r>
              <a:rPr lang="en-US" dirty="0" smtClean="0"/>
              <a:t>What do you need to work on?</a:t>
            </a:r>
          </a:p>
          <a:p>
            <a:pPr lvl="1"/>
            <a:r>
              <a:rPr lang="en-US" dirty="0" smtClean="0"/>
              <a:t>SPELLCHECK</a:t>
            </a:r>
            <a:r>
              <a:rPr lang="en-US" dirty="0" smtClean="0"/>
              <a:t>!</a:t>
            </a:r>
            <a:endParaRPr lang="en-US" dirty="0" smtClean="0"/>
          </a:p>
        </p:txBody>
      </p:sp>
      <p:sp>
        <p:nvSpPr>
          <p:cNvPr id="5" name="AutoShape 2" descr="Image result for checklist clip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5213" y="2478623"/>
            <a:ext cx="2541587" cy="3117513"/>
          </a:xfrm>
          <a:prstGeom prst="rect">
            <a:avLst/>
          </a:prstGeom>
        </p:spPr>
      </p:pic>
    </p:spTree>
    <p:extLst>
      <p:ext uri="{BB962C8B-B14F-4D97-AF65-F5344CB8AC3E}">
        <p14:creationId xmlns:p14="http://schemas.microsoft.com/office/powerpoint/2010/main" val="670831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 Resume Ready! </a:t>
            </a:r>
            <a:endParaRPr lang="en-US" dirty="0"/>
          </a:p>
        </p:txBody>
      </p:sp>
      <p:sp>
        <p:nvSpPr>
          <p:cNvPr id="3" name="Content Placeholder 2"/>
          <p:cNvSpPr>
            <a:spLocks noGrp="1"/>
          </p:cNvSpPr>
          <p:nvPr>
            <p:ph idx="1"/>
          </p:nvPr>
        </p:nvSpPr>
        <p:spPr/>
        <p:txBody>
          <a:bodyPr>
            <a:normAutofit lnSpcReduction="10000"/>
          </a:bodyPr>
          <a:lstStyle/>
          <a:p>
            <a:pPr marL="118872" indent="0">
              <a:buNone/>
            </a:pPr>
            <a:endParaRPr lang="en-US" dirty="0" smtClean="0"/>
          </a:p>
          <a:p>
            <a:r>
              <a:rPr lang="en-US" dirty="0" smtClean="0"/>
              <a:t>Print multiple copies of your resume</a:t>
            </a:r>
          </a:p>
          <a:p>
            <a:endParaRPr lang="en-US" dirty="0" smtClean="0"/>
          </a:p>
          <a:p>
            <a:r>
              <a:rPr lang="en-US" dirty="0" smtClean="0"/>
              <a:t>Objective statement? </a:t>
            </a:r>
          </a:p>
          <a:p>
            <a:endParaRPr lang="en-US" dirty="0"/>
          </a:p>
          <a:p>
            <a:r>
              <a:rPr lang="en-US" dirty="0" smtClean="0"/>
              <a:t>Bring pens, paper and something to collect business </a:t>
            </a:r>
            <a:r>
              <a:rPr lang="en-US" dirty="0" smtClean="0"/>
              <a:t>cards- </a:t>
            </a:r>
            <a:r>
              <a:rPr lang="en-US" dirty="0" err="1" smtClean="0"/>
              <a:t>padfolios</a:t>
            </a:r>
            <a:r>
              <a:rPr lang="en-US" dirty="0" smtClean="0"/>
              <a:t> are the best!</a:t>
            </a:r>
            <a:endParaRPr lang="en-US" dirty="0" smtClean="0"/>
          </a:p>
          <a:p>
            <a:endParaRPr lang="en-US" dirty="0"/>
          </a:p>
          <a:p>
            <a:r>
              <a:rPr lang="en-US" dirty="0" smtClean="0"/>
              <a:t>Don’t bring: heavy bags, backpacks, coffee cups – leave one hand free to shake hands</a:t>
            </a:r>
          </a:p>
          <a:p>
            <a:endParaRPr lang="en-US" dirty="0"/>
          </a:p>
          <a:p>
            <a:pPr marL="118872" indent="0">
              <a:buNone/>
            </a:pPr>
            <a:endParaRPr lang="en-US" dirty="0"/>
          </a:p>
        </p:txBody>
      </p:sp>
    </p:spTree>
    <p:extLst>
      <p:ext uri="{BB962C8B-B14F-4D97-AF65-F5344CB8AC3E}">
        <p14:creationId xmlns:p14="http://schemas.microsoft.com/office/powerpoint/2010/main" val="3248782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fade">
                                      <p:cBhvr>
                                        <p:cTn id="1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 Resume </a:t>
            </a:r>
            <a:r>
              <a:rPr lang="en-US" dirty="0" smtClean="0"/>
              <a:t>Ready? </a:t>
            </a:r>
            <a:br>
              <a:rPr lang="en-US" dirty="0" smtClean="0"/>
            </a:br>
            <a:r>
              <a:rPr lang="en-US" dirty="0" smtClean="0"/>
              <a:t>All things Ready!</a:t>
            </a:r>
            <a:endParaRPr lang="en-US" dirty="0"/>
          </a:p>
        </p:txBody>
      </p:sp>
      <p:sp>
        <p:nvSpPr>
          <p:cNvPr id="3" name="Content Placeholder 2"/>
          <p:cNvSpPr>
            <a:spLocks noGrp="1"/>
          </p:cNvSpPr>
          <p:nvPr>
            <p:ph idx="1"/>
          </p:nvPr>
        </p:nvSpPr>
        <p:spPr/>
        <p:txBody>
          <a:bodyPr/>
          <a:lstStyle/>
          <a:p>
            <a:r>
              <a:rPr lang="en-US" dirty="0" smtClean="0"/>
              <a:t>LinkedIn profile</a:t>
            </a:r>
          </a:p>
          <a:p>
            <a:pPr lvl="1"/>
            <a:r>
              <a:rPr lang="en-US" dirty="0" smtClean="0"/>
              <a:t>Update information</a:t>
            </a:r>
          </a:p>
          <a:p>
            <a:pPr lvl="1"/>
            <a:r>
              <a:rPr lang="en-US" dirty="0" smtClean="0"/>
              <a:t>Links to projects</a:t>
            </a:r>
          </a:p>
          <a:p>
            <a:pPr lvl="1"/>
            <a:r>
              <a:rPr lang="en-US" dirty="0" smtClean="0"/>
              <a:t>Join organizations &amp; follow companies</a:t>
            </a:r>
          </a:p>
          <a:p>
            <a:pPr lvl="1"/>
            <a:r>
              <a:rPr lang="en-US" dirty="0" smtClean="0"/>
              <a:t>Post that you’re attending the Career Fair</a:t>
            </a:r>
            <a:r>
              <a:rPr lang="en-US" dirty="0" smtClean="0"/>
              <a:t>!</a:t>
            </a:r>
            <a:endParaRPr lang="en-US" dirty="0"/>
          </a:p>
          <a:p>
            <a:pPr lvl="1"/>
            <a:r>
              <a:rPr lang="en-US" dirty="0" smtClean="0"/>
              <a:t>Free LinkedIn </a:t>
            </a:r>
            <a:r>
              <a:rPr lang="en-US" dirty="0" smtClean="0"/>
              <a:t>headshots: </a:t>
            </a:r>
            <a:r>
              <a:rPr lang="en-US" dirty="0" smtClean="0"/>
              <a:t>12:30-3:00 </a:t>
            </a:r>
            <a:r>
              <a:rPr lang="en-US" dirty="0" smtClean="0"/>
              <a:t>at Career Fair!</a:t>
            </a:r>
          </a:p>
        </p:txBody>
      </p:sp>
      <p:pic>
        <p:nvPicPr>
          <p:cNvPr id="4" name="Picture 3"/>
          <p:cNvPicPr>
            <a:picLocks noChangeAspect="1"/>
          </p:cNvPicPr>
          <p:nvPr/>
        </p:nvPicPr>
        <p:blipFill>
          <a:blip r:embed="rId3"/>
          <a:stretch>
            <a:fillRect/>
          </a:stretch>
        </p:blipFill>
        <p:spPr>
          <a:xfrm>
            <a:off x="6997700" y="1762507"/>
            <a:ext cx="1579562" cy="1579562"/>
          </a:xfrm>
          <a:prstGeom prst="rect">
            <a:avLst/>
          </a:prstGeom>
        </p:spPr>
      </p:pic>
    </p:spTree>
    <p:extLst>
      <p:ext uri="{BB962C8B-B14F-4D97-AF65-F5344CB8AC3E}">
        <p14:creationId xmlns:p14="http://schemas.microsoft.com/office/powerpoint/2010/main" val="32846148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 In It to Win It!</a:t>
            </a:r>
          </a:p>
        </p:txBody>
      </p:sp>
      <p:pic>
        <p:nvPicPr>
          <p:cNvPr id="5" name="Content Placeholder 3"/>
          <p:cNvPicPr>
            <a:picLocks noGrp="1" noChangeAspect="1"/>
          </p:cNvPicPr>
          <p:nvPr>
            <p:ph idx="1"/>
          </p:nvPr>
        </p:nvPicPr>
        <p:blipFill>
          <a:blip r:embed="rId3"/>
          <a:stretch>
            <a:fillRect/>
          </a:stretch>
        </p:blipFill>
        <p:spPr>
          <a:xfrm>
            <a:off x="1428870" y="1503363"/>
            <a:ext cx="5872571" cy="3617277"/>
          </a:xfrm>
          <a:prstGeom prst="rect">
            <a:avLst/>
          </a:prstGeom>
        </p:spPr>
      </p:pic>
      <p:sp>
        <p:nvSpPr>
          <p:cNvPr id="6" name="TextBox 5"/>
          <p:cNvSpPr txBox="1"/>
          <p:nvPr/>
        </p:nvSpPr>
        <p:spPr>
          <a:xfrm>
            <a:off x="256116" y="5307267"/>
            <a:ext cx="8483600" cy="830997"/>
          </a:xfrm>
          <a:prstGeom prst="rect">
            <a:avLst/>
          </a:prstGeom>
          <a:solidFill>
            <a:schemeClr val="accent6"/>
          </a:solidFill>
        </p:spPr>
        <p:txBody>
          <a:bodyPr wrap="square" rtlCol="0">
            <a:spAutoFit/>
          </a:bodyPr>
          <a:lstStyle/>
          <a:p>
            <a:pPr algn="ctr"/>
            <a:r>
              <a:rPr lang="en-US" sz="2400" b="1" dirty="0" smtClean="0"/>
              <a:t>Join us at the UMBC Spring Career Fair!</a:t>
            </a:r>
          </a:p>
          <a:p>
            <a:pPr algn="ctr"/>
            <a:r>
              <a:rPr lang="en-US" sz="2400" b="1" dirty="0" smtClean="0"/>
              <a:t> Friday, February </a:t>
            </a:r>
            <a:r>
              <a:rPr lang="en-US" sz="2400" b="1" dirty="0"/>
              <a:t>7</a:t>
            </a:r>
            <a:r>
              <a:rPr lang="en-US" sz="2400" b="1" dirty="0" smtClean="0"/>
              <a:t>, </a:t>
            </a:r>
            <a:r>
              <a:rPr lang="en-US" sz="2400" b="1" dirty="0" smtClean="0"/>
              <a:t>11:30-3:30 at the </a:t>
            </a:r>
            <a:r>
              <a:rPr lang="en-US" sz="2400" b="1" dirty="0" smtClean="0"/>
              <a:t>Event Center</a:t>
            </a:r>
            <a:endParaRPr lang="en-US" sz="2400" b="1" dirty="0"/>
          </a:p>
        </p:txBody>
      </p:sp>
    </p:spTree>
    <p:extLst>
      <p:ext uri="{BB962C8B-B14F-4D97-AF65-F5344CB8AC3E}">
        <p14:creationId xmlns:p14="http://schemas.microsoft.com/office/powerpoint/2010/main" val="19681655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 In It to Win It!</a:t>
            </a:r>
          </a:p>
        </p:txBody>
      </p:sp>
      <p:sp>
        <p:nvSpPr>
          <p:cNvPr id="3" name="Content Placeholder 2"/>
          <p:cNvSpPr>
            <a:spLocks noGrp="1"/>
          </p:cNvSpPr>
          <p:nvPr>
            <p:ph idx="1"/>
          </p:nvPr>
        </p:nvSpPr>
        <p:spPr/>
        <p:txBody>
          <a:bodyPr/>
          <a:lstStyle/>
          <a:p>
            <a:r>
              <a:rPr lang="en-US" dirty="0" smtClean="0"/>
              <a:t>You’re IN it! Now what?</a:t>
            </a:r>
          </a:p>
          <a:p>
            <a:endParaRPr lang="en-US" dirty="0"/>
          </a:p>
          <a:p>
            <a:pPr lvl="1"/>
            <a:r>
              <a:rPr lang="en-US" dirty="0" smtClean="0"/>
              <a:t>First Impressions</a:t>
            </a:r>
          </a:p>
          <a:p>
            <a:pPr lvl="1"/>
            <a:r>
              <a:rPr lang="en-US" dirty="0" smtClean="0"/>
              <a:t>Eye contact</a:t>
            </a:r>
          </a:p>
          <a:p>
            <a:pPr lvl="1"/>
            <a:r>
              <a:rPr lang="en-US" dirty="0" smtClean="0"/>
              <a:t>Firm handshake</a:t>
            </a:r>
          </a:p>
          <a:p>
            <a:pPr lvl="1"/>
            <a:r>
              <a:rPr lang="en-US" dirty="0" smtClean="0"/>
              <a:t>Confidence!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6061" y="2413069"/>
            <a:ext cx="4550739" cy="3276532"/>
          </a:xfrm>
          <a:prstGeom prst="rect">
            <a:avLst/>
          </a:prstGeom>
        </p:spPr>
      </p:pic>
    </p:spTree>
    <p:extLst>
      <p:ext uri="{BB962C8B-B14F-4D97-AF65-F5344CB8AC3E}">
        <p14:creationId xmlns:p14="http://schemas.microsoft.com/office/powerpoint/2010/main" val="790798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 In It to Win It!</a:t>
            </a:r>
          </a:p>
        </p:txBody>
      </p:sp>
      <p:pic>
        <p:nvPicPr>
          <p:cNvPr id="4" name="Content Placeholder 3"/>
          <p:cNvPicPr>
            <a:picLocks noGrp="1" noChangeAspect="1"/>
          </p:cNvPicPr>
          <p:nvPr>
            <p:ph idx="1"/>
          </p:nvPr>
        </p:nvPicPr>
        <p:blipFill>
          <a:blip r:embed="rId2"/>
          <a:stretch>
            <a:fillRect/>
          </a:stretch>
        </p:blipFill>
        <p:spPr>
          <a:xfrm>
            <a:off x="1244600" y="1951038"/>
            <a:ext cx="6832600" cy="3962908"/>
          </a:xfrm>
          <a:prstGeom prst="rect">
            <a:avLst/>
          </a:prstGeom>
        </p:spPr>
      </p:pic>
      <p:sp>
        <p:nvSpPr>
          <p:cNvPr id="5" name="TextBox 4"/>
          <p:cNvSpPr txBox="1"/>
          <p:nvPr/>
        </p:nvSpPr>
        <p:spPr>
          <a:xfrm>
            <a:off x="4660900" y="6242566"/>
            <a:ext cx="3302000" cy="369332"/>
          </a:xfrm>
          <a:prstGeom prst="rect">
            <a:avLst/>
          </a:prstGeom>
          <a:noFill/>
        </p:spPr>
        <p:txBody>
          <a:bodyPr wrap="square" rtlCol="0">
            <a:spAutoFit/>
          </a:bodyPr>
          <a:lstStyle/>
          <a:p>
            <a:r>
              <a:rPr lang="en-US" dirty="0" smtClean="0"/>
              <a:t>“Start with Why” by Simon Sinek </a:t>
            </a:r>
            <a:endParaRPr lang="en-US" dirty="0"/>
          </a:p>
        </p:txBody>
      </p:sp>
    </p:spTree>
    <p:extLst>
      <p:ext uri="{BB962C8B-B14F-4D97-AF65-F5344CB8AC3E}">
        <p14:creationId xmlns:p14="http://schemas.microsoft.com/office/powerpoint/2010/main" val="20549542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 In It to Win It!</a:t>
            </a:r>
          </a:p>
        </p:txBody>
      </p:sp>
      <p:sp>
        <p:nvSpPr>
          <p:cNvPr id="3" name="Content Placeholder 2"/>
          <p:cNvSpPr>
            <a:spLocks noGrp="1"/>
          </p:cNvSpPr>
          <p:nvPr>
            <p:ph idx="1"/>
          </p:nvPr>
        </p:nvSpPr>
        <p:spPr/>
        <p:txBody>
          <a:bodyPr>
            <a:normAutofit/>
          </a:bodyPr>
          <a:lstStyle/>
          <a:p>
            <a:r>
              <a:rPr lang="en-US" dirty="0" smtClean="0"/>
              <a:t>30 Second Commercial</a:t>
            </a:r>
          </a:p>
          <a:p>
            <a:pPr lvl="1"/>
            <a:r>
              <a:rPr lang="en-US" dirty="0" smtClean="0"/>
              <a:t>Identify yourself</a:t>
            </a:r>
          </a:p>
          <a:p>
            <a:pPr lvl="1"/>
            <a:r>
              <a:rPr lang="en-US" dirty="0" smtClean="0"/>
              <a:t>Highlight a few strengths and accomplishments</a:t>
            </a:r>
          </a:p>
          <a:p>
            <a:pPr lvl="1"/>
            <a:r>
              <a:rPr lang="en-US" dirty="0" smtClean="0"/>
              <a:t>Show how you can bring added value to an organization </a:t>
            </a:r>
            <a:r>
              <a:rPr lang="en-US" dirty="0" smtClean="0">
                <a:sym typeface="Wingdings" panose="05000000000000000000" pitchFamily="2" charset="2"/>
              </a:rPr>
              <a:t> think about your WHY!</a:t>
            </a:r>
            <a:endParaRPr lang="en-US" dirty="0" smtClean="0"/>
          </a:p>
          <a:p>
            <a:pPr lvl="1"/>
            <a:r>
              <a:rPr lang="en-US" dirty="0" smtClean="0"/>
              <a:t>Be concise! (30 seconds)</a:t>
            </a:r>
          </a:p>
          <a:p>
            <a:r>
              <a:rPr lang="en-US" dirty="0" smtClean="0"/>
              <a:t>End your intro with a question about the organization</a:t>
            </a:r>
            <a:endParaRPr lang="en-US" dirty="0"/>
          </a:p>
          <a:p>
            <a:pPr lvl="1"/>
            <a:endParaRPr lang="en-US" dirty="0" smtClean="0"/>
          </a:p>
        </p:txBody>
      </p:sp>
    </p:spTree>
    <p:extLst>
      <p:ext uri="{BB962C8B-B14F-4D97-AF65-F5344CB8AC3E}">
        <p14:creationId xmlns:p14="http://schemas.microsoft.com/office/powerpoint/2010/main" val="1318457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 In It to Win It!</a:t>
            </a:r>
          </a:p>
        </p:txBody>
      </p:sp>
      <p:sp>
        <p:nvSpPr>
          <p:cNvPr id="3" name="Content Placeholder 2"/>
          <p:cNvSpPr>
            <a:spLocks noGrp="1"/>
          </p:cNvSpPr>
          <p:nvPr>
            <p:ph idx="1"/>
          </p:nvPr>
        </p:nvSpPr>
        <p:spPr/>
        <p:txBody>
          <a:bodyPr/>
          <a:lstStyle/>
          <a:p>
            <a:r>
              <a:rPr lang="en-US" dirty="0" smtClean="0"/>
              <a:t>Practice your pitch with the person sitting next you!</a:t>
            </a:r>
          </a:p>
          <a:p>
            <a:r>
              <a:rPr lang="en-US" dirty="0" smtClean="0"/>
              <a:t>Practice makes perfect</a:t>
            </a:r>
            <a:endParaRPr lang="en-US" dirty="0"/>
          </a:p>
        </p:txBody>
      </p:sp>
      <p:pic>
        <p:nvPicPr>
          <p:cNvPr id="4" name="Picture 3"/>
          <p:cNvPicPr>
            <a:picLocks noChangeAspect="1"/>
          </p:cNvPicPr>
          <p:nvPr/>
        </p:nvPicPr>
        <p:blipFill>
          <a:blip r:embed="rId2"/>
          <a:stretch>
            <a:fillRect/>
          </a:stretch>
        </p:blipFill>
        <p:spPr>
          <a:xfrm>
            <a:off x="2627312" y="3726472"/>
            <a:ext cx="3392488" cy="2257546"/>
          </a:xfrm>
          <a:prstGeom prst="rect">
            <a:avLst/>
          </a:prstGeom>
        </p:spPr>
      </p:pic>
    </p:spTree>
    <p:extLst>
      <p:ext uri="{BB962C8B-B14F-4D97-AF65-F5344CB8AC3E}">
        <p14:creationId xmlns:p14="http://schemas.microsoft.com/office/powerpoint/2010/main" val="10662245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 In It to Win It!</a:t>
            </a:r>
          </a:p>
        </p:txBody>
      </p:sp>
      <p:sp>
        <p:nvSpPr>
          <p:cNvPr id="3" name="Content Placeholder 2"/>
          <p:cNvSpPr>
            <a:spLocks noGrp="1"/>
          </p:cNvSpPr>
          <p:nvPr>
            <p:ph idx="1"/>
          </p:nvPr>
        </p:nvSpPr>
        <p:spPr/>
        <p:txBody>
          <a:bodyPr/>
          <a:lstStyle/>
          <a:p>
            <a:r>
              <a:rPr lang="en-US" dirty="0" smtClean="0"/>
              <a:t>Remember your plan</a:t>
            </a:r>
          </a:p>
          <a:p>
            <a:r>
              <a:rPr lang="en-US" dirty="0" smtClean="0"/>
              <a:t>Get your network started</a:t>
            </a:r>
          </a:p>
          <a:p>
            <a:pPr lvl="1"/>
            <a:r>
              <a:rPr lang="en-US" dirty="0" smtClean="0"/>
              <a:t>Engage with employers – ask questions, jot down notes, collect information</a:t>
            </a:r>
          </a:p>
          <a:p>
            <a:pPr lvl="1"/>
            <a:r>
              <a:rPr lang="en-US" dirty="0" smtClean="0"/>
              <a:t>Be patient!</a:t>
            </a:r>
          </a:p>
          <a:p>
            <a:r>
              <a:rPr lang="en-US" dirty="0" smtClean="0"/>
              <a:t>Collect contact information </a:t>
            </a:r>
          </a:p>
          <a:p>
            <a:pPr lvl="1"/>
            <a:r>
              <a:rPr lang="en-US" dirty="0" smtClean="0"/>
              <a:t>Business cards &amp; company resources</a:t>
            </a:r>
          </a:p>
          <a:p>
            <a:r>
              <a:rPr lang="en-US" dirty="0" smtClean="0"/>
              <a:t>Always thank the representatives for their time!</a:t>
            </a:r>
            <a:endParaRPr lang="en-US" dirty="0"/>
          </a:p>
        </p:txBody>
      </p:sp>
    </p:spTree>
    <p:extLst>
      <p:ext uri="{BB962C8B-B14F-4D97-AF65-F5344CB8AC3E}">
        <p14:creationId xmlns:p14="http://schemas.microsoft.com/office/powerpoint/2010/main" val="1306209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 Take It From Here </a:t>
            </a:r>
            <a:endParaRPr lang="en-US" dirty="0"/>
          </a:p>
        </p:txBody>
      </p:sp>
      <p:sp>
        <p:nvSpPr>
          <p:cNvPr id="3" name="Content Placeholder 2"/>
          <p:cNvSpPr>
            <a:spLocks noGrp="1"/>
          </p:cNvSpPr>
          <p:nvPr>
            <p:ph idx="1"/>
          </p:nvPr>
        </p:nvSpPr>
        <p:spPr/>
        <p:txBody>
          <a:bodyPr>
            <a:normAutofit/>
          </a:bodyPr>
          <a:lstStyle/>
          <a:p>
            <a:r>
              <a:rPr lang="en-US" dirty="0" smtClean="0"/>
              <a:t>Post-Career Fair Priorities:</a:t>
            </a:r>
          </a:p>
          <a:p>
            <a:pPr lvl="1"/>
            <a:r>
              <a:rPr lang="en-US" dirty="0" smtClean="0"/>
              <a:t>Follow up with your new connections!</a:t>
            </a:r>
          </a:p>
          <a:p>
            <a:pPr lvl="2"/>
            <a:r>
              <a:rPr lang="en-US" dirty="0" smtClean="0"/>
              <a:t>LinkedIn networking message requests</a:t>
            </a:r>
          </a:p>
          <a:p>
            <a:pPr lvl="1"/>
            <a:r>
              <a:rPr lang="en-US" dirty="0" smtClean="0"/>
              <a:t>Submit resumes formally if requested</a:t>
            </a:r>
          </a:p>
          <a:p>
            <a:pPr lvl="1"/>
            <a:r>
              <a:rPr lang="en-US" dirty="0" smtClean="0"/>
              <a:t>Follow organizations on LinkedIn &amp; UMBCworks</a:t>
            </a:r>
          </a:p>
          <a:p>
            <a:r>
              <a:rPr lang="en-US" dirty="0" smtClean="0"/>
              <a:t>Next Steps:</a:t>
            </a:r>
          </a:p>
          <a:p>
            <a:pPr lvl="1"/>
            <a:r>
              <a:rPr lang="en-US" dirty="0" smtClean="0"/>
              <a:t>Schedule an Interview Preparation appointment (30 or 60 min.) at the Career Center</a:t>
            </a:r>
          </a:p>
          <a:p>
            <a:pPr lvl="1"/>
            <a:r>
              <a:rPr lang="en-US" dirty="0" smtClean="0"/>
              <a:t>Use </a:t>
            </a:r>
            <a:r>
              <a:rPr lang="en-US" dirty="0" smtClean="0">
                <a:hlinkClick r:id="rId3"/>
              </a:rPr>
              <a:t>Big Interview</a:t>
            </a:r>
            <a:endParaRPr lang="en-US" dirty="0"/>
          </a:p>
        </p:txBody>
      </p:sp>
    </p:spTree>
    <p:extLst>
      <p:ext uri="{BB962C8B-B14F-4D97-AF65-F5344CB8AC3E}">
        <p14:creationId xmlns:p14="http://schemas.microsoft.com/office/powerpoint/2010/main" val="3162027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Career Fairs?</a:t>
            </a:r>
            <a:endParaRPr lang="en-US" dirty="0"/>
          </a:p>
        </p:txBody>
      </p:sp>
      <p:sp>
        <p:nvSpPr>
          <p:cNvPr id="3" name="Content Placeholder 2"/>
          <p:cNvSpPr>
            <a:spLocks noGrp="1"/>
          </p:cNvSpPr>
          <p:nvPr>
            <p:ph sz="half" idx="1"/>
          </p:nvPr>
        </p:nvSpPr>
        <p:spPr>
          <a:xfrm>
            <a:off x="457200" y="1654667"/>
            <a:ext cx="4038600" cy="4623816"/>
          </a:xfrm>
        </p:spPr>
        <p:txBody>
          <a:bodyPr>
            <a:normAutofit/>
          </a:bodyPr>
          <a:lstStyle/>
          <a:p>
            <a:r>
              <a:rPr lang="en-US" dirty="0" smtClean="0"/>
              <a:t>Meet multiple employers at the same event</a:t>
            </a:r>
          </a:p>
          <a:p>
            <a:endParaRPr lang="en-US" dirty="0" smtClean="0"/>
          </a:p>
          <a:p>
            <a:r>
              <a:rPr lang="en-US" dirty="0" smtClean="0"/>
              <a:t>Build </a:t>
            </a:r>
            <a:r>
              <a:rPr lang="en-US" dirty="0" smtClean="0"/>
              <a:t>self-confidence</a:t>
            </a:r>
          </a:p>
          <a:p>
            <a:endParaRPr lang="en-US" dirty="0" smtClean="0"/>
          </a:p>
          <a:p>
            <a:r>
              <a:rPr lang="en-US" dirty="0" smtClean="0"/>
              <a:t>Explore new options &amp; opportunities</a:t>
            </a:r>
          </a:p>
          <a:p>
            <a:endParaRPr lang="en-US" dirty="0" smtClean="0"/>
          </a:p>
          <a:p>
            <a:r>
              <a:rPr lang="en-US" dirty="0" smtClean="0"/>
              <a:t>Get inspired!</a:t>
            </a:r>
          </a:p>
          <a:p>
            <a:endParaRPr lang="en-US" dirty="0"/>
          </a:p>
        </p:txBody>
      </p:sp>
      <p:pic>
        <p:nvPicPr>
          <p:cNvPr id="5" name="Content Placeholder 4"/>
          <p:cNvPicPr>
            <a:picLocks noGrp="1" noChangeAspect="1"/>
          </p:cNvPicPr>
          <p:nvPr>
            <p:ph sz="half" idx="2"/>
          </p:nvPr>
        </p:nvPicPr>
        <p:blipFill>
          <a:blip r:embed="rId3"/>
          <a:stretch>
            <a:fillRect/>
          </a:stretch>
        </p:blipFill>
        <p:spPr>
          <a:xfrm>
            <a:off x="4648200" y="2211457"/>
            <a:ext cx="4038600" cy="3028949"/>
          </a:xfrm>
          <a:prstGeom prst="rect">
            <a:avLst/>
          </a:prstGeom>
        </p:spPr>
      </p:pic>
    </p:spTree>
    <p:extLst>
      <p:ext uri="{BB962C8B-B14F-4D97-AF65-F5344CB8AC3E}">
        <p14:creationId xmlns:p14="http://schemas.microsoft.com/office/powerpoint/2010/main" val="2025692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 Take It From Here </a:t>
            </a:r>
          </a:p>
        </p:txBody>
      </p:sp>
      <p:sp>
        <p:nvSpPr>
          <p:cNvPr id="3" name="Content Placeholder 2"/>
          <p:cNvSpPr>
            <a:spLocks noGrp="1"/>
          </p:cNvSpPr>
          <p:nvPr>
            <p:ph idx="1"/>
          </p:nvPr>
        </p:nvSpPr>
        <p:spPr/>
        <p:txBody>
          <a:bodyPr>
            <a:normAutofit fontScale="92500" lnSpcReduction="20000"/>
          </a:bodyPr>
          <a:lstStyle/>
          <a:p>
            <a:r>
              <a:rPr lang="en-US" dirty="0" smtClean="0"/>
              <a:t>Career Center Spring Events Calendar</a:t>
            </a:r>
          </a:p>
          <a:p>
            <a:pPr lvl="1"/>
            <a:r>
              <a:rPr lang="en-US" dirty="0" smtClean="0"/>
              <a:t>Resume Rescue </a:t>
            </a:r>
            <a:r>
              <a:rPr lang="en-US" dirty="0" smtClean="0"/>
              <a:t>– TOMORROW!!!</a:t>
            </a:r>
            <a:endParaRPr lang="en-US" dirty="0" smtClean="0"/>
          </a:p>
          <a:p>
            <a:pPr lvl="1"/>
            <a:r>
              <a:rPr lang="en-US" dirty="0" smtClean="0"/>
              <a:t>Career Fair – </a:t>
            </a:r>
            <a:r>
              <a:rPr lang="en-US" dirty="0" smtClean="0"/>
              <a:t>2/7</a:t>
            </a:r>
          </a:p>
          <a:p>
            <a:pPr lvl="1"/>
            <a:r>
              <a:rPr lang="en-US" dirty="0"/>
              <a:t>CNMS Careers Conference – </a:t>
            </a:r>
            <a:r>
              <a:rPr lang="en-US" dirty="0" smtClean="0"/>
              <a:t>2/11</a:t>
            </a:r>
            <a:endParaRPr lang="en-US" dirty="0" smtClean="0"/>
          </a:p>
          <a:p>
            <a:pPr lvl="1"/>
            <a:r>
              <a:rPr lang="en-US" dirty="0" smtClean="0"/>
              <a:t>BEYA</a:t>
            </a:r>
            <a:r>
              <a:rPr lang="en-US" dirty="0"/>
              <a:t>– </a:t>
            </a:r>
            <a:r>
              <a:rPr lang="en-US" dirty="0" smtClean="0"/>
              <a:t>2/14 and 2/15 (DC)</a:t>
            </a:r>
            <a:endParaRPr lang="en-US" dirty="0" smtClean="0"/>
          </a:p>
          <a:p>
            <a:pPr lvl="1"/>
            <a:r>
              <a:rPr lang="en-US" dirty="0" smtClean="0"/>
              <a:t>CAHSS Careers Conference- 3/5</a:t>
            </a:r>
          </a:p>
          <a:p>
            <a:pPr lvl="1"/>
            <a:r>
              <a:rPr lang="en-US" dirty="0" smtClean="0"/>
              <a:t>Career </a:t>
            </a:r>
            <a:r>
              <a:rPr lang="en-US" dirty="0" smtClean="0"/>
              <a:t>Paths for Graduate Students-4/3</a:t>
            </a:r>
          </a:p>
          <a:p>
            <a:pPr lvl="1"/>
            <a:r>
              <a:rPr lang="en-US" dirty="0" smtClean="0"/>
              <a:t>Throughout the Semester:</a:t>
            </a:r>
          </a:p>
          <a:p>
            <a:pPr lvl="2"/>
            <a:r>
              <a:rPr lang="en-US" dirty="0" smtClean="0"/>
              <a:t>Inside Scoop (industry-specific panels)</a:t>
            </a:r>
          </a:p>
          <a:p>
            <a:pPr lvl="2"/>
            <a:r>
              <a:rPr lang="en-US" dirty="0" smtClean="0"/>
              <a:t>UMBC Connects </a:t>
            </a:r>
          </a:p>
          <a:p>
            <a:pPr lvl="2"/>
            <a:r>
              <a:rPr lang="en-US" dirty="0" smtClean="0"/>
              <a:t>Networking and Info Sessions</a:t>
            </a:r>
          </a:p>
          <a:p>
            <a:pPr lvl="2"/>
            <a:r>
              <a:rPr lang="en-US" dirty="0" smtClean="0"/>
              <a:t>On The Road: Explore Outside the Loop!</a:t>
            </a:r>
            <a:endParaRPr lang="en-US" dirty="0"/>
          </a:p>
        </p:txBody>
      </p:sp>
    </p:spTree>
    <p:extLst>
      <p:ext uri="{BB962C8B-B14F-4D97-AF65-F5344CB8AC3E}">
        <p14:creationId xmlns:p14="http://schemas.microsoft.com/office/powerpoint/2010/main" val="4018977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fade">
                                      <p:cBhvr>
                                        <p:cTn id="52" dur="500"/>
                                        <p:tgtEl>
                                          <p:spTgt spid="3">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Effect transition="in" filter="fade">
                                      <p:cBhvr>
                                        <p:cTn id="57"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89658" y="1592263"/>
            <a:ext cx="4764684" cy="4625975"/>
          </a:xfrm>
        </p:spPr>
      </p:pic>
    </p:spTree>
    <p:extLst>
      <p:ext uri="{BB962C8B-B14F-4D97-AF65-F5344CB8AC3E}">
        <p14:creationId xmlns:p14="http://schemas.microsoft.com/office/powerpoint/2010/main" val="957919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to Build G.R.I.T.</a:t>
            </a:r>
            <a:endParaRPr lang="en-US" dirty="0"/>
          </a:p>
        </p:txBody>
      </p:sp>
      <p:sp>
        <p:nvSpPr>
          <p:cNvPr id="3" name="Content Placeholder 2"/>
          <p:cNvSpPr>
            <a:spLocks noGrp="1"/>
          </p:cNvSpPr>
          <p:nvPr>
            <p:ph sz="half" idx="1"/>
          </p:nvPr>
        </p:nvSpPr>
        <p:spPr>
          <a:xfrm>
            <a:off x="457200" y="2258833"/>
            <a:ext cx="4038600" cy="4623816"/>
          </a:xfrm>
        </p:spPr>
        <p:txBody>
          <a:bodyPr/>
          <a:lstStyle/>
          <a:p>
            <a:r>
              <a:rPr lang="en-US" b="1" dirty="0" smtClean="0"/>
              <a:t>G</a:t>
            </a:r>
            <a:r>
              <a:rPr lang="en-US" dirty="0" smtClean="0"/>
              <a:t>et your Facts</a:t>
            </a:r>
          </a:p>
          <a:p>
            <a:r>
              <a:rPr lang="en-US" b="1" dirty="0" smtClean="0"/>
              <a:t>R</a:t>
            </a:r>
            <a:r>
              <a:rPr lang="en-US" dirty="0" smtClean="0"/>
              <a:t>esume Ready</a:t>
            </a:r>
          </a:p>
          <a:p>
            <a:r>
              <a:rPr lang="en-US" b="1" dirty="0" smtClean="0"/>
              <a:t>I</a:t>
            </a:r>
            <a:r>
              <a:rPr lang="en-US" dirty="0" smtClean="0"/>
              <a:t>n </a:t>
            </a:r>
            <a:r>
              <a:rPr lang="en-US" dirty="0"/>
              <a:t>I</a:t>
            </a:r>
            <a:r>
              <a:rPr lang="en-US" dirty="0" smtClean="0"/>
              <a:t>t to Win It!</a:t>
            </a:r>
          </a:p>
          <a:p>
            <a:r>
              <a:rPr lang="en-US" b="1" dirty="0" smtClean="0"/>
              <a:t>T</a:t>
            </a:r>
            <a:r>
              <a:rPr lang="en-US" dirty="0" smtClean="0"/>
              <a:t>ake it from Here!</a:t>
            </a:r>
          </a:p>
          <a:p>
            <a:endParaRPr lang="en-US" dirty="0" smtClean="0"/>
          </a:p>
        </p:txBody>
      </p:sp>
      <p:pic>
        <p:nvPicPr>
          <p:cNvPr id="5" name="Content Placeholder 4"/>
          <p:cNvPicPr>
            <a:picLocks noGrp="1" noChangeAspect="1"/>
          </p:cNvPicPr>
          <p:nvPr>
            <p:ph sz="half" idx="2"/>
          </p:nvPr>
        </p:nvPicPr>
        <p:blipFill>
          <a:blip r:embed="rId2"/>
          <a:stretch>
            <a:fillRect/>
          </a:stretch>
        </p:blipFill>
        <p:spPr>
          <a:xfrm>
            <a:off x="4495800" y="1773936"/>
            <a:ext cx="4038600" cy="2883560"/>
          </a:xfrm>
          <a:prstGeom prst="rect">
            <a:avLst/>
          </a:prstGeom>
        </p:spPr>
      </p:pic>
    </p:spTree>
    <p:extLst>
      <p:ext uri="{BB962C8B-B14F-4D97-AF65-F5344CB8AC3E}">
        <p14:creationId xmlns:p14="http://schemas.microsoft.com/office/powerpoint/2010/main" val="11169561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 Get Your Facts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Who will be there?</a:t>
            </a:r>
          </a:p>
          <a:p>
            <a:pPr lvl="1"/>
            <a:r>
              <a:rPr lang="en-US" dirty="0" smtClean="0"/>
              <a:t>UMBC employer partners &amp; other employers</a:t>
            </a:r>
          </a:p>
          <a:p>
            <a:pPr lvl="1"/>
            <a:r>
              <a:rPr lang="en-US" dirty="0" smtClean="0"/>
              <a:t>Undergraduate students, graduate students, alumni &amp; community members</a:t>
            </a:r>
          </a:p>
          <a:p>
            <a:pPr lvl="1"/>
            <a:r>
              <a:rPr lang="en-US" dirty="0" smtClean="0"/>
              <a:t>Career Center staff members</a:t>
            </a:r>
          </a:p>
          <a:p>
            <a:r>
              <a:rPr lang="en-US" dirty="0" smtClean="0"/>
              <a:t>What is the purpose of a career fair?</a:t>
            </a:r>
          </a:p>
          <a:p>
            <a:pPr lvl="1"/>
            <a:r>
              <a:rPr lang="en-US" dirty="0" smtClean="0"/>
              <a:t>To practice networking skills, connect with specific employers, and explore available opportunities</a:t>
            </a:r>
          </a:p>
          <a:p>
            <a:r>
              <a:rPr lang="en-US" dirty="0" smtClean="0"/>
              <a:t>When does it start/end?</a:t>
            </a:r>
          </a:p>
          <a:p>
            <a:pPr lvl="1"/>
            <a:r>
              <a:rPr lang="en-US" dirty="0" smtClean="0"/>
              <a:t>Doors open at 11:30 AM and close at 3:30 PM </a:t>
            </a:r>
          </a:p>
          <a:p>
            <a:pPr lvl="1"/>
            <a:r>
              <a:rPr lang="en-US" dirty="0" smtClean="0"/>
              <a:t>Some employers leave early – early bird gets the worm!</a:t>
            </a:r>
          </a:p>
          <a:p>
            <a:r>
              <a:rPr lang="en-US" dirty="0" smtClean="0"/>
              <a:t>Where is it located?</a:t>
            </a:r>
          </a:p>
          <a:p>
            <a:pPr lvl="1"/>
            <a:r>
              <a:rPr lang="en-US" dirty="0" smtClean="0"/>
              <a:t>Event Center</a:t>
            </a:r>
            <a:r>
              <a:rPr lang="en-US" dirty="0" smtClean="0">
                <a:sym typeface="Wingdings" panose="05000000000000000000" pitchFamily="2" charset="2"/>
              </a:rPr>
              <a:t> NOT THE RAC (bring </a:t>
            </a:r>
            <a:r>
              <a:rPr lang="en-US" dirty="0" smtClean="0">
                <a:sym typeface="Wingdings" panose="05000000000000000000" pitchFamily="2" charset="2"/>
              </a:rPr>
              <a:t>Red ID card!)</a:t>
            </a:r>
            <a:endParaRPr lang="en-US" dirty="0" smtClean="0"/>
          </a:p>
        </p:txBody>
      </p:sp>
    </p:spTree>
    <p:extLst>
      <p:ext uri="{BB962C8B-B14F-4D97-AF65-F5344CB8AC3E}">
        <p14:creationId xmlns:p14="http://schemas.microsoft.com/office/powerpoint/2010/main" val="3455272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fade">
                                      <p:cBhvr>
                                        <p:cTn id="4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 Get Your Facts</a:t>
            </a:r>
            <a:endParaRPr lang="en-US" dirty="0"/>
          </a:p>
        </p:txBody>
      </p:sp>
      <p:sp>
        <p:nvSpPr>
          <p:cNvPr id="4" name="Text Placeholder 3"/>
          <p:cNvSpPr>
            <a:spLocks noGrp="1"/>
          </p:cNvSpPr>
          <p:nvPr>
            <p:ph type="body" idx="1"/>
          </p:nvPr>
        </p:nvSpPr>
        <p:spPr/>
        <p:txBody>
          <a:bodyPr/>
          <a:lstStyle/>
          <a:p>
            <a:r>
              <a:rPr lang="en-US" dirty="0" smtClean="0"/>
              <a:t>Business formal	</a:t>
            </a:r>
            <a:endParaRPr lang="en-US" dirty="0"/>
          </a:p>
        </p:txBody>
      </p:sp>
      <p:sp>
        <p:nvSpPr>
          <p:cNvPr id="3" name="Content Placeholder 2"/>
          <p:cNvSpPr>
            <a:spLocks noGrp="1"/>
          </p:cNvSpPr>
          <p:nvPr>
            <p:ph sz="half" idx="2"/>
          </p:nvPr>
        </p:nvSpPr>
        <p:spPr/>
        <p:txBody>
          <a:bodyPr/>
          <a:lstStyle/>
          <a:p>
            <a:endParaRPr lang="en-US" dirty="0"/>
          </a:p>
          <a:p>
            <a:pPr marL="118872" indent="0">
              <a:buNone/>
            </a:pPr>
            <a:endParaRPr lang="en-US" dirty="0"/>
          </a:p>
        </p:txBody>
      </p:sp>
      <p:sp>
        <p:nvSpPr>
          <p:cNvPr id="5" name="Text Placeholder 4"/>
          <p:cNvSpPr>
            <a:spLocks noGrp="1"/>
          </p:cNvSpPr>
          <p:nvPr>
            <p:ph type="body" sz="quarter" idx="3"/>
          </p:nvPr>
        </p:nvSpPr>
        <p:spPr/>
        <p:txBody>
          <a:bodyPr/>
          <a:lstStyle/>
          <a:p>
            <a:r>
              <a:rPr lang="en-US" dirty="0" smtClean="0"/>
              <a:t>College casual</a:t>
            </a:r>
            <a:endParaRPr lang="en-US" dirty="0"/>
          </a:p>
        </p:txBody>
      </p:sp>
      <p:pic>
        <p:nvPicPr>
          <p:cNvPr id="8" name="Content Placeholder 7"/>
          <p:cNvPicPr>
            <a:picLocks noGrp="1" noChangeAspect="1"/>
          </p:cNvPicPr>
          <p:nvPr>
            <p:ph sz="quarter" idx="4"/>
          </p:nvPr>
        </p:nvPicPr>
        <p:blipFill>
          <a:blip r:embed="rId2"/>
          <a:stretch>
            <a:fillRect/>
          </a:stretch>
        </p:blipFill>
        <p:spPr>
          <a:xfrm>
            <a:off x="4572000" y="2248152"/>
            <a:ext cx="3951287" cy="3951287"/>
          </a:xfrm>
          <a:prstGeom prst="rect">
            <a:avLst/>
          </a:prstGeom>
        </p:spPr>
      </p:pic>
      <p:pic>
        <p:nvPicPr>
          <p:cNvPr id="7" name="Picture 6"/>
          <p:cNvPicPr>
            <a:picLocks noChangeAspect="1"/>
          </p:cNvPicPr>
          <p:nvPr/>
        </p:nvPicPr>
        <p:blipFill>
          <a:blip r:embed="rId3"/>
          <a:stretch>
            <a:fillRect/>
          </a:stretch>
        </p:blipFill>
        <p:spPr>
          <a:xfrm>
            <a:off x="309563" y="2414343"/>
            <a:ext cx="3614737" cy="3618906"/>
          </a:xfrm>
          <a:prstGeom prst="rect">
            <a:avLst/>
          </a:prstGeom>
        </p:spPr>
      </p:pic>
    </p:spTree>
    <p:extLst>
      <p:ext uri="{BB962C8B-B14F-4D97-AF65-F5344CB8AC3E}">
        <p14:creationId xmlns:p14="http://schemas.microsoft.com/office/powerpoint/2010/main" val="924224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 Get Your Facts</a:t>
            </a:r>
          </a:p>
        </p:txBody>
      </p:sp>
      <p:sp>
        <p:nvSpPr>
          <p:cNvPr id="3" name="Content Placeholder 2"/>
          <p:cNvSpPr>
            <a:spLocks noGrp="1"/>
          </p:cNvSpPr>
          <p:nvPr>
            <p:ph idx="1"/>
          </p:nvPr>
        </p:nvSpPr>
        <p:spPr/>
        <p:txBody>
          <a:bodyPr>
            <a:normAutofit fontScale="92500" lnSpcReduction="10000"/>
          </a:bodyPr>
          <a:lstStyle/>
          <a:p>
            <a:r>
              <a:rPr lang="en-US" dirty="0" smtClean="0"/>
              <a:t>How can </a:t>
            </a:r>
            <a:r>
              <a:rPr lang="en-US" dirty="0"/>
              <a:t>I prepare</a:t>
            </a:r>
            <a:r>
              <a:rPr lang="en-US" dirty="0" smtClean="0"/>
              <a:t>?</a:t>
            </a:r>
          </a:p>
          <a:p>
            <a:pPr lvl="1"/>
            <a:r>
              <a:rPr lang="en-US" dirty="0"/>
              <a:t>Dress to impress! This is a first impression!</a:t>
            </a:r>
          </a:p>
          <a:p>
            <a:pPr lvl="2"/>
            <a:r>
              <a:rPr lang="en-US" dirty="0"/>
              <a:t>Business casual </a:t>
            </a:r>
            <a:r>
              <a:rPr lang="en-US" dirty="0">
                <a:sym typeface="Wingdings" panose="05000000000000000000" pitchFamily="2" charset="2"/>
              </a:rPr>
              <a:t> professional dress</a:t>
            </a:r>
          </a:p>
          <a:p>
            <a:pPr lvl="3"/>
            <a:r>
              <a:rPr lang="en-US" dirty="0">
                <a:sym typeface="Wingdings" panose="05000000000000000000" pitchFamily="2" charset="2"/>
              </a:rPr>
              <a:t>No jeans, shorts, t-shirts, sneakers or athleisure clothing</a:t>
            </a:r>
          </a:p>
          <a:p>
            <a:pPr lvl="3"/>
            <a:r>
              <a:rPr lang="en-US" dirty="0">
                <a:sym typeface="Wingdings" panose="05000000000000000000" pitchFamily="2" charset="2"/>
              </a:rPr>
              <a:t>Avoid flashy jewelry, revealing clothes, items with tears/holes or highly visible tattoos</a:t>
            </a:r>
          </a:p>
          <a:p>
            <a:pPr lvl="3"/>
            <a:r>
              <a:rPr lang="en-US" dirty="0"/>
              <a:t>Safe bets: dress pants, suits, skirts, dresses, blazers, jackets, closed-toe dress shoes</a:t>
            </a:r>
          </a:p>
          <a:p>
            <a:pPr lvl="3"/>
            <a:r>
              <a:rPr lang="en-US" dirty="0"/>
              <a:t>If in doubt: Google business </a:t>
            </a:r>
            <a:r>
              <a:rPr lang="en-US" dirty="0" smtClean="0"/>
              <a:t>casual or professional attire! </a:t>
            </a:r>
            <a:r>
              <a:rPr lang="en-US" dirty="0"/>
              <a:t>Would you wear it to an interview</a:t>
            </a:r>
            <a:r>
              <a:rPr lang="en-US" dirty="0" smtClean="0"/>
              <a:t>?</a:t>
            </a:r>
          </a:p>
          <a:p>
            <a:pPr lvl="1"/>
            <a:r>
              <a:rPr lang="en-US" dirty="0" smtClean="0"/>
              <a:t>Know your industry trends &amp; skills that employers are seeking	</a:t>
            </a:r>
          </a:p>
          <a:p>
            <a:pPr lvl="2"/>
            <a:r>
              <a:rPr lang="en-US" dirty="0" smtClean="0"/>
              <a:t>Anything newsworthy? Any up-and-coming trends?</a:t>
            </a:r>
          </a:p>
          <a:p>
            <a:pPr marL="457200" lvl="1" indent="0">
              <a:buNone/>
            </a:pPr>
            <a:endParaRPr lang="en-US" dirty="0" smtClean="0"/>
          </a:p>
        </p:txBody>
      </p:sp>
    </p:spTree>
    <p:extLst>
      <p:ext uri="{BB962C8B-B14F-4D97-AF65-F5344CB8AC3E}">
        <p14:creationId xmlns:p14="http://schemas.microsoft.com/office/powerpoint/2010/main" val="963587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 Get Your Facts</a:t>
            </a:r>
          </a:p>
        </p:txBody>
      </p:sp>
      <p:sp>
        <p:nvSpPr>
          <p:cNvPr id="3" name="Content Placeholder 2"/>
          <p:cNvSpPr>
            <a:spLocks noGrp="1"/>
          </p:cNvSpPr>
          <p:nvPr>
            <p:ph idx="1"/>
          </p:nvPr>
        </p:nvSpPr>
        <p:spPr/>
        <p:txBody>
          <a:bodyPr>
            <a:normAutofit lnSpcReduction="10000"/>
          </a:bodyPr>
          <a:lstStyle/>
          <a:p>
            <a:r>
              <a:rPr lang="en-US" dirty="0" smtClean="0"/>
              <a:t>How can </a:t>
            </a:r>
            <a:r>
              <a:rPr lang="en-US" dirty="0"/>
              <a:t>I prepare? </a:t>
            </a:r>
          </a:p>
          <a:p>
            <a:pPr lvl="1"/>
            <a:r>
              <a:rPr lang="en-US" dirty="0"/>
              <a:t>Review employer directory &amp; identify employers of </a:t>
            </a:r>
            <a:r>
              <a:rPr lang="en-US" dirty="0" smtClean="0"/>
              <a:t>interest</a:t>
            </a:r>
          </a:p>
          <a:p>
            <a:pPr lvl="2"/>
            <a:r>
              <a:rPr lang="en-US" dirty="0" smtClean="0"/>
              <a:t>Highlight/mark their table number in your book</a:t>
            </a:r>
          </a:p>
          <a:p>
            <a:pPr lvl="2"/>
            <a:r>
              <a:rPr lang="en-US" dirty="0" smtClean="0"/>
              <a:t>Print a copy of the program ahead of time to reference</a:t>
            </a:r>
            <a:endParaRPr lang="en-US" dirty="0"/>
          </a:p>
          <a:p>
            <a:pPr lvl="1"/>
            <a:r>
              <a:rPr lang="en-US" dirty="0"/>
              <a:t>Explore employers </a:t>
            </a:r>
            <a:r>
              <a:rPr lang="en-US" dirty="0" smtClean="0"/>
              <a:t>by recruiting major </a:t>
            </a:r>
            <a:r>
              <a:rPr lang="en-US" dirty="0"/>
              <a:t>(listed in directory</a:t>
            </a:r>
            <a:r>
              <a:rPr lang="en-US" dirty="0" smtClean="0"/>
              <a:t>)</a:t>
            </a:r>
          </a:p>
          <a:p>
            <a:pPr lvl="2"/>
            <a:r>
              <a:rPr lang="en-US" dirty="0" smtClean="0"/>
              <a:t>Some employers are recruiting for all majors!</a:t>
            </a:r>
            <a:endParaRPr lang="en-US" dirty="0"/>
          </a:p>
          <a:p>
            <a:pPr lvl="1"/>
            <a:r>
              <a:rPr lang="en-US" dirty="0"/>
              <a:t>Get your resume approved in UMBCworks </a:t>
            </a:r>
            <a:endParaRPr lang="en-US" dirty="0" smtClean="0"/>
          </a:p>
          <a:p>
            <a:pPr lvl="1"/>
            <a:r>
              <a:rPr lang="en-US" dirty="0" smtClean="0"/>
              <a:t>Bring copies to the </a:t>
            </a:r>
            <a:r>
              <a:rPr lang="en-US" dirty="0"/>
              <a:t>Career Fair</a:t>
            </a:r>
          </a:p>
          <a:p>
            <a:endParaRPr lang="en-US" dirty="0"/>
          </a:p>
        </p:txBody>
      </p:sp>
    </p:spTree>
    <p:extLst>
      <p:ext uri="{BB962C8B-B14F-4D97-AF65-F5344CB8AC3E}">
        <p14:creationId xmlns:p14="http://schemas.microsoft.com/office/powerpoint/2010/main" val="4069750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 Get Your Facts</a:t>
            </a:r>
          </a:p>
        </p:txBody>
      </p:sp>
      <p:sp>
        <p:nvSpPr>
          <p:cNvPr id="3" name="Content Placeholder 2"/>
          <p:cNvSpPr>
            <a:spLocks noGrp="1"/>
          </p:cNvSpPr>
          <p:nvPr>
            <p:ph idx="1"/>
          </p:nvPr>
        </p:nvSpPr>
        <p:spPr/>
        <p:txBody>
          <a:bodyPr>
            <a:normAutofit lnSpcReduction="10000"/>
          </a:bodyPr>
          <a:lstStyle/>
          <a:p>
            <a:r>
              <a:rPr lang="en-US" dirty="0" smtClean="0"/>
              <a:t>How can </a:t>
            </a:r>
            <a:r>
              <a:rPr lang="en-US" dirty="0"/>
              <a:t>I prepare</a:t>
            </a:r>
            <a:r>
              <a:rPr lang="en-US" dirty="0" smtClean="0"/>
              <a:t>?</a:t>
            </a:r>
          </a:p>
          <a:p>
            <a:pPr lvl="1"/>
            <a:r>
              <a:rPr lang="en-US" dirty="0" smtClean="0"/>
              <a:t>Research companies ahead of time</a:t>
            </a:r>
          </a:p>
          <a:p>
            <a:pPr lvl="2"/>
            <a:r>
              <a:rPr lang="en-US" dirty="0" smtClean="0"/>
              <a:t>Use resources provided by the Career Center like Vault, which can be found under the tools tab of the Career Center website. Vault lets you explore companies and learn about their work from an objective </a:t>
            </a:r>
            <a:r>
              <a:rPr lang="en-US" dirty="0" smtClean="0"/>
              <a:t>source. </a:t>
            </a:r>
            <a:r>
              <a:rPr lang="en-US" dirty="0" smtClean="0"/>
              <a:t>LinkedIn is another reliable source.</a:t>
            </a:r>
            <a:endParaRPr lang="en-US" dirty="0" smtClean="0"/>
          </a:p>
          <a:p>
            <a:pPr lvl="1"/>
            <a:r>
              <a:rPr lang="en-US" dirty="0" smtClean="0"/>
              <a:t>Brainstorm questions to ask potential employers</a:t>
            </a:r>
            <a:endParaRPr lang="en-US" dirty="0"/>
          </a:p>
          <a:p>
            <a:pPr lvl="2"/>
            <a:r>
              <a:rPr lang="en-US" dirty="0" smtClean="0"/>
              <a:t>Ask about company culture, how training is handled within the organization, or projects the representative has worked on to name a few</a:t>
            </a:r>
            <a:endParaRPr lang="en-US" dirty="0"/>
          </a:p>
          <a:p>
            <a:pPr lvl="2"/>
            <a:endParaRPr lang="en-US" dirty="0" smtClean="0"/>
          </a:p>
          <a:p>
            <a:pPr lvl="2"/>
            <a:endParaRPr lang="en-US" dirty="0" smtClean="0"/>
          </a:p>
          <a:p>
            <a:pPr marL="457200" lvl="1" indent="0">
              <a:buNone/>
            </a:pPr>
            <a:endParaRPr lang="en-US" dirty="0" smtClean="0"/>
          </a:p>
        </p:txBody>
      </p:sp>
    </p:spTree>
    <p:extLst>
      <p:ext uri="{BB962C8B-B14F-4D97-AF65-F5344CB8AC3E}">
        <p14:creationId xmlns:p14="http://schemas.microsoft.com/office/powerpoint/2010/main" val="2036661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 Resume Ready! </a:t>
            </a:r>
          </a:p>
        </p:txBody>
      </p:sp>
      <p:sp>
        <p:nvSpPr>
          <p:cNvPr id="3" name="Content Placeholder 2"/>
          <p:cNvSpPr>
            <a:spLocks noGrp="1"/>
          </p:cNvSpPr>
          <p:nvPr>
            <p:ph idx="1"/>
          </p:nvPr>
        </p:nvSpPr>
        <p:spPr/>
        <p:txBody>
          <a:bodyPr>
            <a:normAutofit fontScale="92500" lnSpcReduction="20000"/>
          </a:bodyPr>
          <a:lstStyle/>
          <a:p>
            <a:r>
              <a:rPr lang="en-US" dirty="0" smtClean="0"/>
              <a:t>What does a “ready” resume look like?</a:t>
            </a:r>
          </a:p>
          <a:p>
            <a:pPr lvl="1"/>
            <a:r>
              <a:rPr lang="en-US" dirty="0" smtClean="0"/>
              <a:t>Contact information</a:t>
            </a:r>
          </a:p>
          <a:p>
            <a:pPr lvl="2"/>
            <a:r>
              <a:rPr lang="en-US" dirty="0" smtClean="0"/>
              <a:t>Professional email address</a:t>
            </a:r>
          </a:p>
          <a:p>
            <a:pPr lvl="1"/>
            <a:r>
              <a:rPr lang="en-US" dirty="0" smtClean="0"/>
              <a:t>Education</a:t>
            </a:r>
          </a:p>
          <a:p>
            <a:pPr lvl="2"/>
            <a:r>
              <a:rPr lang="en-US" dirty="0" smtClean="0"/>
              <a:t>Degree type, major</a:t>
            </a:r>
          </a:p>
          <a:p>
            <a:pPr marL="768096" lvl="2" indent="0">
              <a:buNone/>
            </a:pPr>
            <a:r>
              <a:rPr lang="en-US" dirty="0" smtClean="0"/>
              <a:t>    and grad date</a:t>
            </a:r>
          </a:p>
          <a:p>
            <a:pPr lvl="1"/>
            <a:r>
              <a:rPr lang="en-US" dirty="0" smtClean="0"/>
              <a:t>Skills</a:t>
            </a:r>
          </a:p>
          <a:p>
            <a:pPr lvl="2"/>
            <a:r>
              <a:rPr lang="en-US" dirty="0" smtClean="0"/>
              <a:t>What can I do?</a:t>
            </a:r>
          </a:p>
          <a:p>
            <a:pPr lvl="1"/>
            <a:r>
              <a:rPr lang="en-US" dirty="0" smtClean="0"/>
              <a:t>Experience</a:t>
            </a:r>
          </a:p>
          <a:p>
            <a:pPr lvl="2"/>
            <a:r>
              <a:rPr lang="en-US" dirty="0" smtClean="0"/>
              <a:t>Work</a:t>
            </a:r>
          </a:p>
          <a:p>
            <a:pPr lvl="2"/>
            <a:r>
              <a:rPr lang="en-US" dirty="0" smtClean="0"/>
              <a:t>Internships</a:t>
            </a:r>
          </a:p>
          <a:p>
            <a:pPr lvl="2"/>
            <a:r>
              <a:rPr lang="en-US" dirty="0" smtClean="0"/>
              <a:t>Projects</a:t>
            </a:r>
          </a:p>
          <a:p>
            <a:pPr marL="457200" lvl="1" indent="0">
              <a:buNone/>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2748" y="2804096"/>
            <a:ext cx="3934052" cy="2203069"/>
          </a:xfrm>
          <a:prstGeom prst="rect">
            <a:avLst/>
          </a:prstGeom>
        </p:spPr>
      </p:pic>
    </p:spTree>
    <p:extLst>
      <p:ext uri="{BB962C8B-B14F-4D97-AF65-F5344CB8AC3E}">
        <p14:creationId xmlns:p14="http://schemas.microsoft.com/office/powerpoint/2010/main" val="323487954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Custom 2">
      <a:dk1>
        <a:sysClr val="windowText" lastClr="000000"/>
      </a:dk1>
      <a:lt1>
        <a:sysClr val="window" lastClr="FFFFFF"/>
      </a:lt1>
      <a:dk2>
        <a:srgbClr val="5A6378"/>
      </a:dk2>
      <a:lt2>
        <a:srgbClr val="D4D4D6"/>
      </a:lt2>
      <a:accent1>
        <a:srgbClr val="F0AD00"/>
      </a:accent1>
      <a:accent2>
        <a:srgbClr val="FFCC66"/>
      </a:accent2>
      <a:accent3>
        <a:srgbClr val="E66C7D"/>
      </a:accent3>
      <a:accent4>
        <a:srgbClr val="6BB76D"/>
      </a:accent4>
      <a:accent5>
        <a:srgbClr val="E88651"/>
      </a:accent5>
      <a:accent6>
        <a:srgbClr val="C64847"/>
      </a:accent6>
      <a:hlink>
        <a:srgbClr val="800000"/>
      </a:hlink>
      <a:folHlink>
        <a:srgbClr val="680000"/>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Module.thmx</Template>
  <TotalTime>5383</TotalTime>
  <Words>940</Words>
  <Application>Microsoft Office PowerPoint</Application>
  <PresentationFormat>On-screen Show (4:3)</PresentationFormat>
  <Paragraphs>161</Paragraphs>
  <Slides>21</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Cambria</vt:lpstr>
      <vt:lpstr>Wingdings</vt:lpstr>
      <vt:lpstr>Wingdings 2</vt:lpstr>
      <vt:lpstr>Wingdings 3</vt:lpstr>
      <vt:lpstr>Module</vt:lpstr>
      <vt:lpstr>Want to be Career Fair Ready?  G.R.I.T. Will Make You Great!</vt:lpstr>
      <vt:lpstr>Why Career Fairs?</vt:lpstr>
      <vt:lpstr>Steps to Build G.R.I.T.</vt:lpstr>
      <vt:lpstr>G: Get Your Facts</vt:lpstr>
      <vt:lpstr>G: Get Your Facts</vt:lpstr>
      <vt:lpstr>G: Get Your Facts</vt:lpstr>
      <vt:lpstr>G: Get Your Facts</vt:lpstr>
      <vt:lpstr>G: Get Your Facts</vt:lpstr>
      <vt:lpstr>R: Resume Ready! </vt:lpstr>
      <vt:lpstr>R: Resume Ready?</vt:lpstr>
      <vt:lpstr>R: Resume Ready! </vt:lpstr>
      <vt:lpstr>R: Resume Ready?  All things Ready!</vt:lpstr>
      <vt:lpstr>I: In It to Win It!</vt:lpstr>
      <vt:lpstr>I: In It to Win It!</vt:lpstr>
      <vt:lpstr>I: In It to Win It!</vt:lpstr>
      <vt:lpstr>I: In It to Win It!</vt:lpstr>
      <vt:lpstr>I: In It to Win It!</vt:lpstr>
      <vt:lpstr>I: In It to Win It!</vt:lpstr>
      <vt:lpstr>T: Take It From Here </vt:lpstr>
      <vt:lpstr>T: Take It From Here </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Finding Internships  and Careers</dc:title>
  <dc:creator>Kate Phelps</dc:creator>
  <cp:lastModifiedBy>Caroline Bodnar</cp:lastModifiedBy>
  <cp:revision>76</cp:revision>
  <cp:lastPrinted>2014-09-19T13:49:54Z</cp:lastPrinted>
  <dcterms:created xsi:type="dcterms:W3CDTF">2014-08-04T18:49:50Z</dcterms:created>
  <dcterms:modified xsi:type="dcterms:W3CDTF">2020-02-03T16:26:20Z</dcterms:modified>
</cp:coreProperties>
</file>