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3"/>
  </p:notesMasterIdLst>
  <p:handoutMasterIdLst>
    <p:handoutMasterId r:id="rId24"/>
  </p:handoutMasterIdLst>
  <p:sldIdLst>
    <p:sldId id="272" r:id="rId2"/>
    <p:sldId id="288" r:id="rId3"/>
    <p:sldId id="273" r:id="rId4"/>
    <p:sldId id="275" r:id="rId5"/>
    <p:sldId id="287" r:id="rId6"/>
    <p:sldId id="269" r:id="rId7"/>
    <p:sldId id="280" r:id="rId8"/>
    <p:sldId id="271" r:id="rId9"/>
    <p:sldId id="286" r:id="rId10"/>
    <p:sldId id="289" r:id="rId11"/>
    <p:sldId id="290" r:id="rId12"/>
    <p:sldId id="283" r:id="rId13"/>
    <p:sldId id="279" r:id="rId14"/>
    <p:sldId id="259" r:id="rId15"/>
    <p:sldId id="284" r:id="rId16"/>
    <p:sldId id="281" r:id="rId17"/>
    <p:sldId id="282" r:id="rId18"/>
    <p:sldId id="274" r:id="rId19"/>
    <p:sldId id="276" r:id="rId20"/>
    <p:sldId id="291" r:id="rId21"/>
    <p:sldId id="285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0283" autoAdjust="0"/>
  </p:normalViewPr>
  <p:slideViewPr>
    <p:cSldViewPr snapToGrid="0">
      <p:cViewPr varScale="1">
        <p:scale>
          <a:sx n="78" d="100"/>
          <a:sy n="7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F9F2-0862-48A2-92DD-1FFBE35E05E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F81D-6484-44AD-ADE6-F5A34C743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9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E7A7-FEF4-44F3-9AE8-336E8956F9B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179DB-3FAD-4B5D-8337-A22E6A14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179DB-3FAD-4B5D-8337-A22E6A1461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6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179DB-3FAD-4B5D-8337-A22E6A1461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6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2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179DB-3FAD-4B5D-8337-A22E6A1461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559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603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179DB-3FAD-4B5D-8337-A22E6A1461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419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179DB-3FAD-4B5D-8337-A22E6A1461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FE53F5-03E5-4693-8B78-91D9A095CCC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45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9DB-3FAD-4B5D-8337-A22E6A1461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Have an idea(s) about what you want!  You can’t sell what you don’t have.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Cannot enter this phase of preparation/selling posture if you are unclear/vague.  It all builds from clarity about what you want.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Aimlessness: procrastination, hesitance, boredom, sloth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0493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4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3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1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5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6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6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1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22" y="321277"/>
            <a:ext cx="9634711" cy="112446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Welcome to the</a:t>
            </a:r>
            <a:b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sz="3200" b="1" baseline="30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Annual CNMS </a:t>
            </a:r>
            <a:r>
              <a:rPr lang="en-US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Careers </a:t>
            </a: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Conference</a:t>
            </a:r>
            <a:b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2800" b="1" dirty="0" smtClean="0"/>
              <a:t>ICEBREAKER QUESTIONS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949116"/>
            <a:ext cx="9897978" cy="429928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As you wait, ask a partner at your table: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500" dirty="0" smtClean="0"/>
              <a:t>What’s your major, and why did you choose it?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500" dirty="0" smtClean="0"/>
              <a:t>What aspects of science do you enjoy the most?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500" dirty="0" smtClean="0"/>
              <a:t>Have you engaged in research yet?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2500" dirty="0" smtClean="0"/>
              <a:t>Do you belong to any UMBC student organizations related to your major?  If yes, which one?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09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08" y="65238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Channel your inner puppy!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31" y="2287716"/>
            <a:ext cx="4176637" cy="30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31" y="897561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Your </a:t>
            </a:r>
            <a:r>
              <a:rPr lang="en-US" sz="3600" b="1" i="1" dirty="0">
                <a:solidFill>
                  <a:schemeClr val="accent2"/>
                </a:solidFill>
              </a:rPr>
              <a:t>attitude</a:t>
            </a:r>
            <a:r>
              <a:rPr lang="en-US" sz="3600" dirty="0">
                <a:solidFill>
                  <a:schemeClr val="accent2"/>
                </a:solidFill>
              </a:rPr>
              <a:t> is a huge </a:t>
            </a:r>
            <a:r>
              <a:rPr lang="en-US" sz="3600" dirty="0" smtClean="0">
                <a:solidFill>
                  <a:schemeClr val="accent2"/>
                </a:solidFill>
              </a:rPr>
              <a:t>factor.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839" y="2528433"/>
            <a:ext cx="3838709" cy="25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6" y="988541"/>
            <a:ext cx="10849231" cy="1544594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RESEARCH </a:t>
            </a:r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career-related information </a:t>
            </a:r>
            <a:r>
              <a:rPr lang="en-US" sz="28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(via careers.umbc.edu/tools/tools-for-exploring-majors-careers)</a:t>
            </a:r>
            <a:endParaRPr lang="en-US" sz="28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1030" name="Picture 6" descr="Image result for the Vault Career Insi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70" y="2640529"/>
            <a:ext cx="2948545" cy="2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uzzfi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83" y="2640529"/>
            <a:ext cx="2792627" cy="27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31" y="675138"/>
            <a:ext cx="9404723" cy="163557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Gather additional career-related information through Informational Interviews</a:t>
            </a:r>
            <a:endParaRPr lang="en-US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741" y="2494634"/>
            <a:ext cx="5565331" cy="355885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Great way to gather information about a career path/industry in a relaxed setting.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May lead to opportunity to job shadow/volunteer/internship. </a:t>
            </a:r>
          </a:p>
          <a:p>
            <a:pPr lvl="0">
              <a:lnSpc>
                <a:spcPct val="120000"/>
              </a:lnSpc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 smtClean="0"/>
          </a:p>
        </p:txBody>
      </p:sp>
      <p:pic>
        <p:nvPicPr>
          <p:cNvPr id="1026" name="Picture 2" descr="informational inter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1" y="2494634"/>
            <a:ext cx="4467753" cy="21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89" y="1025612"/>
            <a:ext cx="9404723" cy="1240546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Test the </a:t>
            </a:r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waters (your hypothesis) </a:t>
            </a:r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&amp; gain </a:t>
            </a:r>
            <a:r>
              <a:rPr lang="en-US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xperience</a:t>
            </a:r>
            <a:endParaRPr lang="en-US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077" y="2266158"/>
            <a:ext cx="5639583" cy="366508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>
                <a:cs typeface="Times New Roman" panose="02020603050405020304" pitchFamily="18" charset="0"/>
              </a:rPr>
              <a:t>Complete an </a:t>
            </a:r>
            <a:r>
              <a:rPr lang="en-US" sz="24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internship/research</a:t>
            </a:r>
            <a:r>
              <a:rPr lang="en-US" sz="2400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</a:rPr>
              <a:t>experience </a:t>
            </a:r>
            <a:r>
              <a:rPr lang="en-US" sz="2400" dirty="0">
                <a:cs typeface="Times New Roman" panose="02020603050405020304" pitchFamily="18" charset="0"/>
              </a:rPr>
              <a:t>in a major-related </a:t>
            </a:r>
            <a:r>
              <a:rPr lang="en-US" sz="2400" dirty="0" smtClean="0">
                <a:cs typeface="Times New Roman" panose="02020603050405020304" pitchFamily="18" charset="0"/>
              </a:rPr>
              <a:t>field. 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Schedule </a:t>
            </a:r>
            <a:r>
              <a:rPr lang="en-US" sz="24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appointments</a:t>
            </a:r>
            <a:r>
              <a:rPr lang="en-US" sz="2400" dirty="0">
                <a:solidFill>
                  <a:schemeClr val="accent3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with the Career Center to improve your interview </a:t>
            </a:r>
            <a:r>
              <a:rPr lang="en-US" sz="2400" dirty="0" smtClean="0">
                <a:cs typeface="Times New Roman" panose="02020603050405020304" pitchFamily="18" charset="0"/>
              </a:rPr>
              <a:t>techniques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</a:rPr>
              <a:t>and how to conduct a job/internship search.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7460" y="2439151"/>
            <a:ext cx="3457888" cy="30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70" y="716692"/>
            <a:ext cx="9805872" cy="864974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Intern Success Practicum (PRAC 95/98/99)</a:t>
            </a:r>
            <a:endParaRPr lang="en-US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9289" y="1820570"/>
            <a:ext cx="5565331" cy="396678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Professional Growth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Support of Career Center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Feedback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Zero Credit, pass/fail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FREE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Assignments online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cs typeface="Times New Roman" panose="02020603050405020304" pitchFamily="18" charset="0"/>
              </a:rPr>
              <a:t>Offered each semester</a:t>
            </a:r>
          </a:p>
          <a:p>
            <a:pPr lvl="0">
              <a:lnSpc>
                <a:spcPct val="120000"/>
              </a:lnSpc>
            </a:pP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8" y="1717772"/>
            <a:ext cx="3720628" cy="48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746864"/>
            <a:ext cx="9338643" cy="6957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+mn-lt"/>
              </a:rPr>
              <a:t>UMBC Career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Center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2249291" y="5064604"/>
            <a:ext cx="7407668" cy="115331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50" tIns="34275" rIns="68550" bIns="34275" rtlCol="0" anchor="ctr" anchorCtr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Clr>
                <a:prstClr val="black"/>
              </a:buClr>
              <a:buSzPct val="25000"/>
              <a:buNone/>
              <a:defRPr/>
            </a:pPr>
            <a:endParaRPr lang="en-US" sz="2700" b="1" u="sng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indent="0" algn="ctr" defTabSz="914400">
              <a:buClr>
                <a:prstClr val="black"/>
              </a:buClr>
              <a:buSzPct val="25000"/>
              <a:buNone/>
              <a:defRPr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Campus Location: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  <a:rtl val="0"/>
              </a:rPr>
              <a:t>Math/Psych. Bldg. – 2</a:t>
            </a:r>
            <a:r>
              <a:rPr lang="en-US" sz="2400" baseline="30000" dirty="0">
                <a:latin typeface="Arial"/>
                <a:ea typeface="Arial"/>
                <a:cs typeface="Arial"/>
                <a:sym typeface="Arial"/>
                <a:rtl val="0"/>
              </a:rPr>
              <a:t>nd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  <a:rtl val="0"/>
              </a:rPr>
              <a:t> Floor</a:t>
            </a:r>
          </a:p>
          <a:p>
            <a:pPr marL="0" indent="0" algn="ctr" defTabSz="914400">
              <a:buClr>
                <a:prstClr val="black"/>
              </a:buClr>
              <a:buSzPct val="25000"/>
              <a:buNone/>
              <a:defRPr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Hours: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dirty="0">
                <a:latin typeface="Arial"/>
                <a:ea typeface="Arial"/>
                <a:cs typeface="Arial"/>
              </a:rPr>
              <a:t>8:30AM - 5:00 PM (M-F)</a:t>
            </a:r>
          </a:p>
          <a:p>
            <a:pPr marL="0" indent="0" algn="ctr" defTabSz="914400">
              <a:buClr>
                <a:prstClr val="black"/>
              </a:buClr>
              <a:buSzPct val="25000"/>
              <a:buNone/>
              <a:defRPr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Website: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  <a:rtl val="0"/>
              </a:rPr>
              <a:t>careers.umbc.edu</a:t>
            </a:r>
          </a:p>
          <a:p>
            <a:pPr marL="0" indent="0" defTabSz="914400">
              <a:buClr>
                <a:srgbClr val="888888"/>
              </a:buClr>
              <a:buSzPct val="25000"/>
              <a:buNone/>
              <a:defRPr/>
            </a:pPr>
            <a:r>
              <a:rPr lang="en-US" sz="135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135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35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8" name="Shape 253" descr="IMG_308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8568" y="1784983"/>
            <a:ext cx="4089114" cy="3084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51470" y="420129"/>
            <a:ext cx="9259330" cy="9304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45700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Snapshot of Services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389821" y="1350597"/>
            <a:ext cx="8918088" cy="4926636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Document Preparation </a:t>
            </a:r>
            <a:br>
              <a:rPr lang="en-US" sz="2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(resumes/CVs, personal statements, cover letters)</a:t>
            </a:r>
          </a:p>
          <a:p>
            <a:pPr marL="6286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Internship/Research/Job search assistance </a:t>
            </a:r>
            <a:endParaRPr lang="en-US" sz="600" b="1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Interview preparation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workshops</a:t>
            </a:r>
            <a:endParaRPr lang="en-US" sz="600" b="1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Employer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connections (Events)</a:t>
            </a:r>
            <a:endParaRPr lang="en-US" sz="600" b="1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Database of jobs, internships &amp; research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opportunities (</a:t>
            </a:r>
            <a:r>
              <a:rPr lang="en-US" sz="2800" b="1" dirty="0" err="1" smtClean="0">
                <a:latin typeface="Calibri"/>
                <a:ea typeface="Calibri"/>
                <a:cs typeface="Calibri"/>
                <a:sym typeface="Calibri"/>
              </a:rPr>
              <a:t>UMBCworks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0412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7736"/>
          </a:xfrm>
        </p:spPr>
        <p:txBody>
          <a:bodyPr/>
          <a:lstStyle/>
          <a:p>
            <a:r>
              <a:rPr lang="en-US" sz="3200" b="1" dirty="0" smtClean="0"/>
              <a:t>ALUMNI STORIES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43" y="1235676"/>
            <a:ext cx="10280821" cy="51898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chemeClr val="accent2"/>
                </a:solidFill>
              </a:rPr>
              <a:t>Amanda </a:t>
            </a:r>
            <a:r>
              <a:rPr lang="en-US" sz="2600" b="1" dirty="0" err="1" smtClean="0">
                <a:solidFill>
                  <a:schemeClr val="accent2"/>
                </a:solidFill>
              </a:rPr>
              <a:t>Balog</a:t>
            </a:r>
            <a:r>
              <a:rPr lang="en-US" sz="2600" b="1" dirty="0" smtClean="0">
                <a:solidFill>
                  <a:schemeClr val="accent2"/>
                </a:solidFill>
              </a:rPr>
              <a:t>, </a:t>
            </a:r>
            <a:r>
              <a:rPr lang="en-US" sz="2600" b="1" dirty="0" smtClean="0"/>
              <a:t>Biological Sciences '15, </a:t>
            </a:r>
            <a:r>
              <a:rPr lang="en-US" sz="2600" i="1" dirty="0" smtClean="0"/>
              <a:t>Genetic Counselor, </a:t>
            </a:r>
            <a:r>
              <a:rPr lang="en-US" sz="2600" i="1" dirty="0" err="1" smtClean="0"/>
              <a:t>GeneDx</a:t>
            </a:r>
            <a:endParaRPr lang="en-US" sz="2600" i="1" dirty="0"/>
          </a:p>
          <a:p>
            <a:pPr>
              <a:spcAft>
                <a:spcPts val="1200"/>
              </a:spcAft>
            </a:pPr>
            <a:r>
              <a:rPr lang="en-US" sz="2600" b="1" dirty="0" err="1" smtClean="0">
                <a:solidFill>
                  <a:schemeClr val="accent2"/>
                </a:solidFill>
              </a:rPr>
              <a:t>Bri’Anna</a:t>
            </a:r>
            <a:r>
              <a:rPr lang="en-US" sz="2600" b="1" dirty="0" smtClean="0">
                <a:solidFill>
                  <a:schemeClr val="accent2"/>
                </a:solidFill>
              </a:rPr>
              <a:t> Horne, </a:t>
            </a:r>
            <a:r>
              <a:rPr lang="en-US" sz="2600" b="1" dirty="0" smtClean="0"/>
              <a:t>Biological Sciences ‘17 </a:t>
            </a:r>
            <a:r>
              <a:rPr lang="en-US" sz="2600" i="1" dirty="0" smtClean="0"/>
              <a:t>Clinical Coordinator/Microbiologist, Adaptive Phage Technologies</a:t>
            </a:r>
            <a:endParaRPr lang="en-US" sz="2600" i="1" dirty="0"/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chemeClr val="accent2"/>
                </a:solidFill>
              </a:rPr>
              <a:t>Brian Koch, </a:t>
            </a:r>
            <a:r>
              <a:rPr lang="en-US" sz="2600" b="1" dirty="0" smtClean="0"/>
              <a:t>Physics '16 </a:t>
            </a:r>
            <a:r>
              <a:rPr lang="en-US" sz="2600" i="1" dirty="0" smtClean="0"/>
              <a:t>Quantitative Analyst, T. Rowe Price</a:t>
            </a:r>
            <a:endParaRPr lang="en-US" sz="2600" i="1" dirty="0"/>
          </a:p>
          <a:p>
            <a:r>
              <a:rPr lang="en-US" sz="2600" b="1" dirty="0" smtClean="0">
                <a:solidFill>
                  <a:schemeClr val="accent2"/>
                </a:solidFill>
              </a:rPr>
              <a:t>Sarah Luttrell, PhD,</a:t>
            </a:r>
            <a:r>
              <a:rPr lang="en-US" sz="2600" dirty="0" smtClean="0"/>
              <a:t> </a:t>
            </a:r>
            <a:r>
              <a:rPr lang="en-US" sz="2600" b="1" dirty="0" smtClean="0"/>
              <a:t>Biological Sciences '17, </a:t>
            </a:r>
            <a:r>
              <a:rPr lang="en-US" sz="2600" i="1" dirty="0" smtClean="0"/>
              <a:t>Research Assistant, Smithsonian Institution, Feather Identification Lab, Natural Museum of Natural History</a:t>
            </a:r>
            <a:endParaRPr lang="en-US" sz="2600" i="1" dirty="0"/>
          </a:p>
          <a:p>
            <a:r>
              <a:rPr lang="en-US" sz="2600" b="1" dirty="0" smtClean="0">
                <a:solidFill>
                  <a:schemeClr val="accent2"/>
                </a:solidFill>
              </a:rPr>
              <a:t>Rachel Schmitz, PhD,</a:t>
            </a:r>
            <a:r>
              <a:rPr lang="en-US" sz="2600" dirty="0" smtClean="0"/>
              <a:t> </a:t>
            </a:r>
            <a:r>
              <a:rPr lang="en-US" sz="2600" b="1" dirty="0" smtClean="0"/>
              <a:t>Chemistry '16, </a:t>
            </a:r>
            <a:r>
              <a:rPr lang="en-US" sz="2600" i="1" dirty="0" smtClean="0"/>
              <a:t>Consultant,</a:t>
            </a:r>
            <a:r>
              <a:rPr lang="en-US" sz="2600" i="1" dirty="0"/>
              <a:t/>
            </a:r>
            <a:br>
              <a:rPr lang="en-US" sz="2600" i="1" dirty="0"/>
            </a:br>
            <a:r>
              <a:rPr lang="en-US" sz="2600" i="1" dirty="0" smtClean="0"/>
              <a:t>Latham </a:t>
            </a:r>
            <a:r>
              <a:rPr lang="en-US" sz="2600" i="1" dirty="0" err="1" smtClean="0"/>
              <a:t>BioPharm</a:t>
            </a:r>
            <a:r>
              <a:rPr lang="en-US" sz="2600" i="1" dirty="0" smtClean="0"/>
              <a:t> Group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5174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2462588"/>
            <a:ext cx="9404723" cy="1400530"/>
          </a:xfrm>
        </p:spPr>
        <p:txBody>
          <a:bodyPr/>
          <a:lstStyle/>
          <a:p>
            <a:pPr algn="ctr"/>
            <a:r>
              <a:rPr lang="en-US" sz="8000" b="1" dirty="0" smtClean="0"/>
              <a:t>RAFFLE!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674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38" y="766119"/>
            <a:ext cx="9634711" cy="140541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Welcome to the</a:t>
            </a:r>
            <a:b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sz="3200" b="1" baseline="30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Annual CNMS </a:t>
            </a:r>
            <a:r>
              <a:rPr lang="en-US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Careers </a:t>
            </a: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Conference</a:t>
            </a:r>
            <a:b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2800" b="1" dirty="0" smtClean="0"/>
              <a:t>Welcoming Remarks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22" y="3237471"/>
            <a:ext cx="9897978" cy="242192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Dr. William </a:t>
            </a:r>
            <a:r>
              <a:rPr lang="en-US" sz="2800" b="1" dirty="0" err="1" smtClean="0">
                <a:solidFill>
                  <a:srgbClr val="92D050"/>
                </a:solidFill>
              </a:rPr>
              <a:t>LaCourse</a:t>
            </a:r>
            <a:r>
              <a:rPr lang="en-US" sz="2800" b="1" dirty="0" smtClean="0">
                <a:solidFill>
                  <a:srgbClr val="92D050"/>
                </a:solidFill>
              </a:rPr>
              <a:t>, Dean</a:t>
            </a:r>
            <a:br>
              <a:rPr lang="en-US" sz="2800" b="1" dirty="0" smtClean="0">
                <a:solidFill>
                  <a:srgbClr val="92D050"/>
                </a:solidFill>
              </a:rPr>
            </a:br>
            <a:r>
              <a:rPr lang="en-US" sz="2800" b="1" dirty="0" smtClean="0">
                <a:solidFill>
                  <a:srgbClr val="92D050"/>
                </a:solidFill>
              </a:rPr>
              <a:t>College of Natural Mathematical Sciences (CNMS)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9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31" y="712210"/>
            <a:ext cx="9404723" cy="140053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What inspired you tonight?</a:t>
            </a:r>
            <a:endParaRPr lang="en-US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images of someone starting a jour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84" y="2244496"/>
            <a:ext cx="3539096" cy="30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31" y="712210"/>
            <a:ext cx="9404723" cy="140053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Parting words of wisdom</a:t>
            </a:r>
            <a:endParaRPr lang="en-US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7583" y="4604358"/>
            <a:ext cx="9181069" cy="161109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“Don’t seek to make a </a:t>
            </a:r>
            <a:r>
              <a:rPr lang="en-US" sz="2600" b="1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living</a:t>
            </a:r>
            <a:r>
              <a:rPr lang="en-US" sz="2600" dirty="0" smtClean="0">
                <a:cs typeface="Times New Roman" panose="02020603050405020304" pitchFamily="18" charset="0"/>
              </a:rPr>
              <a:t>…</a:t>
            </a:r>
          </a:p>
          <a:p>
            <a:pPr marL="0" lvl="0" indent="0" algn="r">
              <a:lnSpc>
                <a:spcPct val="120000"/>
              </a:lnSpc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…..seek to make a </a:t>
            </a:r>
            <a:r>
              <a:rPr lang="en-US" sz="2600" b="1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difference</a:t>
            </a:r>
            <a:r>
              <a:rPr lang="en-US" sz="2600" dirty="0" smtClean="0">
                <a:cs typeface="Times New Roman" panose="02020603050405020304" pitchFamily="18" charset="0"/>
              </a:rPr>
              <a:t>.”</a:t>
            </a:r>
          </a:p>
          <a:p>
            <a:pPr marL="0" lvl="0" indent="0" algn="r">
              <a:lnSpc>
                <a:spcPct val="120000"/>
              </a:lnSpc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Denzel Washington, actor</a:t>
            </a:r>
          </a:p>
          <a:p>
            <a:pPr lvl="0">
              <a:lnSpc>
                <a:spcPct val="120000"/>
              </a:lnSpc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 smtClean="0"/>
          </a:p>
        </p:txBody>
      </p:sp>
      <p:pic>
        <p:nvPicPr>
          <p:cNvPr id="3" name="Picture 2" descr="Image result for planting a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57" y="1979094"/>
            <a:ext cx="3561922" cy="23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79" y="590338"/>
            <a:ext cx="9404723" cy="980666"/>
          </a:xfrm>
        </p:spPr>
        <p:txBody>
          <a:bodyPr/>
          <a:lstStyle/>
          <a:p>
            <a:r>
              <a:rPr lang="en-US" sz="3200" b="1" dirty="0" smtClean="0"/>
              <a:t>EMPLOYER PANELISTS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242" y="1571004"/>
            <a:ext cx="9708850" cy="490393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92D050"/>
                </a:solidFill>
              </a:rPr>
              <a:t>Joshua Hudson, </a:t>
            </a:r>
            <a:r>
              <a:rPr lang="en-US" sz="2600" dirty="0" smtClean="0"/>
              <a:t>Mathematician, </a:t>
            </a:r>
            <a:br>
              <a:rPr lang="en-US" sz="2600" dirty="0" smtClean="0"/>
            </a:br>
            <a:r>
              <a:rPr lang="en-US" sz="2600" i="1" dirty="0" smtClean="0"/>
              <a:t>Johns Hopkins</a:t>
            </a:r>
            <a:r>
              <a:rPr lang="en-US" sz="2600" dirty="0" smtClean="0"/>
              <a:t> </a:t>
            </a:r>
            <a:r>
              <a:rPr lang="en-US" sz="2600" i="1" dirty="0" smtClean="0"/>
              <a:t>Applied Physics Laboratory (JHU/APL)</a:t>
            </a:r>
            <a:endParaRPr lang="en-US" sz="2600" i="1" dirty="0"/>
          </a:p>
          <a:p>
            <a:r>
              <a:rPr lang="en-US" sz="2600" b="1" dirty="0" smtClean="0">
                <a:solidFill>
                  <a:srgbClr val="92D050"/>
                </a:solidFill>
              </a:rPr>
              <a:t>Megan Bannister, </a:t>
            </a:r>
            <a:r>
              <a:rPr lang="en-US" sz="2600" dirty="0" smtClean="0"/>
              <a:t>Point of Care Testing Coordinator, </a:t>
            </a:r>
            <a:r>
              <a:rPr lang="en-US" sz="2600" i="1" dirty="0" smtClean="0"/>
              <a:t>Mercy Medical Center</a:t>
            </a:r>
            <a:endParaRPr lang="en-US" sz="2600" i="1" dirty="0"/>
          </a:p>
          <a:p>
            <a:r>
              <a:rPr lang="en-US" sz="2600" b="1" dirty="0" smtClean="0">
                <a:solidFill>
                  <a:srgbClr val="92D050"/>
                </a:solidFill>
              </a:rPr>
              <a:t>Olivia Farrow, Esq., </a:t>
            </a:r>
            <a:r>
              <a:rPr lang="en-US" sz="2600" dirty="0" smtClean="0"/>
              <a:t>Director </a:t>
            </a:r>
            <a:r>
              <a:rPr lang="en-US" sz="2600" dirty="0"/>
              <a:t>of </a:t>
            </a:r>
            <a:r>
              <a:rPr lang="en-US" sz="2600" dirty="0" smtClean="0"/>
              <a:t>Community Dev. &amp; Engagement, </a:t>
            </a:r>
            <a:r>
              <a:rPr lang="en-US" sz="2600" i="1" dirty="0" smtClean="0"/>
              <a:t>St. Agnes Healthcare </a:t>
            </a:r>
          </a:p>
          <a:p>
            <a:r>
              <a:rPr lang="en-US" sz="2600" b="1" dirty="0" smtClean="0">
                <a:solidFill>
                  <a:srgbClr val="92D050"/>
                </a:solidFill>
              </a:rPr>
              <a:t>Dr. Russell Hill, </a:t>
            </a:r>
            <a:r>
              <a:rPr lang="en-US" sz="2600" dirty="0" smtClean="0"/>
              <a:t>Director, </a:t>
            </a:r>
            <a:r>
              <a:rPr lang="en-US" sz="2600" i="1" dirty="0" smtClean="0"/>
              <a:t>IMET</a:t>
            </a:r>
          </a:p>
          <a:p>
            <a:r>
              <a:rPr lang="en-US" sz="2600" b="1" dirty="0" smtClean="0">
                <a:solidFill>
                  <a:srgbClr val="92D050"/>
                </a:solidFill>
              </a:rPr>
              <a:t>Dr</a:t>
            </a:r>
            <a:r>
              <a:rPr lang="en-US" sz="2600" b="1" dirty="0">
                <a:solidFill>
                  <a:srgbClr val="92D050"/>
                </a:solidFill>
              </a:rPr>
              <a:t>. </a:t>
            </a:r>
            <a:r>
              <a:rPr lang="en-US" sz="2600" b="1" dirty="0" smtClean="0">
                <a:solidFill>
                  <a:srgbClr val="92D050"/>
                </a:solidFill>
              </a:rPr>
              <a:t>Cesar Perez-Gonzalez, </a:t>
            </a:r>
            <a:r>
              <a:rPr lang="en-US" sz="2600" dirty="0" smtClean="0"/>
              <a:t>Training Director</a:t>
            </a:r>
            <a:r>
              <a:rPr lang="en-US" sz="2600" dirty="0"/>
              <a:t>, </a:t>
            </a:r>
            <a:r>
              <a:rPr lang="en-US" sz="2600" i="1" dirty="0" smtClean="0"/>
              <a:t>NIH</a:t>
            </a:r>
          </a:p>
          <a:p>
            <a:r>
              <a:rPr lang="en-US" sz="2600" b="1" dirty="0" smtClean="0">
                <a:solidFill>
                  <a:srgbClr val="92D050"/>
                </a:solidFill>
              </a:rPr>
              <a:t>Christine </a:t>
            </a:r>
            <a:r>
              <a:rPr lang="en-US" sz="2600" b="1" dirty="0" err="1" smtClean="0">
                <a:solidFill>
                  <a:srgbClr val="92D050"/>
                </a:solidFill>
              </a:rPr>
              <a:t>Rueter</a:t>
            </a:r>
            <a:r>
              <a:rPr lang="en-US" sz="2600" b="1" dirty="0" smtClean="0">
                <a:solidFill>
                  <a:srgbClr val="92D050"/>
                </a:solidFill>
              </a:rPr>
              <a:t>, </a:t>
            </a:r>
            <a:r>
              <a:rPr lang="en-US" sz="2600" dirty="0" smtClean="0"/>
              <a:t>Sr. HR Generalist, </a:t>
            </a:r>
            <a:br>
              <a:rPr lang="en-US" sz="2600" dirty="0" smtClean="0"/>
            </a:br>
            <a:r>
              <a:rPr lang="en-US" sz="2600" i="1" dirty="0" smtClean="0"/>
              <a:t>Space Telescope Science Institute</a:t>
            </a:r>
            <a:endParaRPr lang="en-US" sz="2600" i="1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70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82" y="691977"/>
            <a:ext cx="10848057" cy="203886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sz="3200" b="1" baseline="30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Annual</a:t>
            </a:r>
            <a:b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CNMS Careers Conference</a:t>
            </a:r>
            <a:r>
              <a:rPr lang="en-US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Preparing for Graduation &amp; Beyond</a:t>
            </a:r>
            <a:br>
              <a:rPr lang="en-US" sz="32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Presented by: Susan Hindle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902" y="2533110"/>
            <a:ext cx="12237377" cy="635272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43" y="2944068"/>
            <a:ext cx="6351373" cy="28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631091" y="504568"/>
            <a:ext cx="8314038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Top 20 </a:t>
            </a:r>
            <a:r>
              <a:rPr lang="en-US" altLang="en-US" sz="3600" dirty="0"/>
              <a:t>s</a:t>
            </a:r>
            <a:r>
              <a:rPr lang="en-US" altLang="en-US" sz="3600" b="1" dirty="0"/>
              <a:t>kills/qualities employers </a:t>
            </a:r>
            <a:r>
              <a:rPr lang="en-US" altLang="en-US" sz="3600" dirty="0"/>
              <a:t>s</a:t>
            </a:r>
            <a:r>
              <a:rPr lang="en-US" altLang="en-US" sz="3600" b="1" dirty="0"/>
              <a:t>eek</a:t>
            </a:r>
            <a:r>
              <a:rPr lang="en-US" altLang="en-US" sz="3600" b="1" i="1" dirty="0"/>
              <a:t/>
            </a:r>
            <a:br>
              <a:rPr lang="en-US" altLang="en-US" sz="3600" b="1" i="1" dirty="0"/>
            </a:br>
            <a:r>
              <a:rPr lang="en-US" altLang="en-US" sz="2400" b="1" i="1" dirty="0">
                <a:solidFill>
                  <a:schemeClr val="accent2"/>
                </a:solidFill>
              </a:rPr>
              <a:t>(National Assoc. of Colleges &amp; Employers Job Outlook 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2018)</a:t>
            </a:r>
            <a:endParaRPr lang="en-US" alt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778000"/>
            <a:ext cx="4038600" cy="4241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00" dirty="0"/>
              <a:t>Leadership</a:t>
            </a:r>
          </a:p>
          <a:p>
            <a:pPr>
              <a:defRPr/>
            </a:pPr>
            <a:r>
              <a:rPr lang="en-US" sz="2600" dirty="0"/>
              <a:t>Problem solving</a:t>
            </a:r>
          </a:p>
          <a:p>
            <a:pPr>
              <a:defRPr/>
            </a:pPr>
            <a:r>
              <a:rPr lang="en-US" sz="2600" dirty="0"/>
              <a:t>Communication </a:t>
            </a:r>
          </a:p>
          <a:p>
            <a:pPr>
              <a:defRPr/>
            </a:pPr>
            <a:r>
              <a:rPr lang="en-US" sz="2600" dirty="0"/>
              <a:t>Ability to work in a team</a:t>
            </a:r>
          </a:p>
          <a:p>
            <a:pPr>
              <a:defRPr/>
            </a:pPr>
            <a:r>
              <a:rPr lang="en-US" sz="2600" dirty="0"/>
              <a:t>Analytical skills</a:t>
            </a:r>
          </a:p>
          <a:p>
            <a:pPr>
              <a:defRPr/>
            </a:pPr>
            <a:r>
              <a:rPr lang="en-US" sz="2600" dirty="0"/>
              <a:t>Strong work ethic</a:t>
            </a:r>
          </a:p>
          <a:p>
            <a:pPr>
              <a:defRPr/>
            </a:pPr>
            <a:r>
              <a:rPr lang="en-US" sz="2600" dirty="0"/>
              <a:t>Initiative</a:t>
            </a:r>
          </a:p>
          <a:p>
            <a:pPr>
              <a:defRPr/>
            </a:pPr>
            <a:r>
              <a:rPr lang="en-US" sz="2600" dirty="0"/>
              <a:t>Computer/technical</a:t>
            </a:r>
          </a:p>
          <a:p>
            <a:pPr>
              <a:defRPr/>
            </a:pPr>
            <a:r>
              <a:rPr lang="en-US" sz="2600" dirty="0"/>
              <a:t>Detail-oriented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87538"/>
            <a:ext cx="4279900" cy="39544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00" dirty="0"/>
              <a:t>Flexibility/</a:t>
            </a:r>
            <a:br>
              <a:rPr lang="en-US" sz="2600" dirty="0"/>
            </a:br>
            <a:r>
              <a:rPr lang="en-US" sz="2600" dirty="0"/>
              <a:t>adaptability</a:t>
            </a:r>
          </a:p>
          <a:p>
            <a:pPr>
              <a:defRPr/>
            </a:pPr>
            <a:r>
              <a:rPr lang="en-US" sz="2600" dirty="0"/>
              <a:t>Interpersonal</a:t>
            </a:r>
          </a:p>
          <a:p>
            <a:pPr>
              <a:defRPr/>
            </a:pPr>
            <a:r>
              <a:rPr lang="en-US" sz="2600" dirty="0"/>
              <a:t>Organizational ability</a:t>
            </a:r>
          </a:p>
          <a:p>
            <a:pPr>
              <a:defRPr/>
            </a:pPr>
            <a:r>
              <a:rPr lang="en-US" sz="2600" dirty="0"/>
              <a:t>Friendly/outgoing</a:t>
            </a:r>
          </a:p>
          <a:p>
            <a:pPr>
              <a:defRPr/>
            </a:pPr>
            <a:r>
              <a:rPr lang="en-US" sz="2600" dirty="0"/>
              <a:t>Strategic planning</a:t>
            </a:r>
          </a:p>
          <a:p>
            <a:pPr>
              <a:defRPr/>
            </a:pPr>
            <a:r>
              <a:rPr lang="en-US" sz="2600" dirty="0"/>
              <a:t>Creativity</a:t>
            </a:r>
          </a:p>
          <a:p>
            <a:pPr>
              <a:defRPr/>
            </a:pPr>
            <a:r>
              <a:rPr lang="en-US" sz="2600" dirty="0"/>
              <a:t>Entrepreneurial skills</a:t>
            </a:r>
          </a:p>
          <a:p>
            <a:pPr>
              <a:defRPr/>
            </a:pPr>
            <a:r>
              <a:rPr lang="en-US" sz="2600" dirty="0"/>
              <a:t>Tactfulness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815546"/>
            <a:ext cx="9782992" cy="116522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You are (MUCH) more Than Your Major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4293" y="1980766"/>
            <a:ext cx="8946541" cy="394635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dirty="0" smtClean="0"/>
              <a:t>What are my </a:t>
            </a:r>
            <a:r>
              <a:rPr lang="en-US" sz="2800" b="1" dirty="0" smtClean="0">
                <a:solidFill>
                  <a:schemeClr val="accent3"/>
                </a:solidFill>
              </a:rPr>
              <a:t>skills?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 smtClean="0"/>
              <a:t>What </a:t>
            </a:r>
            <a:r>
              <a:rPr lang="en-US" sz="2800" b="1" dirty="0" smtClean="0">
                <a:solidFill>
                  <a:schemeClr val="accent3"/>
                </a:solidFill>
              </a:rPr>
              <a:t>knowledge </a:t>
            </a:r>
            <a:r>
              <a:rPr lang="en-US" sz="2800" dirty="0" smtClean="0"/>
              <a:t>do I possess?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 smtClean="0"/>
              <a:t>What </a:t>
            </a:r>
            <a:r>
              <a:rPr lang="en-US" sz="2800" b="1" dirty="0" smtClean="0">
                <a:solidFill>
                  <a:schemeClr val="accent3"/>
                </a:solidFill>
              </a:rPr>
              <a:t>experiences </a:t>
            </a:r>
            <a:r>
              <a:rPr lang="en-US" sz="2800" dirty="0" smtClean="0"/>
              <a:t>have I had?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 smtClean="0"/>
              <a:t>What are my personal </a:t>
            </a:r>
            <a:r>
              <a:rPr lang="en-US" sz="2800" b="1" dirty="0" smtClean="0">
                <a:solidFill>
                  <a:schemeClr val="accent3"/>
                </a:solidFill>
              </a:rPr>
              <a:t>strengths?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dirty="0"/>
              <a:t>What </a:t>
            </a:r>
            <a:r>
              <a:rPr lang="en-US" sz="2800" dirty="0" smtClean="0"/>
              <a:t>are my </a:t>
            </a:r>
            <a:r>
              <a:rPr lang="en-US" sz="2800" b="1" dirty="0" smtClean="0">
                <a:solidFill>
                  <a:schemeClr val="accent3"/>
                </a:solidFill>
              </a:rPr>
              <a:t>interests </a:t>
            </a:r>
            <a:r>
              <a:rPr lang="en-US" sz="2800" dirty="0" smtClean="0"/>
              <a:t>or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3"/>
                </a:solidFill>
              </a:rPr>
              <a:t>passions?</a:t>
            </a:r>
            <a:endParaRPr lang="en-US" sz="2800" b="1" dirty="0">
              <a:solidFill>
                <a:schemeClr val="accent3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en-US" sz="35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9909" y="700119"/>
            <a:ext cx="9404723" cy="140053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30-Second Commercial/Pitch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5741" y="2100649"/>
            <a:ext cx="8727680" cy="326218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500" dirty="0" smtClean="0"/>
              <a:t> </a:t>
            </a:r>
            <a:r>
              <a:rPr lang="en-US" sz="3200" dirty="0" smtClean="0">
                <a:solidFill>
                  <a:schemeClr val="accent3"/>
                </a:solidFill>
              </a:rPr>
              <a:t>Create</a:t>
            </a:r>
            <a:r>
              <a:rPr lang="en-US" sz="3200" dirty="0" smtClean="0"/>
              <a:t> your </a:t>
            </a:r>
            <a:r>
              <a:rPr lang="en-US" sz="3200" dirty="0"/>
              <a:t>p</a:t>
            </a:r>
            <a:r>
              <a:rPr lang="en-US" sz="3200" dirty="0" smtClean="0"/>
              <a:t>itch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3"/>
                </a:solidFill>
              </a:rPr>
              <a:t>Pair</a:t>
            </a:r>
            <a:r>
              <a:rPr lang="en-US" sz="3200" dirty="0" smtClean="0"/>
              <a:t> with a partner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3"/>
                </a:solidFill>
              </a:rPr>
              <a:t>Share</a:t>
            </a:r>
            <a:r>
              <a:rPr lang="en-US" sz="3200" dirty="0" smtClean="0"/>
              <a:t> with audience</a:t>
            </a:r>
            <a:endParaRPr lang="en-US" sz="3200" dirty="0"/>
          </a:p>
          <a:p>
            <a:pPr marL="0" indent="0" algn="ctr">
              <a:spcBef>
                <a:spcPts val="1800"/>
              </a:spcBef>
              <a:buNone/>
            </a:pPr>
            <a:endParaRPr lang="en-US" sz="35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4168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Where can </a:t>
            </a:r>
            <a:r>
              <a:rPr lang="en-US" sz="3600" dirty="0">
                <a:solidFill>
                  <a:schemeClr val="accent2"/>
                </a:solidFill>
              </a:rPr>
              <a:t>y</a:t>
            </a:r>
            <a:r>
              <a:rPr lang="en-US" sz="3600" dirty="0" smtClean="0">
                <a:solidFill>
                  <a:schemeClr val="accent2"/>
                </a:solidFill>
              </a:rPr>
              <a:t>ou </a:t>
            </a:r>
            <a:r>
              <a:rPr lang="en-US" sz="3600" dirty="0">
                <a:solidFill>
                  <a:schemeClr val="accent2"/>
                </a:solidFill>
              </a:rPr>
              <a:t>u</a:t>
            </a:r>
            <a:r>
              <a:rPr lang="en-US" sz="3600" dirty="0" smtClean="0">
                <a:solidFill>
                  <a:schemeClr val="accent2"/>
                </a:solidFill>
              </a:rPr>
              <a:t>se </a:t>
            </a:r>
            <a:r>
              <a:rPr lang="en-US" sz="3600" dirty="0">
                <a:solidFill>
                  <a:schemeClr val="accent2"/>
                </a:solidFill>
              </a:rPr>
              <a:t>t</a:t>
            </a:r>
            <a:r>
              <a:rPr lang="en-US" sz="3600" dirty="0" smtClean="0">
                <a:solidFill>
                  <a:schemeClr val="accent2"/>
                </a:solidFill>
              </a:rPr>
              <a:t>his “pitch”?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091" y="1472150"/>
            <a:ext cx="8946541" cy="4780369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92D050"/>
                </a:solidFill>
              </a:rPr>
              <a:t>EMPLOYERS IN THE SCIENCES</a:t>
            </a:r>
            <a:endParaRPr lang="en-US" sz="2500" b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r>
              <a:rPr lang="en-US" sz="2300" dirty="0" smtClean="0"/>
              <a:t>Wednesday, </a:t>
            </a:r>
            <a:r>
              <a:rPr lang="en-US" sz="2300" dirty="0"/>
              <a:t>April </a:t>
            </a:r>
            <a:r>
              <a:rPr lang="en-US" sz="2300" dirty="0" smtClean="0"/>
              <a:t>1, 11 am - 2 </a:t>
            </a:r>
            <a:r>
              <a:rPr lang="en-US" sz="2300" dirty="0"/>
              <a:t>pm</a:t>
            </a:r>
            <a:br>
              <a:rPr lang="en-US" sz="2300" dirty="0"/>
            </a:br>
            <a:r>
              <a:rPr lang="en-US" sz="2300" dirty="0" smtClean="0"/>
              <a:t>Commons – Main Street</a:t>
            </a:r>
            <a:endParaRPr lang="en-US" sz="2500" b="1" dirty="0" smtClean="0">
              <a:solidFill>
                <a:srgbClr val="92D050"/>
              </a:solidFill>
            </a:endParaRPr>
          </a:p>
          <a:p>
            <a:r>
              <a:rPr lang="en-US" sz="2500" b="1" dirty="0" smtClean="0">
                <a:solidFill>
                  <a:srgbClr val="92D050"/>
                </a:solidFill>
              </a:rPr>
              <a:t>ON THE ROAD (Employer site visits)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300" b="1" dirty="0" smtClean="0"/>
              <a:t>Institute of Marine &amp; Environmental Technology (IMET)</a:t>
            </a:r>
            <a:br>
              <a:rPr lang="en-US" sz="2300" b="1" dirty="0" smtClean="0"/>
            </a:br>
            <a:r>
              <a:rPr lang="en-US" sz="2300" dirty="0" smtClean="0"/>
              <a:t>	Friday, Feb. 21 – 8:30 am – 1 pm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b="1" dirty="0" smtClean="0"/>
              <a:t>University of Maryland Medical Center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	Friday, April 24 – 8:30 am -1 pm</a:t>
            </a:r>
            <a:endParaRPr lang="en-US" sz="2500" dirty="0" smtClean="0"/>
          </a:p>
          <a:p>
            <a:r>
              <a:rPr lang="en-US" sz="2500" b="1" dirty="0" smtClean="0">
                <a:solidFill>
                  <a:srgbClr val="92D050"/>
                </a:solidFill>
              </a:rPr>
              <a:t>CAREER CORNER: Chesapeake Bay Foundation</a:t>
            </a:r>
            <a:br>
              <a:rPr lang="en-US" sz="2500" b="1" dirty="0" smtClean="0">
                <a:solidFill>
                  <a:srgbClr val="92D050"/>
                </a:solidFill>
              </a:rPr>
            </a:br>
            <a:r>
              <a:rPr lang="en-US" sz="2300" dirty="0" smtClean="0"/>
              <a:t>  Thursday, March 5 – 10:00 </a:t>
            </a:r>
            <a:r>
              <a:rPr lang="en-US" sz="2300" dirty="0"/>
              <a:t>am </a:t>
            </a:r>
            <a:r>
              <a:rPr lang="en-US" sz="2300" dirty="0" smtClean="0"/>
              <a:t>- 2 </a:t>
            </a:r>
            <a:r>
              <a:rPr lang="en-US" sz="2300" dirty="0"/>
              <a:t>pm</a:t>
            </a:r>
          </a:p>
          <a:p>
            <a:endParaRPr lang="en-US" sz="25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92" y="827902"/>
            <a:ext cx="8876942" cy="10253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Know what you want</a:t>
            </a:r>
          </a:p>
        </p:txBody>
      </p:sp>
      <p:pic>
        <p:nvPicPr>
          <p:cNvPr id="2050" name="Picture 2" descr="Image result for image of someone chasing many rabb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443162"/>
            <a:ext cx="522287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4644</TotalTime>
  <Words>742</Words>
  <Application>Microsoft Office PowerPoint</Application>
  <PresentationFormat>Widescreen</PresentationFormat>
  <Paragraphs>123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2</vt:lpstr>
      <vt:lpstr>Wingdings 3</vt:lpstr>
      <vt:lpstr>Ion</vt:lpstr>
      <vt:lpstr>Welcome to the 1st Annual CNMS Careers Conference ICEBREAKER QUESTIONS </vt:lpstr>
      <vt:lpstr>Welcome to the 1st Annual CNMS Careers Conference  Welcoming Remarks</vt:lpstr>
      <vt:lpstr>EMPLOYER PANELISTS</vt:lpstr>
      <vt:lpstr>1ST Annual CNMS Careers Conference Preparing for Graduation &amp; Beyond Presented by: Susan Hindle </vt:lpstr>
      <vt:lpstr>Top 20 skills/qualities employers seek (National Assoc. of Colleges &amp; Employers Job Outlook 2018)</vt:lpstr>
      <vt:lpstr>You are (MUCH) more Than Your Major</vt:lpstr>
      <vt:lpstr>30-Second Commercial/Pitch</vt:lpstr>
      <vt:lpstr>Where can you use this “pitch”?</vt:lpstr>
      <vt:lpstr>Know what you want</vt:lpstr>
      <vt:lpstr>Channel your inner puppy! </vt:lpstr>
      <vt:lpstr>Your attitude is a huge factor.</vt:lpstr>
      <vt:lpstr>RESEARCH career-related information (via careers.umbc.edu/tools/tools-for-exploring-majors-careers)</vt:lpstr>
      <vt:lpstr>Gather additional career-related information through Informational Interviews</vt:lpstr>
      <vt:lpstr>Test the waters (your hypothesis) &amp; gain experience</vt:lpstr>
      <vt:lpstr>Intern Success Practicum (PRAC 95/98/99)</vt:lpstr>
      <vt:lpstr>UMBC Career Center</vt:lpstr>
      <vt:lpstr>Snapshot of Services</vt:lpstr>
      <vt:lpstr>ALUMNI STORIES</vt:lpstr>
      <vt:lpstr>RAFFLE!</vt:lpstr>
      <vt:lpstr>What inspired you tonight?</vt:lpstr>
      <vt:lpstr>Parting words of wisdom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Business New Student Orientation Fall 2014</dc:title>
  <dc:creator>Hamilton, James</dc:creator>
  <cp:lastModifiedBy>Susan Hindle</cp:lastModifiedBy>
  <cp:revision>210</cp:revision>
  <cp:lastPrinted>2019-03-07T21:05:55Z</cp:lastPrinted>
  <dcterms:created xsi:type="dcterms:W3CDTF">2014-08-28T15:32:53Z</dcterms:created>
  <dcterms:modified xsi:type="dcterms:W3CDTF">2020-02-11T19:22:48Z</dcterms:modified>
</cp:coreProperties>
</file>