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89" r:id="rId2"/>
    <p:sldId id="505" r:id="rId3"/>
    <p:sldId id="506" r:id="rId4"/>
    <p:sldId id="483" r:id="rId5"/>
    <p:sldId id="484" r:id="rId6"/>
    <p:sldId id="485" r:id="rId7"/>
    <p:sldId id="488" r:id="rId8"/>
    <p:sldId id="489" r:id="rId9"/>
    <p:sldId id="486" r:id="rId10"/>
    <p:sldId id="487" r:id="rId11"/>
    <p:sldId id="507" r:id="rId12"/>
    <p:sldId id="514" r:id="rId13"/>
    <p:sldId id="468" r:id="rId14"/>
    <p:sldId id="515" r:id="rId15"/>
    <p:sldId id="516" r:id="rId16"/>
    <p:sldId id="474" r:id="rId17"/>
    <p:sldId id="475" r:id="rId18"/>
    <p:sldId id="476" r:id="rId19"/>
    <p:sldId id="502" r:id="rId20"/>
    <p:sldId id="526" r:id="rId21"/>
    <p:sldId id="503" r:id="rId22"/>
    <p:sldId id="508" r:id="rId23"/>
    <p:sldId id="471" r:id="rId24"/>
    <p:sldId id="472" r:id="rId25"/>
    <p:sldId id="473" r:id="rId26"/>
    <p:sldId id="518" r:id="rId27"/>
    <p:sldId id="519" r:id="rId28"/>
    <p:sldId id="520" r:id="rId29"/>
    <p:sldId id="521" r:id="rId30"/>
    <p:sldId id="522" r:id="rId31"/>
    <p:sldId id="477" r:id="rId32"/>
    <p:sldId id="512" r:id="rId33"/>
    <p:sldId id="442" r:id="rId34"/>
  </p:sldIdLst>
  <p:sldSz cx="9144000" cy="6858000" type="screen4x3"/>
  <p:notesSz cx="7010400" cy="92964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19E"/>
    <a:srgbClr val="FFFF99"/>
    <a:srgbClr val="A3C7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14" autoAdjust="0"/>
    <p:restoredTop sz="94667" autoAdjust="0"/>
  </p:normalViewPr>
  <p:slideViewPr>
    <p:cSldViewPr snapToObjects="1">
      <p:cViewPr>
        <p:scale>
          <a:sx n="91" d="100"/>
          <a:sy n="91" d="100"/>
        </p:scale>
        <p:origin x="-888" y="-144"/>
      </p:cViewPr>
      <p:guideLst>
        <p:guide orient="horz" pos="1026"/>
        <p:guide orient="horz" pos="3838"/>
        <p:guide pos="138"/>
        <p:guide pos="56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93" d="100"/>
          <a:sy n="93" d="100"/>
        </p:scale>
        <p:origin x="-3780" y="-102"/>
      </p:cViewPr>
      <p:guideLst>
        <p:guide orient="horz" pos="2928"/>
        <p:guide pos="220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3D2FDB-E6B9-4C9A-82DD-FE2349AE291C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D2BADA6-52EE-4B2C-B67D-E30534D9F363}">
      <dgm:prSet phldrT="[Text]"/>
      <dgm:spPr>
        <a:solidFill>
          <a:srgbClr val="3072AE"/>
        </a:solidFill>
      </dgm:spPr>
      <dgm:t>
        <a:bodyPr/>
        <a:lstStyle/>
        <a:p>
          <a:r>
            <a:rPr lang="de-DE" dirty="0" smtClean="0"/>
            <a:t>Projects</a:t>
          </a:r>
          <a:endParaRPr lang="de-DE" dirty="0"/>
        </a:p>
      </dgm:t>
    </dgm:pt>
    <dgm:pt modelId="{C94601D2-F6A6-48E0-92F5-E17BF22808BC}" type="parTrans" cxnId="{199F9D24-D2FA-48A4-8C5E-6543D45DEC7E}">
      <dgm:prSet/>
      <dgm:spPr/>
      <dgm:t>
        <a:bodyPr/>
        <a:lstStyle/>
        <a:p>
          <a:endParaRPr lang="de-DE"/>
        </a:p>
      </dgm:t>
    </dgm:pt>
    <dgm:pt modelId="{0F659157-BF54-4CE0-A804-76CADA49BC46}" type="sibTrans" cxnId="{199F9D24-D2FA-48A4-8C5E-6543D45DEC7E}">
      <dgm:prSet/>
      <dgm:spPr/>
      <dgm:t>
        <a:bodyPr/>
        <a:lstStyle/>
        <a:p>
          <a:endParaRPr lang="de-DE"/>
        </a:p>
      </dgm:t>
    </dgm:pt>
    <dgm:pt modelId="{5FECE442-6EF8-4D9C-9980-9BE1CA82FDE8}">
      <dgm:prSet phldrT="[Text]"/>
      <dgm:spPr>
        <a:solidFill>
          <a:srgbClr val="509CDA"/>
        </a:solidFill>
      </dgm:spPr>
      <dgm:t>
        <a:bodyPr/>
        <a:lstStyle/>
        <a:p>
          <a:r>
            <a:rPr lang="de-DE" dirty="0" smtClean="0"/>
            <a:t>Mobility</a:t>
          </a:r>
          <a:endParaRPr lang="de-DE" dirty="0"/>
        </a:p>
      </dgm:t>
    </dgm:pt>
    <dgm:pt modelId="{CA1D4EDD-90AF-4EF2-920F-B82CB90B2BC1}" type="parTrans" cxnId="{DD20187B-96F8-4414-8C01-1DC0087B8E2A}">
      <dgm:prSet/>
      <dgm:spPr/>
      <dgm:t>
        <a:bodyPr/>
        <a:lstStyle/>
        <a:p>
          <a:endParaRPr lang="de-DE"/>
        </a:p>
      </dgm:t>
    </dgm:pt>
    <dgm:pt modelId="{ACEBB976-6C43-4EEA-91F2-BA35C9F0E01D}" type="sibTrans" cxnId="{DD20187B-96F8-4414-8C01-1DC0087B8E2A}">
      <dgm:prSet/>
      <dgm:spPr/>
      <dgm:t>
        <a:bodyPr/>
        <a:lstStyle/>
        <a:p>
          <a:endParaRPr lang="de-DE"/>
        </a:p>
      </dgm:t>
    </dgm:pt>
    <dgm:pt modelId="{00DC643A-B1A4-400E-B6CE-C2EA88A795DE}">
      <dgm:prSet phldrT="[Text]"/>
      <dgm:spPr>
        <a:solidFill>
          <a:srgbClr val="7AB096"/>
        </a:solidFill>
      </dgm:spPr>
      <dgm:t>
        <a:bodyPr/>
        <a:lstStyle/>
        <a:p>
          <a:r>
            <a:rPr lang="de-DE" dirty="0" smtClean="0"/>
            <a:t>People</a:t>
          </a:r>
          <a:endParaRPr lang="de-DE" dirty="0"/>
        </a:p>
      </dgm:t>
    </dgm:pt>
    <dgm:pt modelId="{DB670669-5A93-48C7-8A87-064B20FBF451}" type="parTrans" cxnId="{B969A981-71B0-4DC6-8D54-8BD29AB5A3D4}">
      <dgm:prSet/>
      <dgm:spPr/>
      <dgm:t>
        <a:bodyPr/>
        <a:lstStyle/>
        <a:p>
          <a:endParaRPr lang="de-DE"/>
        </a:p>
      </dgm:t>
    </dgm:pt>
    <dgm:pt modelId="{C69D8591-67BB-435C-92C3-01BA63D90CDC}" type="sibTrans" cxnId="{B969A981-71B0-4DC6-8D54-8BD29AB5A3D4}">
      <dgm:prSet/>
      <dgm:spPr/>
      <dgm:t>
        <a:bodyPr/>
        <a:lstStyle/>
        <a:p>
          <a:endParaRPr lang="de-DE"/>
        </a:p>
      </dgm:t>
    </dgm:pt>
    <dgm:pt modelId="{53FF0D77-89A6-407C-B16E-489111EEF7A7}" type="pres">
      <dgm:prSet presAssocID="{483D2FDB-E6B9-4C9A-82DD-FE2349AE291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DB76B061-3F87-4A79-9861-E5501CCA334E}" type="pres">
      <dgm:prSet presAssocID="{7D2BADA6-52EE-4B2C-B67D-E30534D9F36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0E5BBF1-D214-4B4B-8289-900995497AAE}" type="pres">
      <dgm:prSet presAssocID="{7D2BADA6-52EE-4B2C-B67D-E30534D9F363}" presName="spNode" presStyleCnt="0"/>
      <dgm:spPr/>
    </dgm:pt>
    <dgm:pt modelId="{747D5128-B0CD-4204-AC8A-E4A05A2BBDCD}" type="pres">
      <dgm:prSet presAssocID="{0F659157-BF54-4CE0-A804-76CADA49BC46}" presName="sibTrans" presStyleLbl="sibTrans1D1" presStyleIdx="0" presStyleCnt="3"/>
      <dgm:spPr/>
      <dgm:t>
        <a:bodyPr/>
        <a:lstStyle/>
        <a:p>
          <a:endParaRPr lang="de-DE"/>
        </a:p>
      </dgm:t>
    </dgm:pt>
    <dgm:pt modelId="{15F9E304-AD8C-43E2-8133-EDD96F69EE0D}" type="pres">
      <dgm:prSet presAssocID="{5FECE442-6EF8-4D9C-9980-9BE1CA82FDE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3CA9AFD-834E-4DB6-AB17-372E7D7D7AC2}" type="pres">
      <dgm:prSet presAssocID="{5FECE442-6EF8-4D9C-9980-9BE1CA82FDE8}" presName="spNode" presStyleCnt="0"/>
      <dgm:spPr/>
    </dgm:pt>
    <dgm:pt modelId="{6C28A147-1A60-4D4C-AFFC-3F96B11CE070}" type="pres">
      <dgm:prSet presAssocID="{ACEBB976-6C43-4EEA-91F2-BA35C9F0E01D}" presName="sibTrans" presStyleLbl="sibTrans1D1" presStyleIdx="1" presStyleCnt="3"/>
      <dgm:spPr/>
      <dgm:t>
        <a:bodyPr/>
        <a:lstStyle/>
        <a:p>
          <a:endParaRPr lang="de-DE"/>
        </a:p>
      </dgm:t>
    </dgm:pt>
    <dgm:pt modelId="{AB84066D-0D6C-47BC-83E1-1FE9945A6EB1}" type="pres">
      <dgm:prSet presAssocID="{00DC643A-B1A4-400E-B6CE-C2EA88A795D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AFE0B4E-3E17-41F7-8843-4F84683F53DD}" type="pres">
      <dgm:prSet presAssocID="{00DC643A-B1A4-400E-B6CE-C2EA88A795DE}" presName="spNode" presStyleCnt="0"/>
      <dgm:spPr/>
    </dgm:pt>
    <dgm:pt modelId="{7D4840C1-4EF6-492F-8BC0-811ADA758ECC}" type="pres">
      <dgm:prSet presAssocID="{C69D8591-67BB-435C-92C3-01BA63D90CDC}" presName="sibTrans" presStyleLbl="sibTrans1D1" presStyleIdx="2" presStyleCnt="3"/>
      <dgm:spPr/>
      <dgm:t>
        <a:bodyPr/>
        <a:lstStyle/>
        <a:p>
          <a:endParaRPr lang="de-DE"/>
        </a:p>
      </dgm:t>
    </dgm:pt>
  </dgm:ptLst>
  <dgm:cxnLst>
    <dgm:cxn modelId="{0B335DFF-E6C1-424E-939A-F35FA8506B0F}" type="presOf" srcId="{483D2FDB-E6B9-4C9A-82DD-FE2349AE291C}" destId="{53FF0D77-89A6-407C-B16E-489111EEF7A7}" srcOrd="0" destOrd="0" presId="urn:microsoft.com/office/officeart/2005/8/layout/cycle6"/>
    <dgm:cxn modelId="{0B7A28FE-C207-4C33-B8CD-AA87DCCFE224}" type="presOf" srcId="{C69D8591-67BB-435C-92C3-01BA63D90CDC}" destId="{7D4840C1-4EF6-492F-8BC0-811ADA758ECC}" srcOrd="0" destOrd="0" presId="urn:microsoft.com/office/officeart/2005/8/layout/cycle6"/>
    <dgm:cxn modelId="{AD540EBD-34E3-4389-8974-FCAC3E63A136}" type="presOf" srcId="{7D2BADA6-52EE-4B2C-B67D-E30534D9F363}" destId="{DB76B061-3F87-4A79-9861-E5501CCA334E}" srcOrd="0" destOrd="0" presId="urn:microsoft.com/office/officeart/2005/8/layout/cycle6"/>
    <dgm:cxn modelId="{2CF61621-5CAF-4E42-86CF-16C8F6AECD16}" type="presOf" srcId="{0F659157-BF54-4CE0-A804-76CADA49BC46}" destId="{747D5128-B0CD-4204-AC8A-E4A05A2BBDCD}" srcOrd="0" destOrd="0" presId="urn:microsoft.com/office/officeart/2005/8/layout/cycle6"/>
    <dgm:cxn modelId="{B969A981-71B0-4DC6-8D54-8BD29AB5A3D4}" srcId="{483D2FDB-E6B9-4C9A-82DD-FE2349AE291C}" destId="{00DC643A-B1A4-400E-B6CE-C2EA88A795DE}" srcOrd="2" destOrd="0" parTransId="{DB670669-5A93-48C7-8A87-064B20FBF451}" sibTransId="{C69D8591-67BB-435C-92C3-01BA63D90CDC}"/>
    <dgm:cxn modelId="{88481C93-84E6-4963-871E-C398F651D9E0}" type="presOf" srcId="{ACEBB976-6C43-4EEA-91F2-BA35C9F0E01D}" destId="{6C28A147-1A60-4D4C-AFFC-3F96B11CE070}" srcOrd="0" destOrd="0" presId="urn:microsoft.com/office/officeart/2005/8/layout/cycle6"/>
    <dgm:cxn modelId="{943F945B-FACC-49AF-9D29-32DAAC790DC6}" type="presOf" srcId="{5FECE442-6EF8-4D9C-9980-9BE1CA82FDE8}" destId="{15F9E304-AD8C-43E2-8133-EDD96F69EE0D}" srcOrd="0" destOrd="0" presId="urn:microsoft.com/office/officeart/2005/8/layout/cycle6"/>
    <dgm:cxn modelId="{DD20187B-96F8-4414-8C01-1DC0087B8E2A}" srcId="{483D2FDB-E6B9-4C9A-82DD-FE2349AE291C}" destId="{5FECE442-6EF8-4D9C-9980-9BE1CA82FDE8}" srcOrd="1" destOrd="0" parTransId="{CA1D4EDD-90AF-4EF2-920F-B82CB90B2BC1}" sibTransId="{ACEBB976-6C43-4EEA-91F2-BA35C9F0E01D}"/>
    <dgm:cxn modelId="{199F9D24-D2FA-48A4-8C5E-6543D45DEC7E}" srcId="{483D2FDB-E6B9-4C9A-82DD-FE2349AE291C}" destId="{7D2BADA6-52EE-4B2C-B67D-E30534D9F363}" srcOrd="0" destOrd="0" parTransId="{C94601D2-F6A6-48E0-92F5-E17BF22808BC}" sibTransId="{0F659157-BF54-4CE0-A804-76CADA49BC46}"/>
    <dgm:cxn modelId="{E2523015-6ED8-4C3D-B57C-A2271888B055}" type="presOf" srcId="{00DC643A-B1A4-400E-B6CE-C2EA88A795DE}" destId="{AB84066D-0D6C-47BC-83E1-1FE9945A6EB1}" srcOrd="0" destOrd="0" presId="urn:microsoft.com/office/officeart/2005/8/layout/cycle6"/>
    <dgm:cxn modelId="{7660B70B-C6DC-4FAC-86A6-91967AF5B7D4}" type="presParOf" srcId="{53FF0D77-89A6-407C-B16E-489111EEF7A7}" destId="{DB76B061-3F87-4A79-9861-E5501CCA334E}" srcOrd="0" destOrd="0" presId="urn:microsoft.com/office/officeart/2005/8/layout/cycle6"/>
    <dgm:cxn modelId="{F8CE853D-2324-4BD0-85A6-CBEBC8AA0BB4}" type="presParOf" srcId="{53FF0D77-89A6-407C-B16E-489111EEF7A7}" destId="{A0E5BBF1-D214-4B4B-8289-900995497AAE}" srcOrd="1" destOrd="0" presId="urn:microsoft.com/office/officeart/2005/8/layout/cycle6"/>
    <dgm:cxn modelId="{7584AE86-F648-49D4-A2D1-3DA23CEE02E8}" type="presParOf" srcId="{53FF0D77-89A6-407C-B16E-489111EEF7A7}" destId="{747D5128-B0CD-4204-AC8A-E4A05A2BBDCD}" srcOrd="2" destOrd="0" presId="urn:microsoft.com/office/officeart/2005/8/layout/cycle6"/>
    <dgm:cxn modelId="{FBC8E032-BA1A-4525-9292-0C57143730CF}" type="presParOf" srcId="{53FF0D77-89A6-407C-B16E-489111EEF7A7}" destId="{15F9E304-AD8C-43E2-8133-EDD96F69EE0D}" srcOrd="3" destOrd="0" presId="urn:microsoft.com/office/officeart/2005/8/layout/cycle6"/>
    <dgm:cxn modelId="{2B60428A-E336-4128-B636-C9A0DB33F837}" type="presParOf" srcId="{53FF0D77-89A6-407C-B16E-489111EEF7A7}" destId="{43CA9AFD-834E-4DB6-AB17-372E7D7D7AC2}" srcOrd="4" destOrd="0" presId="urn:microsoft.com/office/officeart/2005/8/layout/cycle6"/>
    <dgm:cxn modelId="{291FFDCD-31FC-47F2-86CB-FB77792DEB99}" type="presParOf" srcId="{53FF0D77-89A6-407C-B16E-489111EEF7A7}" destId="{6C28A147-1A60-4D4C-AFFC-3F96B11CE070}" srcOrd="5" destOrd="0" presId="urn:microsoft.com/office/officeart/2005/8/layout/cycle6"/>
    <dgm:cxn modelId="{4762308D-35D6-489B-955C-369746A2E46B}" type="presParOf" srcId="{53FF0D77-89A6-407C-B16E-489111EEF7A7}" destId="{AB84066D-0D6C-47BC-83E1-1FE9945A6EB1}" srcOrd="6" destOrd="0" presId="urn:microsoft.com/office/officeart/2005/8/layout/cycle6"/>
    <dgm:cxn modelId="{030CF668-A003-4CDE-AE7D-B8677DD6AC07}" type="presParOf" srcId="{53FF0D77-89A6-407C-B16E-489111EEF7A7}" destId="{7AFE0B4E-3E17-41F7-8843-4F84683F53DD}" srcOrd="7" destOrd="0" presId="urn:microsoft.com/office/officeart/2005/8/layout/cycle6"/>
    <dgm:cxn modelId="{46A3BEB6-41EC-4996-94E7-54C851D74B49}" type="presParOf" srcId="{53FF0D77-89A6-407C-B16E-489111EEF7A7}" destId="{7D4840C1-4EF6-492F-8BC0-811ADA758ECC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76B061-3F87-4A79-9861-E5501CCA334E}">
      <dsp:nvSpPr>
        <dsp:cNvPr id="0" name=""/>
        <dsp:cNvSpPr/>
      </dsp:nvSpPr>
      <dsp:spPr>
        <a:xfrm>
          <a:off x="1772684" y="1190"/>
          <a:ext cx="1367294" cy="888741"/>
        </a:xfrm>
        <a:prstGeom prst="roundRect">
          <a:avLst/>
        </a:prstGeom>
        <a:solidFill>
          <a:srgbClr val="3072A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kern="1200" dirty="0" smtClean="0"/>
            <a:t>Projects</a:t>
          </a:r>
          <a:endParaRPr lang="de-DE" sz="2300" kern="1200" dirty="0"/>
        </a:p>
      </dsp:txBody>
      <dsp:txXfrm>
        <a:off x="1816069" y="44575"/>
        <a:ext cx="1280524" cy="801971"/>
      </dsp:txXfrm>
    </dsp:sp>
    <dsp:sp modelId="{747D5128-B0CD-4204-AC8A-E4A05A2BBDCD}">
      <dsp:nvSpPr>
        <dsp:cNvPr id="0" name=""/>
        <dsp:cNvSpPr/>
      </dsp:nvSpPr>
      <dsp:spPr>
        <a:xfrm>
          <a:off x="1271562" y="445560"/>
          <a:ext cx="2369539" cy="2369539"/>
        </a:xfrm>
        <a:custGeom>
          <a:avLst/>
          <a:gdLst/>
          <a:ahLst/>
          <a:cxnLst/>
          <a:rect l="0" t="0" r="0" b="0"/>
          <a:pathLst>
            <a:path>
              <a:moveTo>
                <a:pt x="1878338" y="224227"/>
              </a:moveTo>
              <a:arcTo wR="1184769" hR="1184769" stAng="18349891" swAng="364533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F9E304-AD8C-43E2-8133-EDD96F69EE0D}">
      <dsp:nvSpPr>
        <dsp:cNvPr id="0" name=""/>
        <dsp:cNvSpPr/>
      </dsp:nvSpPr>
      <dsp:spPr>
        <a:xfrm>
          <a:off x="2798725" y="1778345"/>
          <a:ext cx="1367294" cy="888741"/>
        </a:xfrm>
        <a:prstGeom prst="roundRect">
          <a:avLst/>
        </a:prstGeom>
        <a:solidFill>
          <a:srgbClr val="509CD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kern="1200" dirty="0" smtClean="0"/>
            <a:t>Mobility</a:t>
          </a:r>
          <a:endParaRPr lang="de-DE" sz="2300" kern="1200" dirty="0"/>
        </a:p>
      </dsp:txBody>
      <dsp:txXfrm>
        <a:off x="2842110" y="1821730"/>
        <a:ext cx="1280524" cy="801971"/>
      </dsp:txXfrm>
    </dsp:sp>
    <dsp:sp modelId="{6C28A147-1A60-4D4C-AFFC-3F96B11CE070}">
      <dsp:nvSpPr>
        <dsp:cNvPr id="0" name=""/>
        <dsp:cNvSpPr/>
      </dsp:nvSpPr>
      <dsp:spPr>
        <a:xfrm>
          <a:off x="1271562" y="445560"/>
          <a:ext cx="2369539" cy="2369539"/>
        </a:xfrm>
        <a:custGeom>
          <a:avLst/>
          <a:gdLst/>
          <a:ahLst/>
          <a:cxnLst/>
          <a:rect l="0" t="0" r="0" b="0"/>
          <a:pathLst>
            <a:path>
              <a:moveTo>
                <a:pt x="1748133" y="2227027"/>
              </a:moveTo>
              <a:arcTo wR="1184769" hR="1184769" stAng="3696467" swAng="340706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84066D-0D6C-47BC-83E1-1FE9945A6EB1}">
      <dsp:nvSpPr>
        <dsp:cNvPr id="0" name=""/>
        <dsp:cNvSpPr/>
      </dsp:nvSpPr>
      <dsp:spPr>
        <a:xfrm>
          <a:off x="746644" y="1778345"/>
          <a:ext cx="1367294" cy="888741"/>
        </a:xfrm>
        <a:prstGeom prst="roundRect">
          <a:avLst/>
        </a:prstGeom>
        <a:solidFill>
          <a:srgbClr val="7AB09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kern="1200" dirty="0" smtClean="0"/>
            <a:t>People</a:t>
          </a:r>
          <a:endParaRPr lang="de-DE" sz="2300" kern="1200" dirty="0"/>
        </a:p>
      </dsp:txBody>
      <dsp:txXfrm>
        <a:off x="790029" y="1821730"/>
        <a:ext cx="1280524" cy="801971"/>
      </dsp:txXfrm>
    </dsp:sp>
    <dsp:sp modelId="{7D4840C1-4EF6-492F-8BC0-811ADA758ECC}">
      <dsp:nvSpPr>
        <dsp:cNvPr id="0" name=""/>
        <dsp:cNvSpPr/>
      </dsp:nvSpPr>
      <dsp:spPr>
        <a:xfrm>
          <a:off x="1271562" y="445560"/>
          <a:ext cx="2369539" cy="2369539"/>
        </a:xfrm>
        <a:custGeom>
          <a:avLst/>
          <a:gdLst/>
          <a:ahLst/>
          <a:cxnLst/>
          <a:rect l="0" t="0" r="0" b="0"/>
          <a:pathLst>
            <a:path>
              <a:moveTo>
                <a:pt x="7821" y="1320679"/>
              </a:moveTo>
              <a:arcTo wR="1184769" hR="1184769" stAng="10404772" swAng="364533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17E1335-EAF6-8541-BA6A-0248883F1792}" type="slidenum">
              <a:rPr lang="de-DE" sz="900">
                <a:latin typeface="Arial"/>
                <a:cs typeface="Arial"/>
              </a:rPr>
              <a:pPr>
                <a:defRPr/>
              </a:pPr>
              <a:t>‹#›</a:t>
            </a:fld>
            <a:endParaRPr lang="de-DE" sz="9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036665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DD541498-9847-0E44-AE8E-158D3D6AF3C7}" type="datetime1">
              <a:rPr lang="de-DE" smtClean="0"/>
              <a:pPr>
                <a:defRPr/>
              </a:pPr>
              <a:t>12.05.2014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6612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dirty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1041" y="4415793"/>
            <a:ext cx="560832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dirty="0" smtClean="0"/>
              <a:t>Mastertextformat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716FC78E-5DB2-EF44-97C3-9870110DD900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60333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FC78E-5DB2-EF44-97C3-9870110DD900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5390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Examples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Complementary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Funding</a:t>
            </a:r>
            <a:r>
              <a:rPr lang="de-DE" baseline="0" dirty="0" smtClean="0"/>
              <a:t> vom US Partner </a:t>
            </a:r>
            <a:r>
              <a:rPr lang="de-DE" baseline="0" dirty="0" err="1" smtClean="0"/>
              <a:t>Institutions</a:t>
            </a:r>
            <a:r>
              <a:rPr lang="de-DE" baseline="0" dirty="0" smtClean="0"/>
              <a:t>: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1062: </a:t>
            </a:r>
            <a:r>
              <a:rPr lang="de-DE" dirty="0" err="1" smtClean="0"/>
              <a:t>Northwestern</a:t>
            </a:r>
            <a:r>
              <a:rPr lang="de-DE" dirty="0" smtClean="0"/>
              <a:t> U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committed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$442,500 per </a:t>
            </a:r>
            <a:r>
              <a:rPr lang="de-DE" dirty="0" err="1" smtClean="0"/>
              <a:t>year</a:t>
            </a:r>
            <a:r>
              <a:rPr lang="de-DE" dirty="0" smtClean="0"/>
              <a:t> (</a:t>
            </a:r>
            <a:r>
              <a:rPr lang="de-DE" dirty="0" err="1" smtClean="0"/>
              <a:t>about</a:t>
            </a:r>
            <a:r>
              <a:rPr lang="de-DE" dirty="0" smtClean="0"/>
              <a:t> half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amount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salaries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doctoral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researchers</a:t>
            </a:r>
            <a:r>
              <a:rPr lang="de-DE" baseline="0" dirty="0" smtClean="0"/>
              <a:t>). </a:t>
            </a:r>
            <a:r>
              <a:rPr lang="de-DE" dirty="0" err="1" smtClean="0"/>
              <a:t>Northwestern</a:t>
            </a:r>
            <a:r>
              <a:rPr lang="de-DE" dirty="0" smtClean="0"/>
              <a:t> </a:t>
            </a:r>
            <a:r>
              <a:rPr lang="de-DE" baseline="0" dirty="0" err="1" smtClean="0"/>
              <a:t>faculty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participant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two</a:t>
            </a:r>
            <a:r>
              <a:rPr lang="de-DE" baseline="0" dirty="0" smtClean="0"/>
              <a:t> NIH </a:t>
            </a:r>
            <a:r>
              <a:rPr lang="de-DE" baseline="0" dirty="0" err="1" smtClean="0"/>
              <a:t>grants</a:t>
            </a:r>
            <a:r>
              <a:rPr lang="de-DE" baseline="0" dirty="0" smtClean="0"/>
              <a:t> (T32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~ $410,000/</a:t>
            </a:r>
            <a:r>
              <a:rPr lang="de-DE" baseline="0" dirty="0" err="1" smtClean="0"/>
              <a:t>year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P01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~ $2 mil./</a:t>
            </a:r>
            <a:r>
              <a:rPr lang="de-DE" baseline="0" dirty="0" err="1" smtClean="0"/>
              <a:t>year</a:t>
            </a:r>
            <a:r>
              <a:rPr lang="de-DE" baseline="0" dirty="0" smtClean="0"/>
              <a:t>).</a:t>
            </a:r>
          </a:p>
          <a:p>
            <a:endParaRPr lang="de-DE" baseline="0" dirty="0" smtClean="0"/>
          </a:p>
          <a:p>
            <a:r>
              <a:rPr lang="de-DE" baseline="0" dirty="0" smtClean="0"/>
              <a:t>1524: North Carolina State U </a:t>
            </a:r>
            <a:r>
              <a:rPr lang="de-DE" baseline="0" dirty="0" err="1" smtClean="0"/>
              <a:t>supports</a:t>
            </a:r>
            <a:r>
              <a:rPr lang="de-DE" baseline="0" dirty="0" smtClean="0"/>
              <a:t> 11 </a:t>
            </a:r>
            <a:r>
              <a:rPr lang="de-DE" baseline="0" dirty="0" err="1" smtClean="0"/>
              <a:t>Ph.D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students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~ $617,000/</a:t>
            </a:r>
            <a:r>
              <a:rPr lang="de-DE" baseline="0" dirty="0" err="1" smtClean="0"/>
              <a:t>year</a:t>
            </a:r>
            <a:r>
              <a:rPr lang="de-DE" baseline="0" dirty="0" smtClean="0"/>
              <a:t>. Funds </a:t>
            </a:r>
            <a:r>
              <a:rPr lang="de-DE" baseline="0" dirty="0" err="1" smtClean="0"/>
              <a:t>come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DoD</a:t>
            </a:r>
            <a:r>
              <a:rPr lang="de-DE" baseline="0" dirty="0" smtClean="0"/>
              <a:t>, NSF, </a:t>
            </a:r>
            <a:r>
              <a:rPr lang="de-DE" baseline="0" dirty="0" err="1" smtClean="0"/>
              <a:t>DoE</a:t>
            </a:r>
            <a:r>
              <a:rPr lang="de-DE" baseline="0" dirty="0" smtClean="0"/>
              <a:t>, ACS, NIH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industry</a:t>
            </a:r>
            <a:r>
              <a:rPr lang="de-DE" baseline="0" dirty="0" smtClean="0"/>
              <a:t>; U Penn </a:t>
            </a:r>
            <a:r>
              <a:rPr lang="de-DE" baseline="0" dirty="0" err="1" smtClean="0"/>
              <a:t>covers</a:t>
            </a:r>
            <a:r>
              <a:rPr lang="de-DE" baseline="0" dirty="0" smtClean="0"/>
              <a:t> 8 </a:t>
            </a:r>
            <a:r>
              <a:rPr lang="de-DE" baseline="0" dirty="0" err="1" smtClean="0"/>
              <a:t>Ph.D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students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~ $400,000/</a:t>
            </a:r>
            <a:r>
              <a:rPr lang="de-DE" baseline="0" dirty="0" err="1" smtClean="0"/>
              <a:t>year</a:t>
            </a:r>
            <a:r>
              <a:rPr lang="de-DE" baseline="0" dirty="0" smtClean="0"/>
              <a:t>. Funds </a:t>
            </a:r>
            <a:r>
              <a:rPr lang="de-DE" baseline="0" dirty="0" err="1" smtClean="0"/>
              <a:t>come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NIH (3/4)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NSF (1/4) </a:t>
            </a:r>
            <a:r>
              <a:rPr lang="de-DE" baseline="0" dirty="0" err="1" smtClean="0"/>
              <a:t>grants</a:t>
            </a:r>
            <a:r>
              <a:rPr lang="de-DE" baseline="0" dirty="0" smtClean="0"/>
              <a:t>. U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North Carolina </a:t>
            </a:r>
            <a:r>
              <a:rPr lang="de-DE" baseline="0" dirty="0" err="1" smtClean="0"/>
              <a:t>supports</a:t>
            </a:r>
            <a:r>
              <a:rPr lang="de-DE" baseline="0" dirty="0" smtClean="0"/>
              <a:t> 2 </a:t>
            </a:r>
            <a:r>
              <a:rPr lang="de-DE" baseline="0" dirty="0" err="1" smtClean="0"/>
              <a:t>Ph.D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students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~ $66,000/</a:t>
            </a:r>
            <a:r>
              <a:rPr lang="de-DE" baseline="0" dirty="0" err="1" smtClean="0"/>
              <a:t>year</a:t>
            </a:r>
            <a:r>
              <a:rPr lang="de-DE" baseline="0" dirty="0" smtClean="0"/>
              <a:t>. Funds </a:t>
            </a:r>
            <a:r>
              <a:rPr lang="de-DE" baseline="0" dirty="0" err="1" smtClean="0"/>
              <a:t>come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NSF </a:t>
            </a:r>
            <a:r>
              <a:rPr lang="de-DE" baseline="0" dirty="0" err="1" smtClean="0"/>
              <a:t>grants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FC78E-5DB2-EF44-97C3-9870110DD900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5123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14B99F-1C14-4AF9-A989-5417740E0219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75134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FC78E-5DB2-EF44-97C3-9870110DD900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53909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Ausnahme</a:t>
            </a:r>
            <a:r>
              <a:rPr lang="de-DE" baseline="0" dirty="0" smtClean="0"/>
              <a:t> Heisenberg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FC78E-5DB2-EF44-97C3-9870110DD900}" type="slidenum">
              <a:rPr lang="de-DE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4427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Examples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Complementary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Funding</a:t>
            </a:r>
            <a:r>
              <a:rPr lang="de-DE" baseline="0" dirty="0" smtClean="0"/>
              <a:t> vom US Partner </a:t>
            </a:r>
            <a:r>
              <a:rPr lang="de-DE" baseline="0" dirty="0" err="1" smtClean="0"/>
              <a:t>Institutions</a:t>
            </a:r>
            <a:r>
              <a:rPr lang="de-DE" baseline="0" dirty="0" smtClean="0"/>
              <a:t>: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1062: </a:t>
            </a:r>
            <a:r>
              <a:rPr lang="de-DE" dirty="0" err="1" smtClean="0"/>
              <a:t>Northwestern</a:t>
            </a:r>
            <a:r>
              <a:rPr lang="de-DE" dirty="0" smtClean="0"/>
              <a:t> U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committed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$442,500 per </a:t>
            </a:r>
            <a:r>
              <a:rPr lang="de-DE" dirty="0" err="1" smtClean="0"/>
              <a:t>year</a:t>
            </a:r>
            <a:r>
              <a:rPr lang="de-DE" dirty="0" smtClean="0"/>
              <a:t> (</a:t>
            </a:r>
            <a:r>
              <a:rPr lang="de-DE" dirty="0" err="1" smtClean="0"/>
              <a:t>about</a:t>
            </a:r>
            <a:r>
              <a:rPr lang="de-DE" dirty="0" smtClean="0"/>
              <a:t> half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amount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salaries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doctoral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researchers</a:t>
            </a:r>
            <a:r>
              <a:rPr lang="de-DE" baseline="0" dirty="0" smtClean="0"/>
              <a:t>). </a:t>
            </a:r>
            <a:r>
              <a:rPr lang="de-DE" dirty="0" err="1" smtClean="0"/>
              <a:t>Northwestern</a:t>
            </a:r>
            <a:r>
              <a:rPr lang="de-DE" dirty="0" smtClean="0"/>
              <a:t> </a:t>
            </a:r>
            <a:r>
              <a:rPr lang="de-DE" baseline="0" dirty="0" err="1" smtClean="0"/>
              <a:t>faculty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participant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two</a:t>
            </a:r>
            <a:r>
              <a:rPr lang="de-DE" baseline="0" dirty="0" smtClean="0"/>
              <a:t> NIH </a:t>
            </a:r>
            <a:r>
              <a:rPr lang="de-DE" baseline="0" dirty="0" err="1" smtClean="0"/>
              <a:t>grants</a:t>
            </a:r>
            <a:r>
              <a:rPr lang="de-DE" baseline="0" dirty="0" smtClean="0"/>
              <a:t> (T32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~ $410,000/</a:t>
            </a:r>
            <a:r>
              <a:rPr lang="de-DE" baseline="0" dirty="0" err="1" smtClean="0"/>
              <a:t>year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P01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~ $2 mil./</a:t>
            </a:r>
            <a:r>
              <a:rPr lang="de-DE" baseline="0" dirty="0" err="1" smtClean="0"/>
              <a:t>year</a:t>
            </a:r>
            <a:r>
              <a:rPr lang="de-DE" baseline="0" dirty="0" smtClean="0"/>
              <a:t>).</a:t>
            </a:r>
          </a:p>
          <a:p>
            <a:endParaRPr lang="de-DE" baseline="0" dirty="0" smtClean="0"/>
          </a:p>
          <a:p>
            <a:r>
              <a:rPr lang="de-DE" baseline="0" dirty="0" smtClean="0"/>
              <a:t>1524: North Carolina State U </a:t>
            </a:r>
            <a:r>
              <a:rPr lang="de-DE" baseline="0" dirty="0" err="1" smtClean="0"/>
              <a:t>supports</a:t>
            </a:r>
            <a:r>
              <a:rPr lang="de-DE" baseline="0" dirty="0" smtClean="0"/>
              <a:t> 11 </a:t>
            </a:r>
            <a:r>
              <a:rPr lang="de-DE" baseline="0" dirty="0" err="1" smtClean="0"/>
              <a:t>Ph.D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students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~ $617,000/</a:t>
            </a:r>
            <a:r>
              <a:rPr lang="de-DE" baseline="0" dirty="0" err="1" smtClean="0"/>
              <a:t>year</a:t>
            </a:r>
            <a:r>
              <a:rPr lang="de-DE" baseline="0" dirty="0" smtClean="0"/>
              <a:t>. Funds </a:t>
            </a:r>
            <a:r>
              <a:rPr lang="de-DE" baseline="0" dirty="0" err="1" smtClean="0"/>
              <a:t>come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DoD</a:t>
            </a:r>
            <a:r>
              <a:rPr lang="de-DE" baseline="0" dirty="0" smtClean="0"/>
              <a:t>, NSF, </a:t>
            </a:r>
            <a:r>
              <a:rPr lang="de-DE" baseline="0" dirty="0" err="1" smtClean="0"/>
              <a:t>DoE</a:t>
            </a:r>
            <a:r>
              <a:rPr lang="de-DE" baseline="0" dirty="0" smtClean="0"/>
              <a:t>, ACS, NIH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industry</a:t>
            </a:r>
            <a:r>
              <a:rPr lang="de-DE" baseline="0" dirty="0" smtClean="0"/>
              <a:t>; U Penn </a:t>
            </a:r>
            <a:r>
              <a:rPr lang="de-DE" baseline="0" dirty="0" err="1" smtClean="0"/>
              <a:t>covers</a:t>
            </a:r>
            <a:r>
              <a:rPr lang="de-DE" baseline="0" dirty="0" smtClean="0"/>
              <a:t> 8 </a:t>
            </a:r>
            <a:r>
              <a:rPr lang="de-DE" baseline="0" dirty="0" err="1" smtClean="0"/>
              <a:t>Ph.D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students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~ $400,000/</a:t>
            </a:r>
            <a:r>
              <a:rPr lang="de-DE" baseline="0" dirty="0" err="1" smtClean="0"/>
              <a:t>year</a:t>
            </a:r>
            <a:r>
              <a:rPr lang="de-DE" baseline="0" dirty="0" smtClean="0"/>
              <a:t>. Funds </a:t>
            </a:r>
            <a:r>
              <a:rPr lang="de-DE" baseline="0" dirty="0" err="1" smtClean="0"/>
              <a:t>come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NIH (3/4)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NSF (1/4) </a:t>
            </a:r>
            <a:r>
              <a:rPr lang="de-DE" baseline="0" dirty="0" err="1" smtClean="0"/>
              <a:t>grants</a:t>
            </a:r>
            <a:r>
              <a:rPr lang="de-DE" baseline="0" dirty="0" smtClean="0"/>
              <a:t>. U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North Carolina </a:t>
            </a:r>
            <a:r>
              <a:rPr lang="de-DE" baseline="0" dirty="0" err="1" smtClean="0"/>
              <a:t>supports</a:t>
            </a:r>
            <a:r>
              <a:rPr lang="de-DE" baseline="0" dirty="0" smtClean="0"/>
              <a:t> 2 </a:t>
            </a:r>
            <a:r>
              <a:rPr lang="de-DE" baseline="0" dirty="0" err="1" smtClean="0"/>
              <a:t>Ph.D</a:t>
            </a:r>
            <a:r>
              <a:rPr lang="de-DE" baseline="0" dirty="0" smtClean="0"/>
              <a:t>. </a:t>
            </a:r>
            <a:r>
              <a:rPr lang="de-DE" baseline="0" dirty="0" err="1" smtClean="0"/>
              <a:t>students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~ $66,000/</a:t>
            </a:r>
            <a:r>
              <a:rPr lang="de-DE" baseline="0" dirty="0" err="1" smtClean="0"/>
              <a:t>year</a:t>
            </a:r>
            <a:r>
              <a:rPr lang="de-DE" baseline="0" dirty="0" smtClean="0"/>
              <a:t>. Funds </a:t>
            </a:r>
            <a:r>
              <a:rPr lang="de-DE" baseline="0" dirty="0" err="1" smtClean="0"/>
              <a:t>come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NSF </a:t>
            </a:r>
            <a:r>
              <a:rPr lang="de-DE" baseline="0" dirty="0" err="1" smtClean="0"/>
              <a:t>grants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FC78E-5DB2-EF44-97C3-9870110DD900}" type="slidenum">
              <a:rPr lang="de-DE" smtClean="0"/>
              <a:pPr>
                <a:defRPr/>
              </a:pPr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51232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D13BD6-D6B9-4312-91B2-B9F9118C1F4F}" type="slidenum">
              <a:rPr lang="de-DE"/>
              <a:pPr/>
              <a:t>30</a:t>
            </a:fld>
            <a:endParaRPr lang="de-DE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6B23CC-C16A-404D-86EE-6D41C622117F}" type="slidenum">
              <a:rPr lang="de-DE">
                <a:solidFill>
                  <a:prstClr val="black"/>
                </a:solidFill>
              </a:rPr>
              <a:pPr/>
              <a:t>33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FC78E-5DB2-EF44-97C3-9870110DD900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5390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137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smtClean="0"/>
              <a:t>GWK 23: PFI Monitoring-Bericht 2011 (MPG. WGL, HGF and FhG), http://www.gwk-bonn.de/index.php?id=24 (Leopoldina), presentation by C.Schäfer, DAAD (pdf file), AvH Annual Report 2010</a:t>
            </a:r>
          </a:p>
        </p:txBody>
      </p:sp>
      <p:sp>
        <p:nvSpPr>
          <p:cNvPr id="10138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EA01EDC0-CF8E-4A5B-9476-1A36A5E66C95}" type="slidenum">
              <a:rPr lang="de-DE" sz="1200" smtClean="0"/>
              <a:pPr eaLnBrk="1" hangingPunct="1"/>
              <a:t>6</a:t>
            </a:fld>
            <a:endParaRPr lang="de-DE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0137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smtClean="0"/>
              <a:t>GWK 23: PFI Monitoring-Bericht 2011 (MPG. WGL, HGF and FhG), http://www.gwk-bonn.de/index.php?id=24 (Leopoldina), presentation by C.Schäfer, DAAD (pdf file), AvH Annual Report 2010</a:t>
            </a:r>
          </a:p>
        </p:txBody>
      </p:sp>
      <p:sp>
        <p:nvSpPr>
          <p:cNvPr id="10138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EA01EDC0-CF8E-4A5B-9476-1A36A5E66C95}" type="slidenum">
              <a:rPr lang="de-DE" sz="1200" smtClean="0"/>
              <a:pPr eaLnBrk="1" hangingPunct="1"/>
              <a:t>7</a:t>
            </a:fld>
            <a:endParaRPr lang="de-DE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Seiten </a:t>
            </a:r>
            <a:fld id="{54972E0E-1A22-4B65-A91C-6081B478E4E6}" type="slidenum">
              <a:rPr lang="en-US"/>
              <a:pPr/>
              <a:t>8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Research-</a:t>
            </a:r>
            <a:r>
              <a:rPr lang="de-DE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Performing</a:t>
            </a:r>
            <a:r>
              <a:rPr lang="de-DE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b="1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Organizations</a:t>
            </a:r>
            <a:endParaRPr lang="de-DE" sz="1200" b="1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2/3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R&amp;D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budget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</a:t>
            </a:r>
            <a:r>
              <a:rPr lang="de-D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private </a:t>
            </a:r>
            <a:r>
              <a:rPr lang="de-D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sector</a:t>
            </a:r>
            <a:endParaRPr lang="de-DE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ln/>
        </p:spPr>
      </p:sp>
      <p:sp>
        <p:nvSpPr>
          <p:cNvPr id="10137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smtClean="0"/>
              <a:t>GWK 23: PFI Monitoring-Bericht 2011 (MPG. WGL, HGF and FhG), http://www.gwk-bonn.de/index.php?id=24 (Leopoldina), presentation by C.Schäfer, DAAD (pdf file), AvH Annual Report 2010</a:t>
            </a:r>
          </a:p>
        </p:txBody>
      </p:sp>
      <p:sp>
        <p:nvSpPr>
          <p:cNvPr id="10138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EA01EDC0-CF8E-4A5B-9476-1A36A5E66C95}" type="slidenum">
              <a:rPr lang="de-DE" sz="1200" smtClean="0"/>
              <a:pPr eaLnBrk="1" hangingPunct="1"/>
              <a:t>9</a:t>
            </a:fld>
            <a:endParaRPr lang="de-DE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smtClean="0"/>
              <a:t>Funding organizations: do not run any research establishments themselves</a:t>
            </a:r>
          </a:p>
        </p:txBody>
      </p:sp>
      <p:sp>
        <p:nvSpPr>
          <p:cNvPr id="1065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D4A50CCB-311B-47A4-A331-E27AF3F7B30B}" type="slidenum">
              <a:rPr lang="de-DE" sz="1200" smtClean="0"/>
              <a:pPr eaLnBrk="1" hangingPunct="1"/>
              <a:t>10</a:t>
            </a:fld>
            <a:endParaRPr lang="de-DE" sz="120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FC78E-5DB2-EF44-97C3-9870110DD900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5390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72.5 % PhD </a:t>
            </a:r>
            <a:r>
              <a:rPr lang="de-DE" dirty="0" err="1" smtClean="0"/>
              <a:t>students</a:t>
            </a:r>
            <a:r>
              <a:rPr lang="de-DE" dirty="0" smtClean="0"/>
              <a:t>, 21.6 % </a:t>
            </a:r>
            <a:r>
              <a:rPr lang="de-DE" dirty="0" err="1" smtClean="0"/>
              <a:t>postdocs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5.9 % </a:t>
            </a:r>
            <a:r>
              <a:rPr lang="de-DE" dirty="0" err="1" smtClean="0"/>
              <a:t>professors</a:t>
            </a:r>
            <a:r>
              <a:rPr lang="de-DE" dirty="0" smtClean="0"/>
              <a:t>. </a:t>
            </a:r>
            <a:r>
              <a:rPr lang="de-DE" dirty="0" err="1" smtClean="0"/>
              <a:t>Roughly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third</a:t>
            </a:r>
            <a:r>
              <a:rPr lang="de-DE" dirty="0" smtClean="0"/>
              <a:t> of the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hires</a:t>
            </a:r>
            <a:r>
              <a:rPr lang="de-DE" dirty="0" smtClean="0"/>
              <a:t> </a:t>
            </a:r>
            <a:r>
              <a:rPr lang="de-DE" dirty="0" err="1" smtClean="0"/>
              <a:t>were</a:t>
            </a:r>
            <a:r>
              <a:rPr lang="de-DE" dirty="0" smtClean="0"/>
              <a:t> </a:t>
            </a:r>
            <a:r>
              <a:rPr lang="de-DE" dirty="0" err="1" smtClean="0"/>
              <a:t>women</a:t>
            </a:r>
            <a:r>
              <a:rPr lang="de-DE" dirty="0" smtClean="0"/>
              <a:t>, 25 % </a:t>
            </a:r>
            <a:r>
              <a:rPr lang="de-DE" dirty="0" err="1" smtClean="0"/>
              <a:t>foreign</a:t>
            </a:r>
            <a:r>
              <a:rPr lang="de-DE" dirty="0" smtClean="0"/>
              <a:t> </a:t>
            </a:r>
            <a:r>
              <a:rPr lang="de-DE" dirty="0" err="1" smtClean="0"/>
              <a:t>nationals</a:t>
            </a:r>
            <a:r>
              <a:rPr lang="de-DE" dirty="0" smtClean="0"/>
              <a:t>, 10 % of </a:t>
            </a: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came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the US, 43 % </a:t>
            </a:r>
            <a:r>
              <a:rPr lang="de-DE" dirty="0" err="1" smtClean="0"/>
              <a:t>from</a:t>
            </a:r>
            <a:r>
              <a:rPr lang="de-DE" dirty="0" smtClean="0"/>
              <a:t> Europe, 27 % </a:t>
            </a:r>
            <a:r>
              <a:rPr lang="de-DE" dirty="0" err="1" smtClean="0"/>
              <a:t>from</a:t>
            </a:r>
            <a:r>
              <a:rPr lang="de-DE" dirty="0" smtClean="0"/>
              <a:t> </a:t>
            </a:r>
            <a:r>
              <a:rPr lang="de-DE" dirty="0" err="1" smtClean="0"/>
              <a:t>Asia</a:t>
            </a:r>
            <a:r>
              <a:rPr lang="de-DE" dirty="0" smtClean="0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FC78E-5DB2-EF44-97C3-9870110DD900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1071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215900" y="2779713"/>
            <a:ext cx="8712200" cy="3311525"/>
          </a:xfrm>
          <a:prstGeom prst="rect">
            <a:avLst/>
          </a:prstGeom>
          <a:solidFill>
            <a:srgbClr val="8F98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/>
          </p:nvPr>
        </p:nvSpPr>
        <p:spPr>
          <a:xfrm>
            <a:off x="648000" y="3322800"/>
            <a:ext cx="7740000" cy="522000"/>
          </a:xfrm>
          <a:prstGeom prst="rect">
            <a:avLst/>
          </a:prstGeom>
          <a:noFill/>
        </p:spPr>
        <p:txBody>
          <a:bodyPr lIns="0" tIns="0" rIns="0" bIns="0" anchor="t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4" name="Textplatzhalter 10"/>
          <p:cNvSpPr>
            <a:spLocks noGrp="1"/>
          </p:cNvSpPr>
          <p:nvPr>
            <p:ph type="body" sz="quarter" idx="15"/>
          </p:nvPr>
        </p:nvSpPr>
        <p:spPr>
          <a:xfrm>
            <a:off x="647700" y="3962400"/>
            <a:ext cx="7740650" cy="182880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</a:defRPr>
            </a:lvl1pPr>
            <a:lvl3pPr>
              <a:buNone/>
              <a:defRPr/>
            </a:lvl3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pic>
        <p:nvPicPr>
          <p:cNvPr id="16" name="Bild 9" descr="DFG-Balken_A01.gif"/>
          <p:cNvPicPr>
            <a:picLocks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15900" y="2339975"/>
            <a:ext cx="87122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Bildplatzhalter 13"/>
          <p:cNvSpPr txBox="1">
            <a:spLocks/>
          </p:cNvSpPr>
          <p:nvPr userDrawn="1"/>
        </p:nvSpPr>
        <p:spPr bwMode="auto">
          <a:xfrm>
            <a:off x="215900" y="215900"/>
            <a:ext cx="8712200" cy="1973263"/>
          </a:xfrm>
          <a:prstGeom prst="rect">
            <a:avLst/>
          </a:prstGeom>
          <a:solidFill>
            <a:srgbClr val="6DA5D5"/>
          </a:solidFill>
          <a:ln w="9525">
            <a:noFill/>
            <a:miter lim="800000"/>
            <a:headEnd/>
            <a:tailEnd/>
          </a:ln>
        </p:spPr>
        <p:txBody>
          <a:bodyPr lIns="432000" tIns="0" rIns="720000" bIns="0">
            <a:prstTxWarp prst="textNoShape">
              <a:avLst/>
            </a:prstTxWarp>
          </a:bodyPr>
          <a:lstStyle/>
          <a:p>
            <a:pPr marL="323850" indent="-323850" eaLnBrk="0" hangingPunct="0">
              <a:lnSpc>
                <a:spcPct val="120000"/>
              </a:lnSpc>
              <a:spcAft>
                <a:spcPts val="1000"/>
              </a:spcAft>
              <a:buClr>
                <a:schemeClr val="tx2"/>
              </a:buClr>
              <a:buSzPct val="85000"/>
            </a:pPr>
            <a:endParaRPr lang="de-DE" sz="1100">
              <a:solidFill>
                <a:schemeClr val="tx2"/>
              </a:solidFill>
              <a:ea typeface="Arial" pitchFamily="-65" charset="0"/>
              <a:cs typeface="Arial" pitchFamily="-65" charset="0"/>
            </a:endParaRPr>
          </a:p>
        </p:txBody>
      </p:sp>
      <p:sp>
        <p:nvSpPr>
          <p:cNvPr id="18" name="Bildplatzhalter 6"/>
          <p:cNvSpPr>
            <a:spLocks noGrp="1"/>
          </p:cNvSpPr>
          <p:nvPr>
            <p:ph type="pic" sz="quarter" idx="18" hasCustomPrompt="1"/>
          </p:nvPr>
        </p:nvSpPr>
        <p:spPr>
          <a:xfrm>
            <a:off x="216000" y="216000"/>
            <a:ext cx="8712000" cy="1972800"/>
          </a:xfrm>
          <a:prstGeom prst="rect">
            <a:avLst/>
          </a:prstGeom>
        </p:spPr>
        <p:txBody>
          <a:bodyPr vert="horz" wrap="none" lIns="180000" tIns="180000" rIns="180000" bIns="180000"/>
          <a:lstStyle>
            <a:lvl1pPr>
              <a:buFontTx/>
              <a:buNone/>
              <a:defRPr sz="1100"/>
            </a:lvl1pPr>
          </a:lstStyle>
          <a:p>
            <a:r>
              <a:rPr lang="de-DE" smtClean="0"/>
              <a:t>Bild durch Klicken hinzufügen</a:t>
            </a:r>
            <a:endParaRPr lang="de-DE"/>
          </a:p>
        </p:txBody>
      </p:sp>
      <p:pic>
        <p:nvPicPr>
          <p:cNvPr id="10" name="Grafik 9" descr="dfg_logo_blau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84000" y="6300000"/>
            <a:ext cx="819512" cy="288000"/>
          </a:xfrm>
          <a:prstGeom prst="rect">
            <a:avLst/>
          </a:prstGeom>
        </p:spPr>
      </p:pic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47700" y="6261103"/>
            <a:ext cx="6358156" cy="198439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en-US" smtClean="0"/>
              <a:t>Building Links to German Research / Dr. Max Voegler</a:t>
            </a:r>
            <a:endParaRPr lang="de-DE" dirty="0"/>
          </a:p>
        </p:txBody>
      </p:sp>
      <p:sp>
        <p:nvSpPr>
          <p:cNvPr id="15" name="Datumsplatzhalter 5"/>
          <p:cNvSpPr>
            <a:spLocks noGrp="1"/>
          </p:cNvSpPr>
          <p:nvPr>
            <p:ph type="dt" sz="half" idx="2"/>
          </p:nvPr>
        </p:nvSpPr>
        <p:spPr>
          <a:xfrm>
            <a:off x="647700" y="6459538"/>
            <a:ext cx="6357600" cy="246062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de-DE" smtClean="0"/>
              <a:t>UMBC / May 08, 2014</a:t>
            </a:r>
            <a:endParaRPr lang="de-D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Textfeld mit Standard-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18"/>
          <p:cNvSpPr>
            <a:spLocks noGrp="1"/>
          </p:cNvSpPr>
          <p:nvPr>
            <p:ph type="body" sz="quarter" idx="22"/>
          </p:nvPr>
        </p:nvSpPr>
        <p:spPr>
          <a:xfrm>
            <a:off x="647700" y="720000"/>
            <a:ext cx="7920000" cy="270000"/>
          </a:xfrm>
        </p:spPr>
        <p:txBody>
          <a:bodyPr wrap="none"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5"/>
          </p:nvPr>
        </p:nvSpPr>
        <p:spPr>
          <a:xfrm>
            <a:off x="216000" y="1569600"/>
            <a:ext cx="6284826" cy="45216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Bildplatzhalter 6"/>
          <p:cNvSpPr>
            <a:spLocks noGrp="1" noChangeAspect="1"/>
          </p:cNvSpPr>
          <p:nvPr>
            <p:ph type="pic" sz="quarter" idx="18"/>
          </p:nvPr>
        </p:nvSpPr>
        <p:spPr>
          <a:xfrm>
            <a:off x="6929454" y="1569603"/>
            <a:ext cx="1998546" cy="1930839"/>
          </a:xfrm>
          <a:prstGeom prst="rect">
            <a:avLst/>
          </a:prstGeom>
        </p:spPr>
        <p:txBody>
          <a:bodyPr wrap="none" lIns="72000" tIns="72000" rIns="180000" bIns="180000"/>
          <a:lstStyle>
            <a:lvl1pPr>
              <a:buFontTx/>
              <a:buNone/>
              <a:defRPr sz="1100"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8" name="Foliennummernplatzhalter 10"/>
          <p:cNvSpPr>
            <a:spLocks noGrp="1"/>
          </p:cNvSpPr>
          <p:nvPr>
            <p:ph type="sldNum" sz="quarter" idx="25"/>
          </p:nvPr>
        </p:nvSpPr>
        <p:spPr>
          <a:xfrm>
            <a:off x="142877" y="6459541"/>
            <a:ext cx="360363" cy="244475"/>
          </a:xfrm>
          <a:prstGeom prst="rect">
            <a:avLst/>
          </a:prstGeom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64656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2364839-0CE6-4932-AE96-9A3CC381559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47700" y="6261103"/>
            <a:ext cx="6358156" cy="198439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en-US" smtClean="0"/>
              <a:t>Building Links to German Research / Dr. Max Voegler</a:t>
            </a:r>
            <a:endParaRPr lang="de-DE" dirty="0"/>
          </a:p>
        </p:txBody>
      </p:sp>
      <p:sp>
        <p:nvSpPr>
          <p:cNvPr id="12" name="Datumsplatzhalter 5"/>
          <p:cNvSpPr>
            <a:spLocks noGrp="1"/>
          </p:cNvSpPr>
          <p:nvPr>
            <p:ph type="dt" sz="half" idx="2"/>
          </p:nvPr>
        </p:nvSpPr>
        <p:spPr>
          <a:xfrm>
            <a:off x="647700" y="6459539"/>
            <a:ext cx="6357600" cy="244800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de-DE" smtClean="0"/>
              <a:t>UMBC / May 08, 2014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955410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47700" y="6261100"/>
            <a:ext cx="6358156" cy="1984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en-US" smtClean="0"/>
              <a:t>Building Links to German Research / Dr. Max Voegler</a:t>
            </a:r>
            <a:endParaRPr lang="de-DE" dirty="0"/>
          </a:p>
        </p:txBody>
      </p:sp>
      <p:sp>
        <p:nvSpPr>
          <p:cNvPr id="10" name="Datumsplatzhalter 5"/>
          <p:cNvSpPr>
            <a:spLocks noGrp="1"/>
          </p:cNvSpPr>
          <p:nvPr>
            <p:ph type="dt" sz="half" idx="2"/>
          </p:nvPr>
        </p:nvSpPr>
        <p:spPr>
          <a:xfrm>
            <a:off x="647700" y="6459538"/>
            <a:ext cx="6357600" cy="244800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de-DE" smtClean="0"/>
              <a:t>UMBC / May 08, 2014</a:t>
            </a:r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107504" y="6459538"/>
            <a:ext cx="395340" cy="2448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7200" rtl="0" fontAlgn="base">
              <a:spcBef>
                <a:spcPct val="0"/>
              </a:spcBef>
              <a:spcAft>
                <a:spcPct val="0"/>
              </a:spcAft>
              <a:defRPr lang="de-DE" sz="1000" kern="1200" smtClean="0">
                <a:solidFill>
                  <a:srgbClr val="646567"/>
                </a:solidFill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7" name="Textplatzhalt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647700" y="730108"/>
            <a:ext cx="7920000" cy="270000"/>
          </a:xfrm>
        </p:spPr>
        <p:txBody>
          <a:bodyPr wrap="none" lIns="0" r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Untertitel durch Klicken hinzufügen</a:t>
            </a:r>
          </a:p>
        </p:txBody>
      </p:sp>
    </p:spTree>
    <p:extLst>
      <p:ext uri="{BB962C8B-B14F-4D97-AF65-F5344CB8AC3E}">
        <p14:creationId xmlns:p14="http://schemas.microsoft.com/office/powerpoint/2010/main" val="28303393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47701" y="6261100"/>
            <a:ext cx="6358156" cy="1984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en-US" smtClean="0"/>
              <a:t>Building Links to German Research / Dr. Max Voegler</a:t>
            </a:r>
            <a:endParaRPr lang="de-DE" dirty="0"/>
          </a:p>
        </p:txBody>
      </p:sp>
      <p:sp>
        <p:nvSpPr>
          <p:cNvPr id="5" name="Datumsplatzhalter 5"/>
          <p:cNvSpPr>
            <a:spLocks noGrp="1"/>
          </p:cNvSpPr>
          <p:nvPr>
            <p:ph type="dt" sz="half" idx="2"/>
          </p:nvPr>
        </p:nvSpPr>
        <p:spPr>
          <a:xfrm>
            <a:off x="647700" y="6459538"/>
            <a:ext cx="6357600" cy="246062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de-DE" smtClean="0"/>
              <a:t>UMBC / May 08, 2014</a:t>
            </a:r>
            <a:endParaRPr lang="de-DE" dirty="0"/>
          </a:p>
        </p:txBody>
      </p:sp>
      <p:sp>
        <p:nvSpPr>
          <p:cNvPr id="6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107504" y="6459538"/>
            <a:ext cx="395340" cy="2448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7200" rtl="0" fontAlgn="base">
              <a:spcBef>
                <a:spcPct val="0"/>
              </a:spcBef>
              <a:spcAft>
                <a:spcPct val="0"/>
              </a:spcAft>
              <a:defRPr lang="de-DE" sz="1000" kern="1200" smtClean="0">
                <a:solidFill>
                  <a:srgbClr val="646567"/>
                </a:solidFill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9483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numm. Text und Standard-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5"/>
          </p:nvPr>
        </p:nvSpPr>
        <p:spPr>
          <a:xfrm>
            <a:off x="647700" y="1569600"/>
            <a:ext cx="6067440" cy="4521600"/>
          </a:xfrm>
          <a:noFill/>
        </p:spPr>
        <p:txBody>
          <a:bodyPr rIns="0"/>
          <a:lstStyle>
            <a:lvl1pPr marL="360900" indent="-342900">
              <a:buClrTx/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10" name="Bildplatzhalter 6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912000" y="1641600"/>
            <a:ext cx="2012400" cy="2012400"/>
          </a:xfrm>
          <a:prstGeom prst="rect">
            <a:avLst/>
          </a:prstGeom>
        </p:spPr>
        <p:txBody>
          <a:bodyPr vert="horz" wrap="none" lIns="72000" tIns="72000" rIns="180000" bIns="180000"/>
          <a:lstStyle>
            <a:lvl1pPr>
              <a:buFontTx/>
              <a:buNone/>
              <a:defRPr sz="1100"/>
            </a:lvl1pPr>
          </a:lstStyle>
          <a:p>
            <a:r>
              <a:rPr lang="de-DE" dirty="0" smtClean="0"/>
              <a:t>Bild durch Klicken hinzufügen</a:t>
            </a:r>
            <a:endParaRPr lang="de-DE" dirty="0"/>
          </a:p>
        </p:txBody>
      </p:sp>
      <p:sp>
        <p:nvSpPr>
          <p:cNvPr id="13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107504" y="6459538"/>
            <a:ext cx="395340" cy="2448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7200" rtl="0" fontAlgn="base">
              <a:spcBef>
                <a:spcPct val="0"/>
              </a:spcBef>
              <a:spcAft>
                <a:spcPct val="0"/>
              </a:spcAft>
              <a:defRPr lang="de-DE" sz="1000" kern="1200" smtClean="0">
                <a:solidFill>
                  <a:srgbClr val="646567"/>
                </a:solidFill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21" name="Textplatzhalt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647700" y="730108"/>
            <a:ext cx="7920000" cy="270000"/>
          </a:xfrm>
        </p:spPr>
        <p:txBody>
          <a:bodyPr wrap="none" lIns="0" r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Untertitel durch Klicken hinzufügen</a:t>
            </a:r>
          </a:p>
        </p:txBody>
      </p:sp>
      <p:sp>
        <p:nvSpPr>
          <p:cNvPr id="7" name="Datumsplatzhalter 5"/>
          <p:cNvSpPr>
            <a:spLocks noGrp="1"/>
          </p:cNvSpPr>
          <p:nvPr>
            <p:ph type="dt" sz="half" idx="2"/>
          </p:nvPr>
        </p:nvSpPr>
        <p:spPr>
          <a:xfrm>
            <a:off x="647700" y="6459538"/>
            <a:ext cx="6357600" cy="246062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de-DE" smtClean="0"/>
              <a:t>UMBC / May 08, 2014</a:t>
            </a:r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47700" y="6261103"/>
            <a:ext cx="6358156" cy="198439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en-US" smtClean="0"/>
              <a:t>Building Links to German Research / Dr. Max Voegler</a:t>
            </a:r>
            <a:endParaRPr lang="de-D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Textfeld mit Standard-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8" name="Textplatzhalt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647700" y="710728"/>
            <a:ext cx="7920000" cy="270000"/>
          </a:xfrm>
        </p:spPr>
        <p:txBody>
          <a:bodyPr wrap="none" lIns="0" rIns="0" anchor="b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Untertitel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5"/>
          </p:nvPr>
        </p:nvSpPr>
        <p:spPr>
          <a:xfrm>
            <a:off x="216000" y="1569600"/>
            <a:ext cx="6284826" cy="45216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0" name="Bildplatzhalter 6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929454" y="1569601"/>
            <a:ext cx="1998546" cy="1930839"/>
          </a:xfrm>
          <a:prstGeom prst="rect">
            <a:avLst/>
          </a:prstGeom>
        </p:spPr>
        <p:txBody>
          <a:bodyPr vert="horz" wrap="none" lIns="72000" tIns="72000" rIns="180000" bIns="180000"/>
          <a:lstStyle>
            <a:lvl1pPr>
              <a:buFontTx/>
              <a:buNone/>
              <a:defRPr sz="1100"/>
            </a:lvl1pPr>
          </a:lstStyle>
          <a:p>
            <a:r>
              <a:rPr lang="de-DE" dirty="0" smtClean="0"/>
              <a:t>Bild durch Klicken hinzufügen</a:t>
            </a:r>
            <a:endParaRPr lang="de-DE" dirty="0"/>
          </a:p>
        </p:txBody>
      </p:sp>
      <p:sp>
        <p:nvSpPr>
          <p:cNvPr id="11" name="Datumsplatzhalter 5"/>
          <p:cNvSpPr>
            <a:spLocks noGrp="1"/>
          </p:cNvSpPr>
          <p:nvPr>
            <p:ph type="dt" sz="half" idx="2"/>
          </p:nvPr>
        </p:nvSpPr>
        <p:spPr>
          <a:xfrm>
            <a:off x="647700" y="6459538"/>
            <a:ext cx="6357600" cy="246062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de-DE" smtClean="0"/>
              <a:t>UMBC / May 08, 2014</a:t>
            </a:r>
            <a:endParaRPr lang="de-DE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47700" y="6261103"/>
            <a:ext cx="6358156" cy="198439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en-US" smtClean="0"/>
              <a:t>Building Links to German Research / Dr. Max Voegler</a:t>
            </a:r>
            <a:endParaRPr lang="de-DE" dirty="0"/>
          </a:p>
        </p:txBody>
      </p:sp>
      <p:sp>
        <p:nvSpPr>
          <p:cNvPr id="13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107504" y="6459538"/>
            <a:ext cx="395340" cy="2448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7200" rtl="0" fontAlgn="base">
              <a:spcBef>
                <a:spcPct val="0"/>
              </a:spcBef>
              <a:spcAft>
                <a:spcPct val="0"/>
              </a:spcAft>
              <a:defRPr lang="de-DE" sz="1000" kern="1200" smtClean="0">
                <a:solidFill>
                  <a:srgbClr val="646567"/>
                </a:solidFill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3A856605-71F6-4F71-93AA-EF2E76CDBB0B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60613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, Aufzählung und Standard-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5"/>
          </p:nvPr>
        </p:nvSpPr>
        <p:spPr>
          <a:xfrm>
            <a:off x="647700" y="1569600"/>
            <a:ext cx="6067440" cy="4521600"/>
          </a:xfrm>
        </p:spPr>
        <p:txBody>
          <a:bodyPr rIns="0"/>
          <a:lstStyle/>
          <a:p>
            <a:pPr lvl="0"/>
            <a:r>
              <a:rPr lang="en-US" noProof="0" smtClean="0"/>
              <a:t>Textmasterformat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sp>
        <p:nvSpPr>
          <p:cNvPr id="10" name="Bildplatzhalter 6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912000" y="1642179"/>
            <a:ext cx="2012400" cy="2012400"/>
          </a:xfrm>
          <a:prstGeom prst="rect">
            <a:avLst/>
          </a:prstGeom>
        </p:spPr>
        <p:txBody>
          <a:bodyPr vert="horz" wrap="none" lIns="72000" tIns="72000" rIns="180000" bIns="180000"/>
          <a:lstStyle>
            <a:lvl1pPr>
              <a:buFontTx/>
              <a:buNone/>
              <a:defRPr sz="1100"/>
            </a:lvl1pPr>
          </a:lstStyle>
          <a:p>
            <a:r>
              <a:rPr lang="en-US" noProof="0" smtClean="0"/>
              <a:t>Bild durch Klicken hinzufügen</a:t>
            </a:r>
            <a:endParaRPr lang="en-US" noProof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47700" y="6261103"/>
            <a:ext cx="6358156" cy="198439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en-US" smtClean="0"/>
              <a:t>Building Links to German Research / Dr. Max Voegler</a:t>
            </a:r>
            <a:endParaRPr lang="en-US"/>
          </a:p>
        </p:txBody>
      </p:sp>
      <p:sp>
        <p:nvSpPr>
          <p:cNvPr id="13" name="Datumsplatzhalter 5"/>
          <p:cNvSpPr>
            <a:spLocks noGrp="1"/>
          </p:cNvSpPr>
          <p:nvPr>
            <p:ph type="dt" sz="half" idx="2"/>
          </p:nvPr>
        </p:nvSpPr>
        <p:spPr>
          <a:xfrm>
            <a:off x="647700" y="6459539"/>
            <a:ext cx="6357600" cy="244800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de-DE" smtClean="0"/>
              <a:t>UMBC / May 08, 2014</a:t>
            </a:r>
            <a:endParaRPr lang="en-US"/>
          </a:p>
        </p:txBody>
      </p:sp>
      <p:sp>
        <p:nvSpPr>
          <p:cNvPr id="14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107504" y="6459539"/>
            <a:ext cx="395340" cy="2448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7200" rtl="0" fontAlgn="base">
              <a:spcBef>
                <a:spcPct val="0"/>
              </a:spcBef>
              <a:spcAft>
                <a:spcPct val="0"/>
              </a:spcAft>
              <a:defRPr lang="de-DE" sz="1000" kern="1200" smtClean="0">
                <a:solidFill>
                  <a:srgbClr val="646567"/>
                </a:solidFill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3A856605-71F6-4F71-93AA-EF2E76CDB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extplatzhalt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647700" y="730108"/>
            <a:ext cx="7920000" cy="270000"/>
          </a:xfrm>
        </p:spPr>
        <p:txBody>
          <a:bodyPr wrap="none" lIns="0" r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smtClean="0"/>
              <a:t>Untertitel durch Klicken hinzufügen</a:t>
            </a:r>
          </a:p>
        </p:txBody>
      </p:sp>
    </p:spTree>
    <p:extLst>
      <p:ext uri="{BB962C8B-B14F-4D97-AF65-F5344CB8AC3E}">
        <p14:creationId xmlns:p14="http://schemas.microsoft.com/office/powerpoint/2010/main" val="41018489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8"/>
          </p:nvPr>
        </p:nvSpPr>
        <p:spPr>
          <a:xfrm>
            <a:off x="215900" y="1570037"/>
            <a:ext cx="8712200" cy="45212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647700" y="389680"/>
            <a:ext cx="7920000" cy="270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647700" y="720000"/>
            <a:ext cx="7920000" cy="270000"/>
          </a:xfrm>
        </p:spPr>
        <p:txBody>
          <a:bodyPr wrap="none" lIns="0" rIns="0" anchor="b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Untertitel</a:t>
            </a:r>
          </a:p>
        </p:txBody>
      </p:sp>
      <p:sp>
        <p:nvSpPr>
          <p:cNvPr id="8" name="Datumsplatzhalter 5"/>
          <p:cNvSpPr>
            <a:spLocks noGrp="1"/>
          </p:cNvSpPr>
          <p:nvPr>
            <p:ph type="dt" sz="half" idx="2"/>
          </p:nvPr>
        </p:nvSpPr>
        <p:spPr>
          <a:xfrm>
            <a:off x="647700" y="6459538"/>
            <a:ext cx="6357600" cy="246062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de-DE" smtClean="0"/>
              <a:t>UMBC / May 08, 2014</a:t>
            </a:r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47700" y="6261103"/>
            <a:ext cx="6358156" cy="198439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en-US" smtClean="0"/>
              <a:t>Building Links to German Research / Dr. Max Voegler</a:t>
            </a:r>
            <a:endParaRPr lang="de-DE" dirty="0"/>
          </a:p>
        </p:txBody>
      </p:sp>
      <p:sp>
        <p:nvSpPr>
          <p:cNvPr id="10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107504" y="6459538"/>
            <a:ext cx="395340" cy="2448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7200" rtl="0" fontAlgn="base">
              <a:spcBef>
                <a:spcPct val="0"/>
              </a:spcBef>
              <a:spcAft>
                <a:spcPct val="0"/>
              </a:spcAft>
              <a:defRPr lang="de-DE" sz="1000" kern="1200" smtClean="0">
                <a:solidFill>
                  <a:srgbClr val="646567"/>
                </a:solidFill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3A856605-71F6-4F71-93AA-EF2E76CDBB0B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8969216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zwei gleichgroße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5"/>
          </p:nvPr>
        </p:nvSpPr>
        <p:spPr>
          <a:xfrm>
            <a:off x="216000" y="1569600"/>
            <a:ext cx="4356000" cy="4521600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Inhaltsplatzhalter 7"/>
          <p:cNvSpPr>
            <a:spLocks noGrp="1"/>
          </p:cNvSpPr>
          <p:nvPr>
            <p:ph sz="quarter" idx="16"/>
          </p:nvPr>
        </p:nvSpPr>
        <p:spPr>
          <a:xfrm>
            <a:off x="4572000" y="1569600"/>
            <a:ext cx="4356000" cy="4521600"/>
          </a:xfrm>
        </p:spPr>
        <p:txBody>
          <a:bodyPr lIns="180000" rIns="72000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8" name="Textplatzhalt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647700" y="720000"/>
            <a:ext cx="7920000" cy="270000"/>
          </a:xfrm>
        </p:spPr>
        <p:txBody>
          <a:bodyPr wrap="none" lIns="0" rIns="0" anchor="b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Untertitel</a:t>
            </a:r>
          </a:p>
        </p:txBody>
      </p:sp>
      <p:sp>
        <p:nvSpPr>
          <p:cNvPr id="10" name="Datumsplatzhalter 5"/>
          <p:cNvSpPr>
            <a:spLocks noGrp="1"/>
          </p:cNvSpPr>
          <p:nvPr>
            <p:ph type="dt" sz="half" idx="2"/>
          </p:nvPr>
        </p:nvSpPr>
        <p:spPr>
          <a:xfrm>
            <a:off x="647700" y="6459538"/>
            <a:ext cx="6357600" cy="246062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de-DE" smtClean="0"/>
              <a:t>UMBC / May 08, 2014</a:t>
            </a:r>
            <a:endParaRPr lang="de-DE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47700" y="6261103"/>
            <a:ext cx="6358156" cy="198439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en-US" smtClean="0"/>
              <a:t>Building Links to German Research / Dr. Max Voegler</a:t>
            </a:r>
            <a:endParaRPr lang="de-DE" dirty="0"/>
          </a:p>
        </p:txBody>
      </p:sp>
      <p:sp>
        <p:nvSpPr>
          <p:cNvPr id="12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107504" y="6459538"/>
            <a:ext cx="395340" cy="2448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7200" rtl="0" fontAlgn="base">
              <a:spcBef>
                <a:spcPct val="0"/>
              </a:spcBef>
              <a:spcAft>
                <a:spcPct val="0"/>
              </a:spcAft>
              <a:defRPr lang="de-DE" sz="1000" kern="1200" smtClean="0">
                <a:solidFill>
                  <a:srgbClr val="646567"/>
                </a:solidFill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3A856605-71F6-4F71-93AA-EF2E76CDBB0B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270632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8" hasCustomPrompt="1"/>
          </p:nvPr>
        </p:nvSpPr>
        <p:spPr>
          <a:xfrm>
            <a:off x="647700" y="1570038"/>
            <a:ext cx="8280399" cy="4521200"/>
          </a:xfrm>
        </p:spPr>
        <p:txBody>
          <a:bodyPr rIns="0"/>
          <a:lstStyle>
            <a:lvl1pPr marL="0" indent="0">
              <a:buNone/>
              <a:defRPr/>
            </a:lvl1pPr>
            <a:lvl2pPr>
              <a:spcBef>
                <a:spcPts val="8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7" name="Titel 16"/>
          <p:cNvSpPr>
            <a:spLocks noGrp="1"/>
          </p:cNvSpPr>
          <p:nvPr>
            <p:ph type="title"/>
          </p:nvPr>
        </p:nvSpPr>
        <p:spPr>
          <a:xfrm>
            <a:off x="647700" y="417600"/>
            <a:ext cx="7920000" cy="270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47700" y="6261100"/>
            <a:ext cx="6358156" cy="1984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en-US" smtClean="0"/>
              <a:t>Building Links to German Research / Dr. Max Voegler</a:t>
            </a:r>
            <a:endParaRPr lang="de-DE" dirty="0"/>
          </a:p>
        </p:txBody>
      </p:sp>
      <p:sp>
        <p:nvSpPr>
          <p:cNvPr id="10" name="Datumsplatzhalter 5"/>
          <p:cNvSpPr>
            <a:spLocks noGrp="1"/>
          </p:cNvSpPr>
          <p:nvPr>
            <p:ph type="dt" sz="half" idx="2"/>
          </p:nvPr>
        </p:nvSpPr>
        <p:spPr>
          <a:xfrm>
            <a:off x="647700" y="6459538"/>
            <a:ext cx="6357600" cy="244800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de-DE" smtClean="0"/>
              <a:t>UMBC / May 08, 2014</a:t>
            </a:r>
            <a:endParaRPr lang="de-DE" dirty="0"/>
          </a:p>
        </p:txBody>
      </p:sp>
      <p:sp>
        <p:nvSpPr>
          <p:cNvPr id="12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107504" y="6459538"/>
            <a:ext cx="395340" cy="2448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7200" rtl="0" fontAlgn="base">
              <a:spcBef>
                <a:spcPct val="0"/>
              </a:spcBef>
              <a:spcAft>
                <a:spcPct val="0"/>
              </a:spcAft>
              <a:defRPr lang="de-DE" sz="1000" kern="1200" smtClean="0">
                <a:solidFill>
                  <a:srgbClr val="646567"/>
                </a:solidFill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8" name="Textplatzhalt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647700" y="730108"/>
            <a:ext cx="7920000" cy="270000"/>
          </a:xfrm>
        </p:spPr>
        <p:txBody>
          <a:bodyPr wrap="none" lIns="0" r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 smtClean="0"/>
              <a:t>Untertitel durch Klicken hinzufügen</a:t>
            </a:r>
          </a:p>
        </p:txBody>
      </p:sp>
    </p:spTree>
    <p:extLst>
      <p:ext uri="{BB962C8B-B14F-4D97-AF65-F5344CB8AC3E}">
        <p14:creationId xmlns:p14="http://schemas.microsoft.com/office/powerpoint/2010/main" val="32639262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Textfeld mit Standard-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platzhalter 18"/>
          <p:cNvSpPr>
            <a:spLocks noGrp="1"/>
          </p:cNvSpPr>
          <p:nvPr>
            <p:ph type="body" sz="quarter" idx="22"/>
          </p:nvPr>
        </p:nvSpPr>
        <p:spPr>
          <a:xfrm>
            <a:off x="647700" y="720000"/>
            <a:ext cx="7920000" cy="270000"/>
          </a:xfrm>
        </p:spPr>
        <p:txBody>
          <a:bodyPr wrap="none" anchor="b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5"/>
          </p:nvPr>
        </p:nvSpPr>
        <p:spPr>
          <a:xfrm>
            <a:off x="216000" y="1569600"/>
            <a:ext cx="6284826" cy="4521600"/>
          </a:xfrm>
        </p:spPr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0" name="Bildplatzhalter 6"/>
          <p:cNvSpPr>
            <a:spLocks noGrp="1" noChangeAspect="1"/>
          </p:cNvSpPr>
          <p:nvPr>
            <p:ph type="pic" sz="quarter" idx="18"/>
          </p:nvPr>
        </p:nvSpPr>
        <p:spPr>
          <a:xfrm>
            <a:off x="6929454" y="1569603"/>
            <a:ext cx="1998546" cy="1930839"/>
          </a:xfrm>
          <a:prstGeom prst="rect">
            <a:avLst/>
          </a:prstGeom>
        </p:spPr>
        <p:txBody>
          <a:bodyPr wrap="none" lIns="72000" tIns="72000" rIns="180000" bIns="180000"/>
          <a:lstStyle>
            <a:lvl1pPr>
              <a:buFontTx/>
              <a:buNone/>
              <a:defRPr sz="1100"/>
            </a:lvl1pPr>
          </a:lstStyle>
          <a:p>
            <a:pPr lvl="0"/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  <p:sp>
        <p:nvSpPr>
          <p:cNvPr id="8" name="Foliennummernplatzhalter 10"/>
          <p:cNvSpPr>
            <a:spLocks noGrp="1"/>
          </p:cNvSpPr>
          <p:nvPr>
            <p:ph type="sldNum" sz="quarter" idx="25"/>
          </p:nvPr>
        </p:nvSpPr>
        <p:spPr>
          <a:xfrm>
            <a:off x="142877" y="6459541"/>
            <a:ext cx="360363" cy="244475"/>
          </a:xfrm>
          <a:prstGeom prst="rect">
            <a:avLst/>
          </a:prstGeom>
        </p:spPr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64656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2364839-0CE6-4932-AE96-9A3CC381559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47700" y="6261103"/>
            <a:ext cx="6358156" cy="198439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en-US" smtClean="0"/>
              <a:t>Building Links to German Research / Dr. Max Voegler</a:t>
            </a:r>
            <a:endParaRPr lang="de-DE" dirty="0"/>
          </a:p>
        </p:txBody>
      </p:sp>
      <p:sp>
        <p:nvSpPr>
          <p:cNvPr id="12" name="Datumsplatzhalter 5"/>
          <p:cNvSpPr>
            <a:spLocks noGrp="1"/>
          </p:cNvSpPr>
          <p:nvPr>
            <p:ph type="dt" sz="half" idx="2"/>
          </p:nvPr>
        </p:nvSpPr>
        <p:spPr>
          <a:xfrm>
            <a:off x="647700" y="6459539"/>
            <a:ext cx="6357600" cy="244800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de-DE" smtClean="0"/>
              <a:t>UMBC / May 08, 2014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116152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el und Diagramm oder Organi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750" y="158750"/>
            <a:ext cx="7916863" cy="14335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SmartArt-Platzhalter 2"/>
          <p:cNvSpPr>
            <a:spLocks noGrp="1"/>
          </p:cNvSpPr>
          <p:nvPr>
            <p:ph type="dgm" idx="1"/>
          </p:nvPr>
        </p:nvSpPr>
        <p:spPr>
          <a:xfrm>
            <a:off x="539750" y="2211388"/>
            <a:ext cx="7916863" cy="3249612"/>
          </a:xfrm>
        </p:spPr>
        <p:txBody>
          <a:bodyPr/>
          <a:lstStyle/>
          <a:p>
            <a:pPr lvl="0"/>
            <a:r>
              <a:rPr lang="de-DE" noProof="0" smtClean="0"/>
              <a:t>Klicken Sie auf das Symbol, um die SmartArt-Grafik hinzuzufügen</a:t>
            </a:r>
            <a:endParaRPr lang="de-DE" noProof="0"/>
          </a:p>
        </p:txBody>
      </p:sp>
      <p:sp>
        <p:nvSpPr>
          <p:cNvPr id="5" name="Datumsplatzhalter 5"/>
          <p:cNvSpPr>
            <a:spLocks noGrp="1"/>
          </p:cNvSpPr>
          <p:nvPr>
            <p:ph type="dt" sz="half" idx="2"/>
          </p:nvPr>
        </p:nvSpPr>
        <p:spPr>
          <a:xfrm>
            <a:off x="647700" y="6459538"/>
            <a:ext cx="6357600" cy="246062"/>
          </a:xfrm>
          <a:prstGeom prst="rect">
            <a:avLst/>
          </a:prstGeom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de-DE" smtClean="0"/>
              <a:t>UMBC / May 08, 2014</a:t>
            </a:r>
            <a:endParaRPr lang="de-DE" dirty="0"/>
          </a:p>
        </p:txBody>
      </p:sp>
      <p:sp>
        <p:nvSpPr>
          <p:cNvPr id="6" name="Foliennummernplatzhalter 10"/>
          <p:cNvSpPr>
            <a:spLocks noGrp="1"/>
          </p:cNvSpPr>
          <p:nvPr>
            <p:ph type="sldNum" sz="quarter" idx="4"/>
          </p:nvPr>
        </p:nvSpPr>
        <p:spPr>
          <a:xfrm>
            <a:off x="107504" y="6459538"/>
            <a:ext cx="395340" cy="2448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57200" rtl="0" fontAlgn="base">
              <a:spcBef>
                <a:spcPct val="0"/>
              </a:spcBef>
              <a:spcAft>
                <a:spcPct val="0"/>
              </a:spcAft>
              <a:defRPr lang="de-DE" sz="1000" kern="1200" smtClean="0">
                <a:solidFill>
                  <a:srgbClr val="646567"/>
                </a:solidFill>
                <a:latin typeface="Arial" pitchFamily="-65" charset="0"/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fld id="{3A856605-71F6-4F71-93AA-EF2E76CDBB0B}" type="slidenum">
              <a:rPr lang="en-US" noProof="0" smtClean="0"/>
              <a:pPr>
                <a:defRPr/>
              </a:pPr>
              <a:t>‹#›</a:t>
            </a:fld>
            <a:endParaRPr lang="en-US" noProof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647700" y="6261103"/>
            <a:ext cx="6358156" cy="198439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rgbClr val="646567"/>
                </a:solidFill>
                <a:ea typeface="Arial" pitchFamily="-65" charset="0"/>
                <a:cs typeface="Arial" pitchFamily="-65" charset="0"/>
              </a:defRPr>
            </a:lvl1pPr>
          </a:lstStyle>
          <a:p>
            <a:pPr>
              <a:defRPr/>
            </a:pPr>
            <a:r>
              <a:rPr lang="en-US" smtClean="0"/>
              <a:t>Building Links to German Research / Dr. Max Voegler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2934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47700" y="1570038"/>
            <a:ext cx="8280400" cy="452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720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</a:t>
            </a:r>
            <a:r>
              <a:rPr lang="de-DE" dirty="0"/>
              <a:t>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5" name="Rechteck 14"/>
          <p:cNvSpPr/>
          <p:nvPr/>
        </p:nvSpPr>
        <p:spPr>
          <a:xfrm>
            <a:off x="215900" y="215900"/>
            <a:ext cx="8712200" cy="1008063"/>
          </a:xfrm>
          <a:prstGeom prst="rect">
            <a:avLst/>
          </a:prstGeom>
          <a:solidFill>
            <a:srgbClr val="6DA5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>
              <a:cs typeface="Arial"/>
            </a:endParaRPr>
          </a:p>
        </p:txBody>
      </p:sp>
      <p:pic>
        <p:nvPicPr>
          <p:cNvPr id="1031" name="Bild 9" descr="DFG-Balken_A01.gif"/>
          <p:cNvPicPr>
            <a:picLocks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15900" y="1325563"/>
            <a:ext cx="87122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itelplatzhalter 15"/>
          <p:cNvSpPr>
            <a:spLocks noGrp="1"/>
          </p:cNvSpPr>
          <p:nvPr>
            <p:ph type="title"/>
          </p:nvPr>
        </p:nvSpPr>
        <p:spPr>
          <a:xfrm>
            <a:off x="647700" y="417600"/>
            <a:ext cx="7920000" cy="270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2" name="Textplatzhalter 18"/>
          <p:cNvSpPr txBox="1">
            <a:spLocks/>
          </p:cNvSpPr>
          <p:nvPr/>
        </p:nvSpPr>
        <p:spPr>
          <a:xfrm>
            <a:off x="647700" y="801546"/>
            <a:ext cx="7920000" cy="270000"/>
          </a:xfrm>
          <a:prstGeom prst="rect">
            <a:avLst/>
          </a:prstGeom>
        </p:spPr>
        <p:txBody>
          <a:bodyPr wrap="none" lIns="0" rIns="0" anchor="b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0"/>
              </a:spcAft>
              <a:buNone/>
              <a:defRPr sz="2000">
                <a:solidFill>
                  <a:schemeClr val="bg1"/>
                </a:solidFill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9AF"/>
              </a:buClr>
              <a:buSzPct val="90000"/>
              <a:buFont typeface="Arial" pitchFamily="-65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ＭＳ Ｐゴシック" pitchFamily="-65" charset="-128"/>
              <a:cs typeface="Arial"/>
            </a:endParaRPr>
          </a:p>
        </p:txBody>
      </p:sp>
      <p:pic>
        <p:nvPicPr>
          <p:cNvPr id="13" name="Grafik 12" descr="dfg_logo_blau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84000" y="6300000"/>
            <a:ext cx="819512" cy="28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4" r:id="rId3"/>
    <p:sldLayoutId id="2147483695" r:id="rId4"/>
    <p:sldLayoutId id="2147483696" r:id="rId5"/>
    <p:sldLayoutId id="2147483697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000" b="1" kern="1200">
          <a:solidFill>
            <a:schemeClr val="bg1"/>
          </a:solidFill>
          <a:latin typeface="Arial"/>
          <a:ea typeface="ＭＳ Ｐゴシック" pitchFamily="-65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9pPr>
    </p:titleStyle>
    <p:bodyStyle>
      <a:lvl1pPr marL="252000" indent="-234000" algn="l" defTabSz="457200" rtl="0" eaLnBrk="1" fontAlgn="base" hangingPunct="1">
        <a:lnSpc>
          <a:spcPct val="120000"/>
        </a:lnSpc>
        <a:spcBef>
          <a:spcPts val="1200"/>
        </a:spcBef>
        <a:spcAft>
          <a:spcPts val="0"/>
        </a:spcAft>
        <a:buClr>
          <a:srgbClr val="0069AF"/>
        </a:buClr>
        <a:buSzPct val="90000"/>
        <a:buFont typeface="Arial" pitchFamily="-65" charset="0"/>
        <a:buChar char="►"/>
        <a:defRPr sz="1800"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1pPr>
      <a:lvl2pPr marL="432000" indent="-180000" algn="l" defTabSz="457200" rtl="0" eaLnBrk="1" fontAlgn="base" hangingPunct="1">
        <a:lnSpc>
          <a:spcPct val="120000"/>
        </a:lnSpc>
        <a:spcBef>
          <a:spcPts val="800"/>
        </a:spcBef>
        <a:spcAft>
          <a:spcPts val="0"/>
        </a:spcAft>
        <a:buClr>
          <a:srgbClr val="3F85C1"/>
        </a:buClr>
        <a:buSzPct val="100000"/>
        <a:buFont typeface="Arial" pitchFamily="-65" charset="0"/>
        <a:buChar char="●"/>
        <a:defRPr sz="1600"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2pPr>
      <a:lvl3pPr marL="612000" indent="-180000" algn="l" defTabSz="457200" rtl="0" eaLnBrk="1" fontAlgn="base" hangingPunct="1">
        <a:lnSpc>
          <a:spcPct val="120000"/>
        </a:lnSpc>
        <a:spcBef>
          <a:spcPts val="400"/>
        </a:spcBef>
        <a:spcAft>
          <a:spcPts val="0"/>
        </a:spcAft>
        <a:buClr>
          <a:srgbClr val="6DA5D5"/>
        </a:buClr>
        <a:buSzPct val="100000"/>
        <a:buFont typeface="Arial" pitchFamily="-65" charset="0"/>
        <a:buChar char="●"/>
        <a:defRPr sz="1400"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3pPr>
      <a:lvl4pPr marL="774000" indent="-162000" algn="l" defTabSz="457200" rtl="0" eaLnBrk="1" fontAlgn="base" hangingPunct="1">
        <a:lnSpc>
          <a:spcPct val="120000"/>
        </a:lnSpc>
        <a:spcBef>
          <a:spcPts val="200"/>
        </a:spcBef>
        <a:spcAft>
          <a:spcPts val="0"/>
        </a:spcAft>
        <a:buClr>
          <a:srgbClr val="96C7E8"/>
        </a:buClr>
        <a:buSzPct val="100000"/>
        <a:buFont typeface="Arial" pitchFamily="-65" charset="0"/>
        <a:buChar char="●"/>
        <a:defRPr sz="1200"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4pPr>
      <a:lvl5pPr marL="900000" indent="-144000" algn="l" defTabSz="457200" rtl="0" eaLnBrk="1" fontAlgn="base" hangingPunct="1">
        <a:lnSpc>
          <a:spcPct val="120000"/>
        </a:lnSpc>
        <a:spcBef>
          <a:spcPts val="0"/>
        </a:spcBef>
        <a:spcAft>
          <a:spcPts val="0"/>
        </a:spcAft>
        <a:buClr>
          <a:srgbClr val="96C7E8"/>
        </a:buClr>
        <a:buSzPct val="100000"/>
        <a:buFont typeface="Arial" pitchFamily="-65" charset="0"/>
        <a:buChar char="●"/>
        <a:defRPr sz="1000"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8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diagramData" Target="../diagrams/data1.xml"/><Relationship Id="rId5" Type="http://schemas.openxmlformats.org/officeDocument/2006/relationships/image" Target="../media/image20.jpeg"/><Relationship Id="rId10" Type="http://schemas.microsoft.com/office/2007/relationships/diagramDrawing" Target="../diagrams/drawing1.xml"/><Relationship Id="rId4" Type="http://schemas.openxmlformats.org/officeDocument/2006/relationships/image" Target="../media/image19.jpeg"/><Relationship Id="rId9" Type="http://schemas.openxmlformats.org/officeDocument/2006/relationships/diagramColors" Target="../diagrams/colors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gif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hyperlink" Target="http://www.mpg.de/index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5.jpe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hyperlink" Target="http://www.mpg.de/index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hyperlink" Target="http://www.mpg.de/index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el 24"/>
          <p:cNvSpPr>
            <a:spLocks noGrp="1"/>
          </p:cNvSpPr>
          <p:nvPr>
            <p:ph type="ctrTitle"/>
          </p:nvPr>
        </p:nvSpPr>
        <p:spPr>
          <a:xfrm>
            <a:off x="647774" y="3429000"/>
            <a:ext cx="11556848" cy="522000"/>
          </a:xfrm>
        </p:spPr>
        <p:txBody>
          <a:bodyPr/>
          <a:lstStyle/>
          <a:p>
            <a:r>
              <a:rPr lang="en-GB" sz="2500" dirty="0">
                <a:solidFill>
                  <a:prstClr val="white"/>
                </a:solidFill>
                <a:latin typeface="Arial" charset="0"/>
              </a:rPr>
              <a:t>Building Links to German Research</a:t>
            </a:r>
            <a:br>
              <a:rPr lang="en-GB" sz="2500" dirty="0">
                <a:solidFill>
                  <a:prstClr val="white"/>
                </a:solidFill>
                <a:latin typeface="Arial" charset="0"/>
              </a:rPr>
            </a:br>
            <a:r>
              <a:rPr lang="en-GB" sz="1800" b="0" dirty="0">
                <a:solidFill>
                  <a:prstClr val="white"/>
                </a:solidFill>
                <a:latin typeface="Arial" charset="0"/>
              </a:rPr>
              <a:t>DFG Funding Programs for </a:t>
            </a:r>
            <a:r>
              <a:rPr lang="en-GB" sz="1800" b="0" dirty="0" smtClean="0">
                <a:solidFill>
                  <a:prstClr val="white"/>
                </a:solidFill>
                <a:latin typeface="Arial" charset="0"/>
              </a:rPr>
              <a:t>International </a:t>
            </a:r>
            <a:r>
              <a:rPr lang="en-GB" sz="1800" b="0" dirty="0">
                <a:solidFill>
                  <a:prstClr val="white"/>
                </a:solidFill>
                <a:latin typeface="Arial" charset="0"/>
              </a:rPr>
              <a:t>Cooperation</a:t>
            </a:r>
            <a:r>
              <a:rPr lang="en-GB" sz="1700" dirty="0">
                <a:solidFill>
                  <a:prstClr val="white"/>
                </a:solidFill>
                <a:latin typeface="Arial" charset="0"/>
              </a:rPr>
              <a:t/>
            </a:r>
            <a:br>
              <a:rPr lang="en-GB" sz="1700" dirty="0">
                <a:solidFill>
                  <a:prstClr val="white"/>
                </a:solidFill>
                <a:latin typeface="Arial" charset="0"/>
              </a:rPr>
            </a:br>
            <a:endParaRPr lang="de-DE" sz="2500" dirty="0"/>
          </a:p>
        </p:txBody>
      </p:sp>
      <p:sp>
        <p:nvSpPr>
          <p:cNvPr id="26" name="Textplatzhalter 25"/>
          <p:cNvSpPr>
            <a:spLocks noGrp="1"/>
          </p:cNvSpPr>
          <p:nvPr>
            <p:ph type="body" sz="quarter" idx="15"/>
          </p:nvPr>
        </p:nvSpPr>
        <p:spPr>
          <a:xfrm>
            <a:off x="647774" y="4854129"/>
            <a:ext cx="7740650" cy="1095151"/>
          </a:xfrm>
        </p:spPr>
        <p:txBody>
          <a:bodyPr/>
          <a:lstStyle/>
          <a:p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smtClean="0"/>
              <a:t/>
            </a:r>
            <a:br>
              <a:rPr lang="de-DE" sz="1800" dirty="0" smtClean="0"/>
            </a:br>
            <a:r>
              <a:rPr lang="de-DE" sz="1800" dirty="0" smtClean="0"/>
              <a:t>Max Voegler (DFG Office Washington)</a:t>
            </a:r>
          </a:p>
        </p:txBody>
      </p:sp>
      <p:pic>
        <p:nvPicPr>
          <p:cNvPr id="5" name="Bildplatzhalter 4" descr="Startgrafik_100_14.jpg"/>
          <p:cNvPicPr>
            <a:picLocks noGrp="1" noChangeAspect="1"/>
          </p:cNvPicPr>
          <p:nvPr>
            <p:ph type="pic" sz="quarter" idx="18"/>
          </p:nvPr>
        </p:nvPicPr>
        <p:blipFill>
          <a:blip r:embed="rId2"/>
          <a:srcRect l="14" r="14"/>
          <a:stretch>
            <a:fillRect/>
          </a:stretch>
        </p:blipFill>
        <p:spPr/>
      </p:pic>
      <p:sp>
        <p:nvSpPr>
          <p:cNvPr id="6" name="Fußzeilenplatzhalter 4"/>
          <p:cNvSpPr txBox="1">
            <a:spLocks/>
          </p:cNvSpPr>
          <p:nvPr/>
        </p:nvSpPr>
        <p:spPr>
          <a:xfrm>
            <a:off x="244575" y="6340475"/>
            <a:ext cx="6358156" cy="198438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lang="en-US" sz="1000" kern="1200" smtClean="0">
                <a:solidFill>
                  <a:srgbClr val="646567"/>
                </a:solidFill>
                <a:latin typeface="Arial" pitchFamily="-65" charset="0"/>
                <a:ea typeface="Arial" pitchFamily="-65" charset="0"/>
                <a:cs typeface="Arial" pitchFamily="-65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Grafik 4" descr="dfg_logo_schriftzug_bla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369"/>
          <a:stretch>
            <a:fillRect/>
          </a:stretch>
        </p:blipFill>
        <p:spPr bwMode="auto">
          <a:xfrm>
            <a:off x="4022725" y="2057400"/>
            <a:ext cx="1463675" cy="539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Grafik 5" descr="DAAD_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11"/>
          <a:stretch>
            <a:fillRect/>
          </a:stretch>
        </p:blipFill>
        <p:spPr bwMode="auto">
          <a:xfrm>
            <a:off x="7072313" y="4960938"/>
            <a:ext cx="1514475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Grafik 6" descr="avh_logo-450x23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4567238"/>
            <a:ext cx="2335212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Diagramm 14"/>
          <p:cNvGraphicFramePr/>
          <p:nvPr>
            <p:extLst>
              <p:ext uri="{D42A27DB-BD31-4B8C-83A1-F6EECF244321}">
                <p14:modId xmlns:p14="http://schemas.microsoft.com/office/powerpoint/2010/main" val="3517810866"/>
              </p:ext>
            </p:extLst>
          </p:nvPr>
        </p:nvGraphicFramePr>
        <p:xfrm>
          <a:off x="2257489" y="2875280"/>
          <a:ext cx="4912664" cy="2980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9158" name="Rectangle 11"/>
          <p:cNvSpPr>
            <a:spLocks noGrp="1" noChangeArrowheads="1"/>
          </p:cNvSpPr>
          <p:nvPr>
            <p:ph type="title"/>
          </p:nvPr>
        </p:nvSpPr>
        <p:spPr>
          <a:xfrm>
            <a:off x="523875" y="344488"/>
            <a:ext cx="8202613" cy="731837"/>
          </a:xfrm>
        </p:spPr>
        <p:txBody>
          <a:bodyPr/>
          <a:lstStyle/>
          <a:p>
            <a:r>
              <a:rPr lang="de-DE" dirty="0"/>
              <a:t>The German Research </a:t>
            </a:r>
            <a:r>
              <a:rPr lang="de-DE" dirty="0" err="1"/>
              <a:t>Landscape</a:t>
            </a:r>
            <a:r>
              <a:rPr lang="de-DE" dirty="0"/>
              <a:t/>
            </a:r>
            <a:br>
              <a:rPr lang="de-DE" dirty="0"/>
            </a:br>
            <a:r>
              <a:rPr lang="de-DE" b="0" dirty="0" smtClean="0"/>
              <a:t>Research </a:t>
            </a:r>
            <a:r>
              <a:rPr lang="de-DE" b="0" dirty="0" err="1" smtClean="0"/>
              <a:t>Funding</a:t>
            </a:r>
            <a:r>
              <a:rPr lang="de-DE" b="0" dirty="0" smtClean="0"/>
              <a:t> </a:t>
            </a:r>
            <a:r>
              <a:rPr lang="de-DE" b="0" dirty="0" err="1" smtClean="0"/>
              <a:t>Organizations</a:t>
            </a:r>
            <a:r>
              <a:rPr lang="de-DE" b="0" dirty="0" smtClean="0"/>
              <a:t> (</a:t>
            </a:r>
            <a:r>
              <a:rPr lang="de-DE" b="0" dirty="0" err="1" smtClean="0"/>
              <a:t>internationally</a:t>
            </a:r>
            <a:r>
              <a:rPr lang="de-DE" b="0" dirty="0" smtClean="0"/>
              <a:t> relevant)</a:t>
            </a:r>
            <a:endParaRPr lang="de-DE" dirty="0" smtClean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107504" y="6459538"/>
            <a:ext cx="395340" cy="24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11F56006-A26E-4FD3-9434-00CDD430235D}" type="slidenum">
              <a:rPr lang="de-DE"/>
              <a:pPr>
                <a:defRPr/>
              </a:pPr>
              <a:t>10</a:t>
            </a:fld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UMBC / May 08, 2014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Building Links to German Research / Dr. Max Voegler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768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de-DE" sz="2000" dirty="0" smtClean="0"/>
              <a:t>German Science </a:t>
            </a:r>
            <a:r>
              <a:rPr lang="de-DE" sz="2000" dirty="0" err="1" smtClean="0"/>
              <a:t>Landscape</a:t>
            </a:r>
            <a:endParaRPr lang="de-DE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de-DE" sz="2000" b="1" dirty="0" smtClean="0"/>
              <a:t>Who </a:t>
            </a:r>
            <a:r>
              <a:rPr lang="de-DE" sz="2000" b="1" dirty="0" err="1" smtClean="0"/>
              <a:t>We</a:t>
            </a:r>
            <a:r>
              <a:rPr lang="de-DE" sz="2000" b="1" dirty="0" smtClean="0"/>
              <a:t> Are and </a:t>
            </a:r>
            <a:r>
              <a:rPr lang="de-DE" sz="2000" b="1" dirty="0" err="1" smtClean="0"/>
              <a:t>What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We</a:t>
            </a:r>
            <a:r>
              <a:rPr lang="de-DE" sz="2000" b="1" dirty="0" smtClean="0"/>
              <a:t> Do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2000" dirty="0" err="1"/>
              <a:t>Programs</a:t>
            </a:r>
            <a:r>
              <a:rPr lang="de-DE" sz="2000" dirty="0"/>
              <a:t> and International </a:t>
            </a:r>
            <a:r>
              <a:rPr lang="de-DE" sz="2000" dirty="0" err="1" smtClean="0"/>
              <a:t>Collaboration</a:t>
            </a:r>
            <a:endParaRPr lang="de-DE" sz="20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Building</a:t>
            </a:r>
            <a:r>
              <a:rPr lang="de-DE" dirty="0"/>
              <a:t> Links to German Research</a:t>
            </a: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de-DE" dirty="0"/>
              <a:t>The German Research </a:t>
            </a:r>
            <a:r>
              <a:rPr lang="de-DE" dirty="0" err="1"/>
              <a:t>Foundation</a:t>
            </a:r>
            <a:r>
              <a:rPr lang="de-DE" dirty="0"/>
              <a:t> (DFG)</a:t>
            </a:r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82" y="1676400"/>
            <a:ext cx="2255118" cy="4191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UMBC / May 08, 2014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Building Links to German Research / Dr. Max Voegler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552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sz="quarter" idx="15"/>
          </p:nvPr>
        </p:nvSpPr>
        <p:spPr>
          <a:xfrm>
            <a:off x="647700" y="1628800"/>
            <a:ext cx="5724500" cy="4521600"/>
          </a:xfrm>
        </p:spPr>
        <p:txBody>
          <a:bodyPr/>
          <a:lstStyle/>
          <a:p>
            <a:pPr>
              <a:buFont typeface="Wingdings" pitchFamily="2" charset="2"/>
              <a:buChar char="§"/>
              <a:defRPr/>
            </a:pPr>
            <a:r>
              <a:rPr lang="en-GB" dirty="0"/>
              <a:t>DFG </a:t>
            </a:r>
            <a:r>
              <a:rPr lang="en-GB" b="1" dirty="0"/>
              <a:t>serves all branches of science and the humanities </a:t>
            </a:r>
            <a:r>
              <a:rPr lang="en-GB" dirty="0"/>
              <a:t>by funding research projects at research universities and other publicly funded research institutions in Germany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GB" dirty="0" smtClean="0"/>
              <a:t>A s</a:t>
            </a:r>
            <a:r>
              <a:rPr lang="en-GB" b="1" dirty="0" smtClean="0"/>
              <a:t>elf-governing body </a:t>
            </a:r>
            <a:r>
              <a:rPr lang="en-GB" dirty="0" smtClean="0"/>
              <a:t>of science and research 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GB" b="1" dirty="0" smtClean="0"/>
              <a:t>Member organization </a:t>
            </a:r>
            <a:r>
              <a:rPr lang="en-GB" dirty="0" smtClean="0"/>
              <a:t>(universities, academies, research organizations)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b="1" dirty="0" smtClean="0"/>
              <a:t>Budget in 2013: approx. 2.7 </a:t>
            </a:r>
            <a:r>
              <a:rPr lang="en-US" b="1" dirty="0" err="1" smtClean="0"/>
              <a:t>bil</a:t>
            </a:r>
            <a:r>
              <a:rPr lang="en-US" b="1" dirty="0" smtClean="0"/>
              <a:t>. € </a:t>
            </a:r>
            <a:r>
              <a:rPr lang="en-US" dirty="0" smtClean="0"/>
              <a:t>(3.5 </a:t>
            </a:r>
            <a:r>
              <a:rPr lang="en-US" dirty="0" err="1" smtClean="0"/>
              <a:t>bil</a:t>
            </a:r>
            <a:r>
              <a:rPr lang="en-US" dirty="0" smtClean="0"/>
              <a:t>. $) of direct research funding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body" sz="quarter" idx="22"/>
          </p:nvPr>
        </p:nvSpPr>
        <p:spPr>
          <a:xfrm>
            <a:off x="647700" y="476672"/>
            <a:ext cx="7920000" cy="270000"/>
          </a:xfrm>
        </p:spPr>
        <p:txBody>
          <a:bodyPr/>
          <a:lstStyle/>
          <a:p>
            <a:pPr eaLnBrk="1" hangingPunct="1"/>
            <a:r>
              <a:rPr lang="en-GB" dirty="0" smtClean="0"/>
              <a:t>The DFG</a:t>
            </a:r>
            <a:br>
              <a:rPr lang="en-GB" dirty="0" smtClean="0"/>
            </a:br>
            <a:r>
              <a:rPr lang="de-DE" dirty="0" smtClean="0"/>
              <a:t> – </a:t>
            </a:r>
            <a:r>
              <a:rPr lang="en-GB" b="0" dirty="0" smtClean="0"/>
              <a:t>Who we are and what we do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noProof="0" smtClean="0"/>
              <a:t>UMBC / May 08, 2014</a:t>
            </a:r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Building Links to German Research / Dr. Max Voegler</a:t>
            </a:r>
            <a:endParaRPr lang="en-US" dirty="0"/>
          </a:p>
        </p:txBody>
      </p:sp>
      <p:pic>
        <p:nvPicPr>
          <p:cNvPr id="9" name="Bildplatzhalter 8" descr="1.png"/>
          <p:cNvPicPr>
            <a:picLocks noGrp="1" noChangeAspect="1"/>
          </p:cNvPicPr>
          <p:nvPr>
            <p:ph type="pic" sz="quarter" idx="18"/>
          </p:nvPr>
        </p:nvPicPr>
        <p:blipFill>
          <a:blip r:embed="rId2"/>
          <a:srcRect/>
          <a:stretch>
            <a:fillRect/>
          </a:stretch>
        </p:blipFill>
        <p:spPr>
          <a:xfrm>
            <a:off x="6912000" y="1642179"/>
            <a:ext cx="2012400" cy="2012400"/>
          </a:xfrm>
        </p:spPr>
      </p:pic>
    </p:spTree>
    <p:extLst>
      <p:ext uri="{BB962C8B-B14F-4D97-AF65-F5344CB8AC3E}">
        <p14:creationId xmlns:p14="http://schemas.microsoft.com/office/powerpoint/2010/main" val="14353692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Arial" pitchFamily="66" charset="0"/>
              </a:rPr>
              <a:t>DFG Profile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5"/>
          </p:nvPr>
        </p:nvSpPr>
        <p:spPr>
          <a:xfrm>
            <a:off x="647700" y="1569600"/>
            <a:ext cx="6264300" cy="45216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DFG</a:t>
            </a:r>
          </a:p>
          <a:p>
            <a:r>
              <a:rPr lang="en-US" dirty="0" smtClean="0"/>
              <a:t>funds </a:t>
            </a:r>
            <a:r>
              <a:rPr lang="en-US" b="1" dirty="0" smtClean="0"/>
              <a:t>all areas of science and humanities </a:t>
            </a:r>
            <a:r>
              <a:rPr lang="en-US" dirty="0" smtClean="0"/>
              <a:t>and fosters </a:t>
            </a:r>
            <a:r>
              <a:rPr lang="en-US" b="1" dirty="0" smtClean="0"/>
              <a:t>cooperation</a:t>
            </a:r>
            <a:r>
              <a:rPr lang="en-US" dirty="0" smtClean="0"/>
              <a:t> among researchers</a:t>
            </a:r>
          </a:p>
          <a:p>
            <a:r>
              <a:rPr lang="en-US" dirty="0" smtClean="0"/>
              <a:t>Special emphasis on the </a:t>
            </a:r>
            <a:r>
              <a:rPr lang="en-US" b="1" dirty="0" smtClean="0"/>
              <a:t>training of doctoral students </a:t>
            </a:r>
            <a:r>
              <a:rPr lang="en-US" dirty="0" smtClean="0"/>
              <a:t>and</a:t>
            </a:r>
            <a:r>
              <a:rPr lang="en-US" b="1" dirty="0" smtClean="0"/>
              <a:t> early career researchers</a:t>
            </a:r>
          </a:p>
          <a:p>
            <a:r>
              <a:rPr lang="en-US" dirty="0" smtClean="0"/>
              <a:t>promotes </a:t>
            </a:r>
            <a:r>
              <a:rPr lang="en-US" b="1" dirty="0" smtClean="0"/>
              <a:t>equal treatment </a:t>
            </a:r>
            <a:r>
              <a:rPr lang="en-US" dirty="0" smtClean="0"/>
              <a:t>of men and women</a:t>
            </a:r>
          </a:p>
          <a:p>
            <a:r>
              <a:rPr lang="en-US" dirty="0" smtClean="0"/>
              <a:t>provides scientific advice to federal and state </a:t>
            </a:r>
            <a:r>
              <a:rPr lang="en-US" b="1" dirty="0" smtClean="0"/>
              <a:t>parliaments and agencies</a:t>
            </a:r>
            <a:endParaRPr lang="en-US" dirty="0" smtClean="0"/>
          </a:p>
          <a:p>
            <a:r>
              <a:rPr lang="en-US" dirty="0" smtClean="0"/>
              <a:t>promotes close ties between research and </a:t>
            </a:r>
            <a:r>
              <a:rPr lang="en-US" b="1" dirty="0" smtClean="0"/>
              <a:t>industry </a:t>
            </a:r>
            <a:r>
              <a:rPr lang="en-US" dirty="0" smtClean="0"/>
              <a:t>as well as with </a:t>
            </a:r>
            <a:r>
              <a:rPr lang="en-US" b="1" dirty="0" smtClean="0"/>
              <a:t>researchers abroad</a:t>
            </a:r>
            <a:r>
              <a:rPr lang="en-US" dirty="0" smtClean="0"/>
              <a:t>.</a:t>
            </a:r>
            <a:endParaRPr lang="en-US" b="1" dirty="0" smtClean="0"/>
          </a:p>
          <a:p>
            <a:endParaRPr lang="en-US" dirty="0"/>
          </a:p>
        </p:txBody>
      </p:sp>
      <p:pic>
        <p:nvPicPr>
          <p:cNvPr id="9" name="Bildplatzhalter 8" descr="1.png"/>
          <p:cNvPicPr>
            <a:picLocks noGrp="1" noChangeAspect="1"/>
          </p:cNvPicPr>
          <p:nvPr>
            <p:ph type="pic" sz="quarter" idx="18"/>
          </p:nvPr>
        </p:nvPicPr>
        <p:blipFill>
          <a:blip r:embed="rId2"/>
          <a:srcRect/>
          <a:stretch>
            <a:fillRect/>
          </a:stretch>
        </p:blipFill>
        <p:spPr/>
      </p:pic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de-DE" dirty="0" err="1" smtClean="0">
                <a:latin typeface="Arial" pitchFamily="66" charset="0"/>
              </a:rPr>
              <a:t>Germany´s</a:t>
            </a:r>
            <a:r>
              <a:rPr lang="de-DE" dirty="0" smtClean="0">
                <a:latin typeface="Arial" pitchFamily="66" charset="0"/>
              </a:rPr>
              <a:t> Central </a:t>
            </a:r>
            <a:r>
              <a:rPr lang="de-DE" dirty="0">
                <a:latin typeface="Arial" pitchFamily="66" charset="0"/>
              </a:rPr>
              <a:t>R</a:t>
            </a:r>
            <a:r>
              <a:rPr lang="de-DE" dirty="0" smtClean="0">
                <a:latin typeface="Arial" pitchFamily="66" charset="0"/>
              </a:rPr>
              <a:t>esearch </a:t>
            </a:r>
            <a:r>
              <a:rPr lang="de-DE" dirty="0" err="1">
                <a:latin typeface="Arial" pitchFamily="66" charset="0"/>
              </a:rPr>
              <a:t>F</a:t>
            </a:r>
            <a:r>
              <a:rPr lang="de-DE" dirty="0" err="1" smtClean="0">
                <a:latin typeface="Arial" pitchFamily="66" charset="0"/>
              </a:rPr>
              <a:t>unding</a:t>
            </a:r>
            <a:r>
              <a:rPr lang="de-DE" dirty="0" smtClean="0">
                <a:latin typeface="Arial" pitchFamily="66" charset="0"/>
              </a:rPr>
              <a:t> </a:t>
            </a:r>
            <a:r>
              <a:rPr lang="de-DE" dirty="0">
                <a:latin typeface="Arial" pitchFamily="66" charset="0"/>
              </a:rPr>
              <a:t>A</a:t>
            </a:r>
            <a:r>
              <a:rPr lang="de-DE" dirty="0" smtClean="0">
                <a:latin typeface="Arial" pitchFamily="66" charset="0"/>
              </a:rPr>
              <a:t>gency</a:t>
            </a:r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UMBC / May 08,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Building Links to German Research / Dr. Max Voegler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3991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3714944"/>
              </p:ext>
            </p:extLst>
          </p:nvPr>
        </p:nvGraphicFramePr>
        <p:xfrm>
          <a:off x="5867400" y="1828800"/>
          <a:ext cx="2418792" cy="402082"/>
        </p:xfrm>
        <a:graphic>
          <a:graphicData uri="http://schemas.openxmlformats.org/drawingml/2006/table">
            <a:tbl>
              <a:tblPr/>
              <a:tblGrid>
                <a:gridCol w="2418792"/>
              </a:tblGrid>
              <a:tr h="402082">
                <a:tc>
                  <a:txBody>
                    <a:bodyPr/>
                    <a:lstStyle/>
                    <a:p>
                      <a:pPr algn="l" rtl="0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de-DE" sz="1300" b="1" kern="1200" dirty="0" smtClean="0">
                        <a:solidFill>
                          <a:srgbClr val="0070C0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3" name="Bild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1" y="1981200"/>
            <a:ext cx="5410200" cy="3788918"/>
          </a:xfrm>
          <a:prstGeom prst="rect">
            <a:avLst/>
          </a:prstGeom>
        </p:spPr>
      </p:pic>
      <p:sp>
        <p:nvSpPr>
          <p:cNvPr id="14" name="Titel 1"/>
          <p:cNvSpPr>
            <a:spLocks noGrp="1"/>
          </p:cNvSpPr>
          <p:nvPr>
            <p:ph type="title"/>
          </p:nvPr>
        </p:nvSpPr>
        <p:spPr>
          <a:xfrm>
            <a:off x="647700" y="417600"/>
            <a:ext cx="7920000" cy="270000"/>
          </a:xfrm>
        </p:spPr>
        <p:txBody>
          <a:bodyPr/>
          <a:lstStyle/>
          <a:p>
            <a:r>
              <a:rPr lang="de-DE" dirty="0" smtClean="0">
                <a:latin typeface="Arial" pitchFamily="66" charset="0"/>
              </a:rPr>
              <a:t>DFG Profile</a:t>
            </a:r>
            <a:endParaRPr lang="de-DE" dirty="0"/>
          </a:p>
        </p:txBody>
      </p:sp>
      <p:sp>
        <p:nvSpPr>
          <p:cNvPr id="15" name="Textplatzhalter 7"/>
          <p:cNvSpPr>
            <a:spLocks noGrp="1"/>
          </p:cNvSpPr>
          <p:nvPr>
            <p:ph type="body" sz="quarter" idx="22"/>
          </p:nvPr>
        </p:nvSpPr>
        <p:spPr>
          <a:xfrm>
            <a:off x="647700" y="533400"/>
            <a:ext cx="7920000" cy="2700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charset="0"/>
                <a:cs typeface="Arial" charset="0"/>
              </a:rPr>
              <a:t>Funding in 2009-2012, </a:t>
            </a:r>
            <a:r>
              <a:rPr lang="en-US" dirty="0" smtClean="0">
                <a:latin typeface="Arial" charset="0"/>
                <a:cs typeface="Arial" charset="0"/>
              </a:rPr>
              <a:t>by </a:t>
            </a:r>
            <a:r>
              <a:rPr lang="en-US" dirty="0">
                <a:latin typeface="Arial" charset="0"/>
                <a:cs typeface="Arial" charset="0"/>
              </a:rPr>
              <a:t>scientific discipline </a:t>
            </a:r>
            <a:r>
              <a:rPr lang="en-US" sz="1050" dirty="0">
                <a:latin typeface="Arial" charset="0"/>
                <a:cs typeface="Arial" charset="0"/>
              </a:rPr>
              <a:t>(in Mio € and %)</a:t>
            </a:r>
            <a:r>
              <a:rPr lang="de-DE" sz="3600" dirty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noProof="0" smtClean="0"/>
              <a:t>UMBC / May 08, 2014</a:t>
            </a:r>
            <a:endParaRPr lang="en-US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Building Links to German Research / Dr. Max Voegler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7532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Rechteck 1080"/>
          <p:cNvSpPr/>
          <p:nvPr/>
        </p:nvSpPr>
        <p:spPr>
          <a:xfrm>
            <a:off x="957598" y="1752599"/>
            <a:ext cx="7440902" cy="40386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762" b="93238" l="14940" r="65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56" t="25169" r="35260" b="6521"/>
          <a:stretch/>
        </p:blipFill>
        <p:spPr bwMode="auto">
          <a:xfrm>
            <a:off x="2667000" y="2035245"/>
            <a:ext cx="3886200" cy="360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Foliennummernplatzhalt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647700" y="417600"/>
            <a:ext cx="7920000" cy="270000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bg1"/>
                </a:solidFill>
                <a:latin typeface="Arial"/>
                <a:ea typeface="ＭＳ Ｐゴシック" pitchFamily="-65" charset="-128"/>
                <a:cs typeface="Arial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</a:defRPr>
            </a:lvl9pPr>
          </a:lstStyle>
          <a:p>
            <a:r>
              <a:rPr lang="de-DE" smtClean="0">
                <a:latin typeface="Arial" pitchFamily="66" charset="0"/>
              </a:rPr>
              <a:t>DFG Profile</a:t>
            </a:r>
            <a:endParaRPr lang="de-DE" dirty="0"/>
          </a:p>
        </p:txBody>
      </p:sp>
      <p:sp>
        <p:nvSpPr>
          <p:cNvPr id="11" name="Textplatzhalter 7"/>
          <p:cNvSpPr>
            <a:spLocks noGrp="1"/>
          </p:cNvSpPr>
          <p:nvPr>
            <p:ph type="body" sz="quarter" idx="22"/>
          </p:nvPr>
        </p:nvSpPr>
        <p:spPr>
          <a:xfrm>
            <a:off x="647700" y="492000"/>
            <a:ext cx="7920000" cy="2700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Arial" charset="0"/>
                <a:cs typeface="Arial" charset="0"/>
              </a:rPr>
              <a:t>Funding in </a:t>
            </a:r>
            <a:r>
              <a:rPr lang="en-US" dirty="0" smtClean="0">
                <a:latin typeface="Arial" charset="0"/>
                <a:cs typeface="Arial" charset="0"/>
              </a:rPr>
              <a:t>2012</a:t>
            </a:r>
            <a:r>
              <a:rPr lang="en-US" dirty="0">
                <a:latin typeface="Arial" charset="0"/>
                <a:cs typeface="Arial" charset="0"/>
              </a:rPr>
              <a:t>, </a:t>
            </a:r>
            <a:r>
              <a:rPr lang="en-US" dirty="0" smtClean="0">
                <a:latin typeface="Arial" charset="0"/>
                <a:cs typeface="Arial" charset="0"/>
              </a:rPr>
              <a:t>by program </a:t>
            </a:r>
            <a:r>
              <a:rPr lang="en-US" sz="1100" dirty="0" smtClean="0">
                <a:latin typeface="Arial" charset="0"/>
                <a:cs typeface="Arial" charset="0"/>
              </a:rPr>
              <a:t>(in </a:t>
            </a:r>
            <a:r>
              <a:rPr lang="en-US" sz="1100" dirty="0">
                <a:latin typeface="Arial" charset="0"/>
                <a:cs typeface="Arial" charset="0"/>
              </a:rPr>
              <a:t>Mio € and %)</a:t>
            </a:r>
            <a:r>
              <a:rPr lang="de-DE" sz="4000" dirty="0">
                <a:latin typeface="Arial" charset="0"/>
                <a:cs typeface="Arial" charset="0"/>
              </a:rPr>
              <a:t> </a:t>
            </a:r>
            <a:endParaRPr lang="de-DE" dirty="0">
              <a:latin typeface="Arial" charset="0"/>
              <a:cs typeface="Arial" charset="0"/>
            </a:endParaRPr>
          </a:p>
        </p:txBody>
      </p:sp>
      <p:sp>
        <p:nvSpPr>
          <p:cNvPr id="1079" name="Textfeld 1078"/>
          <p:cNvSpPr txBox="1"/>
          <p:nvPr/>
        </p:nvSpPr>
        <p:spPr>
          <a:xfrm>
            <a:off x="6230983" y="2693313"/>
            <a:ext cx="27606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smtClean="0"/>
              <a:t>Individual </a:t>
            </a:r>
            <a:r>
              <a:rPr lang="de-DE" sz="1100" b="1" dirty="0"/>
              <a:t>G</a:t>
            </a:r>
            <a:r>
              <a:rPr lang="de-DE" sz="1100" b="1" dirty="0" smtClean="0"/>
              <a:t>rants </a:t>
            </a:r>
            <a:r>
              <a:rPr lang="de-DE" sz="1100" b="1" dirty="0" err="1" smtClean="0"/>
              <a:t>Program</a:t>
            </a:r>
            <a:r>
              <a:rPr lang="de-DE" sz="1100" b="1" dirty="0" smtClean="0"/>
              <a:t>: </a:t>
            </a:r>
          </a:p>
          <a:p>
            <a:r>
              <a:rPr lang="de-DE" sz="1100" b="1" dirty="0" smtClean="0"/>
              <a:t>922,4</a:t>
            </a:r>
          </a:p>
        </p:txBody>
      </p:sp>
      <p:sp>
        <p:nvSpPr>
          <p:cNvPr id="88" name="Textfeld 87"/>
          <p:cNvSpPr txBox="1"/>
          <p:nvPr/>
        </p:nvSpPr>
        <p:spPr>
          <a:xfrm>
            <a:off x="1676400" y="3531513"/>
            <a:ext cx="1752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smtClean="0"/>
              <a:t>Research Centers: </a:t>
            </a:r>
          </a:p>
          <a:p>
            <a:r>
              <a:rPr lang="de-DE" sz="1100" b="1" dirty="0" smtClean="0"/>
              <a:t>41,1  (1.5%)</a:t>
            </a:r>
          </a:p>
        </p:txBody>
      </p:sp>
      <p:sp>
        <p:nvSpPr>
          <p:cNvPr id="89" name="Textfeld 88"/>
          <p:cNvSpPr txBox="1"/>
          <p:nvPr/>
        </p:nvSpPr>
        <p:spPr>
          <a:xfrm>
            <a:off x="5224799" y="5410200"/>
            <a:ext cx="23952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err="1" smtClean="0"/>
              <a:t>Priority</a:t>
            </a:r>
            <a:r>
              <a:rPr lang="de-DE" sz="1100" b="1" dirty="0" smtClean="0"/>
              <a:t> </a:t>
            </a:r>
            <a:r>
              <a:rPr lang="de-DE" sz="1100" b="1" dirty="0" err="1" smtClean="0"/>
              <a:t>Programs</a:t>
            </a:r>
            <a:r>
              <a:rPr lang="de-DE" sz="1100" b="1" dirty="0" smtClean="0"/>
              <a:t>: </a:t>
            </a:r>
          </a:p>
          <a:p>
            <a:r>
              <a:rPr lang="de-DE" sz="1100" b="1" dirty="0" smtClean="0"/>
              <a:t>203,2</a:t>
            </a:r>
          </a:p>
        </p:txBody>
      </p:sp>
      <p:sp>
        <p:nvSpPr>
          <p:cNvPr id="90" name="Textfeld 89"/>
          <p:cNvSpPr txBox="1"/>
          <p:nvPr/>
        </p:nvSpPr>
        <p:spPr>
          <a:xfrm>
            <a:off x="1368977" y="5410200"/>
            <a:ext cx="297442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smtClean="0"/>
              <a:t>Collaborative Research Centers: </a:t>
            </a:r>
          </a:p>
          <a:p>
            <a:r>
              <a:rPr lang="de-DE" sz="1100" b="1" dirty="0" smtClean="0"/>
              <a:t>551,1</a:t>
            </a:r>
          </a:p>
        </p:txBody>
      </p:sp>
      <p:sp>
        <p:nvSpPr>
          <p:cNvPr id="91" name="Textfeld 90"/>
          <p:cNvSpPr txBox="1"/>
          <p:nvPr/>
        </p:nvSpPr>
        <p:spPr>
          <a:xfrm>
            <a:off x="1186199" y="4114800"/>
            <a:ext cx="23952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smtClean="0"/>
              <a:t>Research Training Groups: </a:t>
            </a:r>
          </a:p>
          <a:p>
            <a:r>
              <a:rPr lang="de-DE" sz="1100" b="1" dirty="0" smtClean="0"/>
              <a:t>152,5</a:t>
            </a:r>
          </a:p>
        </p:txBody>
      </p:sp>
      <p:sp>
        <p:nvSpPr>
          <p:cNvPr id="92" name="Textfeld 91"/>
          <p:cNvSpPr txBox="1"/>
          <p:nvPr/>
        </p:nvSpPr>
        <p:spPr>
          <a:xfrm>
            <a:off x="6019800" y="4876800"/>
            <a:ext cx="1752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smtClean="0"/>
              <a:t>Research Units: </a:t>
            </a:r>
          </a:p>
          <a:p>
            <a:r>
              <a:rPr lang="de-DE" sz="1100" b="1" dirty="0" smtClean="0"/>
              <a:t>181,9</a:t>
            </a:r>
          </a:p>
        </p:txBody>
      </p:sp>
      <p:sp>
        <p:nvSpPr>
          <p:cNvPr id="94" name="Textfeld 93"/>
          <p:cNvSpPr txBox="1"/>
          <p:nvPr/>
        </p:nvSpPr>
        <p:spPr>
          <a:xfrm>
            <a:off x="2481599" y="2104944"/>
            <a:ext cx="23190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smtClean="0"/>
              <a:t>Infrastructure </a:t>
            </a:r>
            <a:r>
              <a:rPr lang="de-DE" sz="1100" b="1" dirty="0" err="1" smtClean="0"/>
              <a:t>Funding</a:t>
            </a:r>
            <a:r>
              <a:rPr lang="de-DE" sz="1100" b="1" dirty="0" smtClean="0"/>
              <a:t>: </a:t>
            </a:r>
          </a:p>
          <a:p>
            <a:r>
              <a:rPr lang="de-DE" sz="1100" b="1" dirty="0" smtClean="0"/>
              <a:t>167,7</a:t>
            </a:r>
          </a:p>
        </p:txBody>
      </p:sp>
      <p:sp>
        <p:nvSpPr>
          <p:cNvPr id="95" name="Textfeld 94"/>
          <p:cNvSpPr txBox="1"/>
          <p:nvPr/>
        </p:nvSpPr>
        <p:spPr>
          <a:xfrm>
            <a:off x="1907450" y="2693313"/>
            <a:ext cx="25121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smtClean="0"/>
              <a:t>Excellence Initiative: </a:t>
            </a:r>
          </a:p>
          <a:p>
            <a:r>
              <a:rPr lang="de-DE" sz="1100" b="1" dirty="0" smtClean="0"/>
              <a:t>404,3</a:t>
            </a:r>
          </a:p>
        </p:txBody>
      </p:sp>
      <p:sp>
        <p:nvSpPr>
          <p:cNvPr id="96" name="Textfeld 95"/>
          <p:cNvSpPr txBox="1"/>
          <p:nvPr/>
        </p:nvSpPr>
        <p:spPr>
          <a:xfrm>
            <a:off x="4526851" y="1843334"/>
            <a:ext cx="26429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err="1" smtClean="0"/>
              <a:t>Prizes</a:t>
            </a:r>
            <a:r>
              <a:rPr lang="de-DE" sz="1100" b="1" dirty="0" smtClean="0"/>
              <a:t>, </a:t>
            </a:r>
            <a:r>
              <a:rPr lang="de-DE" sz="1100" b="1" dirty="0" err="1" smtClean="0"/>
              <a:t>other</a:t>
            </a:r>
            <a:r>
              <a:rPr lang="de-DE" sz="1100" b="1" dirty="0" smtClean="0"/>
              <a:t> : 52,8 (2.0%)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noProof="0" smtClean="0"/>
              <a:t>UMBC / May 08, 2014</a:t>
            </a:r>
            <a:endParaRPr lang="en-US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Building Links to German Research / Dr. Max Voegler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4430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5"/>
          </p:nvPr>
        </p:nvSpPr>
        <p:spPr>
          <a:xfrm>
            <a:off x="539552" y="1569600"/>
            <a:ext cx="6067440" cy="1994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00" lvl="0" indent="-23400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69AF"/>
              </a:buClr>
              <a:buSzPct val="90000"/>
              <a:buFont typeface="Arial" pitchFamily="-65" charset="0"/>
              <a:buChar char="►"/>
              <a:defRPr/>
            </a:pPr>
            <a:r>
              <a:rPr lang="en-US" dirty="0" smtClean="0">
                <a:latin typeface="Arial"/>
                <a:cs typeface="Arial"/>
              </a:rPr>
              <a:t>the aim is to establish a university landscape that is similar to the Alps: </a:t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/>
            </a:r>
            <a:br>
              <a:rPr lang="en-US" dirty="0" smtClean="0">
                <a:latin typeface="Arial"/>
                <a:cs typeface="Arial"/>
              </a:rPr>
            </a:br>
            <a:r>
              <a:rPr lang="en-US" dirty="0" smtClean="0">
                <a:latin typeface="Arial"/>
                <a:cs typeface="Arial"/>
              </a:rPr>
              <a:t>to promote </a:t>
            </a:r>
            <a:r>
              <a:rPr lang="en-US" b="1" dirty="0" smtClean="0">
                <a:latin typeface="Arial"/>
                <a:cs typeface="Arial"/>
              </a:rPr>
              <a:t>the excellent</a:t>
            </a:r>
            <a:r>
              <a:rPr lang="en-US" dirty="0" smtClean="0">
                <a:latin typeface="Arial"/>
                <a:cs typeface="Arial"/>
              </a:rPr>
              <a:t>, to foster </a:t>
            </a:r>
            <a:r>
              <a:rPr lang="en-US" b="1" dirty="0" smtClean="0">
                <a:latin typeface="Arial"/>
                <a:cs typeface="Arial"/>
              </a:rPr>
              <a:t>diversity </a:t>
            </a:r>
            <a:r>
              <a:rPr lang="en-US" dirty="0" smtClean="0">
                <a:latin typeface="Arial"/>
                <a:cs typeface="Arial"/>
              </a:rPr>
              <a:t>and to </a:t>
            </a:r>
            <a:r>
              <a:rPr lang="en-US" b="1" dirty="0" smtClean="0">
                <a:latin typeface="Arial"/>
                <a:cs typeface="Arial"/>
              </a:rPr>
              <a:t>link university and non-university research </a:t>
            </a:r>
            <a:r>
              <a:rPr lang="en-US" dirty="0" smtClean="0">
                <a:latin typeface="Arial"/>
                <a:cs typeface="Arial"/>
              </a:rPr>
              <a:t>and </a:t>
            </a:r>
            <a:r>
              <a:rPr lang="en-US" b="1" dirty="0" smtClean="0">
                <a:latin typeface="Arial"/>
                <a:cs typeface="Arial"/>
              </a:rPr>
              <a:t>graduate education</a:t>
            </a:r>
          </a:p>
        </p:txBody>
      </p:sp>
      <p:sp>
        <p:nvSpPr>
          <p:cNvPr id="6" name="Titel 1"/>
          <p:cNvSpPr>
            <a:spLocks noGrp="1"/>
          </p:cNvSpPr>
          <p:nvPr>
            <p:ph type="body" sz="quarter" idx="22"/>
          </p:nvPr>
        </p:nvSpPr>
        <p:spPr>
          <a:xfrm>
            <a:off x="647700" y="476672"/>
            <a:ext cx="7920000" cy="270000"/>
          </a:xfrm>
        </p:spPr>
        <p:txBody>
          <a:bodyPr/>
          <a:lstStyle/>
          <a:p>
            <a:pPr lvl="0"/>
            <a:r>
              <a:rPr lang="de-DE" dirty="0"/>
              <a:t>Excellence </a:t>
            </a:r>
            <a:r>
              <a:rPr lang="de-DE" dirty="0" smtClean="0"/>
              <a:t>Initiative:</a:t>
            </a:r>
          </a:p>
          <a:p>
            <a:pPr lvl="0">
              <a:spcBef>
                <a:spcPts val="0"/>
              </a:spcBef>
            </a:pPr>
            <a:r>
              <a:rPr lang="en-US" dirty="0" smtClean="0"/>
              <a:t>The Aim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pic>
        <p:nvPicPr>
          <p:cNvPr id="7" name="Picture 1038" descr="http://www.die-geobine.de/gif/alpen.jpg"/>
          <p:cNvPicPr>
            <a:picLocks noChangeAspect="1" noChangeArrowheads="1"/>
          </p:cNvPicPr>
          <p:nvPr/>
        </p:nvPicPr>
        <p:blipFill>
          <a:blip r:embed="rId2"/>
          <a:srcRect t="23238" b="55711"/>
          <a:stretch>
            <a:fillRect/>
          </a:stretch>
        </p:blipFill>
        <p:spPr bwMode="auto">
          <a:xfrm>
            <a:off x="381000" y="4010000"/>
            <a:ext cx="8534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UMBC / May 08, 2014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Building Links to German Research / Dr. Max Voegler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6755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285750" indent="-285750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 smtClean="0">
                <a:latin typeface="Arial" charset="0"/>
              </a:rPr>
              <a:t>launched in 2005 to promote top-level research in Germany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 smtClean="0">
                <a:latin typeface="Arial" charset="0"/>
              </a:rPr>
              <a:t>coordinated by the DFG and the German Council </a:t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of Science and Humanities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 smtClean="0"/>
              <a:t>funding awarded according to the highest standards of research quality (on the basis of peer review</a:t>
            </a:r>
            <a:r>
              <a:rPr lang="en-US" b="1" dirty="0" smtClean="0"/>
              <a:t>)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 smtClean="0">
                <a:latin typeface="Arial" charset="0"/>
              </a:rPr>
              <a:t>is financed jointly by the German federal government (75%) and the states (25%)</a:t>
            </a:r>
          </a:p>
          <a:p>
            <a:pPr marL="285750" indent="-285750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 smtClean="0">
                <a:latin typeface="Arial" charset="0"/>
              </a:rPr>
              <a:t>two Phases:</a:t>
            </a:r>
          </a:p>
          <a:p>
            <a:pPr marL="742950" lvl="1" indent="-342900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 smtClean="0">
                <a:latin typeface="Arial" charset="0"/>
              </a:rPr>
              <a:t>First phase 2006 – 2012 (1.9 Billion €)</a:t>
            </a:r>
          </a:p>
          <a:p>
            <a:pPr marL="742950" lvl="1" indent="-342900">
              <a:spcBef>
                <a:spcPct val="50000"/>
              </a:spcBef>
              <a:buFont typeface="Wingdings" pitchFamily="2" charset="2"/>
              <a:buChar char="§"/>
            </a:pPr>
            <a:r>
              <a:rPr lang="en-US" dirty="0" smtClean="0">
                <a:latin typeface="Arial" charset="0"/>
              </a:rPr>
              <a:t>Second Phase from 2012 – 2017 (2.7 Billion €)</a:t>
            </a:r>
            <a:endParaRPr lang="en-US" dirty="0">
              <a:latin typeface="Arial" charset="0"/>
            </a:endParaRPr>
          </a:p>
        </p:txBody>
      </p:sp>
      <p:pic>
        <p:nvPicPr>
          <p:cNvPr id="8" name="Picture 3" descr="Illustration_Standard_neu"/>
          <p:cNvPicPr>
            <a:picLocks noGrp="1" noChangeAspect="1" noChangeArrowheads="1"/>
          </p:cNvPicPr>
          <p:nvPr>
            <p:ph type="pic" sz="quarter" idx="18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6" name="Rectangle 2"/>
          <p:cNvSpPr>
            <a:spLocks noGrp="1" noChangeArrowheads="1"/>
          </p:cNvSpPr>
          <p:nvPr>
            <p:ph type="body" sz="quarter" idx="22"/>
          </p:nvPr>
        </p:nvSpPr>
        <p:spPr>
          <a:xfrm>
            <a:off x="647700" y="476672"/>
            <a:ext cx="7920000" cy="270000"/>
          </a:xfrm>
          <a:noFill/>
          <a:ln/>
        </p:spPr>
        <p:txBody>
          <a:bodyPr/>
          <a:lstStyle/>
          <a:p>
            <a:r>
              <a:rPr lang="en-US" smtClean="0"/>
              <a:t>Excellence Initiative:</a:t>
            </a:r>
          </a:p>
          <a:p>
            <a:pPr>
              <a:spcBef>
                <a:spcPts val="0"/>
              </a:spcBef>
            </a:pPr>
            <a:r>
              <a:rPr lang="en-US" smtClean="0"/>
              <a:t>General characteristics</a:t>
            </a:r>
            <a:endParaRPr lang="en-US">
              <a:solidFill>
                <a:srgbClr val="00519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UMBC / May 08, 2014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Building Links to German Research / Dr. Max Voegler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49340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/>
          <p:cNvSpPr>
            <a:spLocks noGrp="1"/>
          </p:cNvSpPr>
          <p:nvPr>
            <p:ph type="body" sz="quarter" idx="22"/>
          </p:nvPr>
        </p:nvSpPr>
        <p:spPr>
          <a:xfrm>
            <a:off x="647700" y="476672"/>
            <a:ext cx="7920000" cy="270000"/>
          </a:xfrm>
        </p:spPr>
        <p:txBody>
          <a:bodyPr/>
          <a:lstStyle/>
          <a:p>
            <a:r>
              <a:rPr lang="de-DE" dirty="0" smtClean="0"/>
              <a:t>Excellence </a:t>
            </a:r>
            <a:r>
              <a:rPr lang="de-DE" dirty="0"/>
              <a:t>Initiative:</a:t>
            </a:r>
          </a:p>
          <a:p>
            <a:pPr>
              <a:spcBef>
                <a:spcPts val="0"/>
              </a:spcBef>
            </a:pPr>
            <a:r>
              <a:rPr lang="de-DE" dirty="0" smtClean="0"/>
              <a:t>Funding </a:t>
            </a:r>
            <a:r>
              <a:rPr lang="de-DE" dirty="0" err="1" smtClean="0"/>
              <a:t>lines</a:t>
            </a:r>
            <a:endParaRPr lang="de-DE" dirty="0"/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899592" y="1552402"/>
            <a:ext cx="7496090" cy="4540894"/>
            <a:chOff x="455" y="417"/>
            <a:chExt cx="5248" cy="3346"/>
          </a:xfrm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457" y="1773"/>
              <a:ext cx="2569" cy="1990"/>
            </a:xfrm>
            <a:custGeom>
              <a:avLst/>
              <a:gdLst>
                <a:gd name="T0" fmla="*/ 3 w 2569"/>
                <a:gd name="T1" fmla="*/ 0 h 1322"/>
                <a:gd name="T2" fmla="*/ 0 w 2569"/>
                <a:gd name="T3" fmla="*/ 574648 h 1322"/>
                <a:gd name="T4" fmla="*/ 2568 w 2569"/>
                <a:gd name="T5" fmla="*/ 574648 h 1322"/>
                <a:gd name="T6" fmla="*/ 2569 w 2569"/>
                <a:gd name="T7" fmla="*/ 302462 h 1322"/>
                <a:gd name="T8" fmla="*/ 3 w 2569"/>
                <a:gd name="T9" fmla="*/ 0 h 13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9"/>
                <a:gd name="T16" fmla="*/ 0 h 1322"/>
                <a:gd name="T17" fmla="*/ 2569 w 2569"/>
                <a:gd name="T18" fmla="*/ 1322 h 1322"/>
                <a:gd name="connsiteX0" fmla="*/ 4 w 10000"/>
                <a:gd name="connsiteY0" fmla="*/ 0 h 10040"/>
                <a:gd name="connsiteX1" fmla="*/ 0 w 10000"/>
                <a:gd name="connsiteY1" fmla="*/ 10040 h 10040"/>
                <a:gd name="connsiteX2" fmla="*/ 9996 w 10000"/>
                <a:gd name="connsiteY2" fmla="*/ 10040 h 10040"/>
                <a:gd name="connsiteX3" fmla="*/ 10000 w 10000"/>
                <a:gd name="connsiteY3" fmla="*/ 5305 h 10040"/>
                <a:gd name="connsiteX4" fmla="*/ 4 w 10000"/>
                <a:gd name="connsiteY4" fmla="*/ 0 h 100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40">
                  <a:moveTo>
                    <a:pt x="4" y="0"/>
                  </a:moveTo>
                  <a:cubicBezTo>
                    <a:pt x="0" y="3333"/>
                    <a:pt x="4" y="6707"/>
                    <a:pt x="0" y="10040"/>
                  </a:cubicBezTo>
                  <a:lnTo>
                    <a:pt x="9996" y="10040"/>
                  </a:lnTo>
                  <a:cubicBezTo>
                    <a:pt x="9997" y="8462"/>
                    <a:pt x="9999" y="6883"/>
                    <a:pt x="10000" y="5305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99CCFF"/>
            </a:solidFill>
            <a:ln w="9525" cap="flat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endParaRP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573" y="2756"/>
              <a:ext cx="2755" cy="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90500" marR="0" lvl="0" indent="-1905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e-DE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Graduate Schools</a:t>
              </a:r>
            </a:p>
            <a:p>
              <a:pPr marL="190500" marR="0" lvl="0" indent="-1905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1" u="none" strike="noStrike" kern="0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Highest level research training</a:t>
              </a:r>
            </a:p>
            <a:p>
              <a:pPr marL="190500" marR="0" lvl="0" indent="-190500" defTabSz="914400" eaLnBrk="1" fontAlgn="auto" latinLnBrk="0" hangingPunct="1">
                <a:lnSpc>
                  <a:spcPct val="100000"/>
                </a:lnSpc>
                <a:spcBef>
                  <a:spcPct val="2500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sz="1600" b="1" i="0" u="none" strike="noStrike" kern="0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45 Graduate Schools	</a:t>
              </a:r>
            </a:p>
            <a:p>
              <a:pPr marL="190500" marR="0" lvl="0" indent="-19050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sz="1600" b="1" i="0" u="none" strike="noStrike" kern="0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approx. 1,6  million € p.a. each</a:t>
              </a:r>
            </a:p>
          </p:txBody>
        </p:sp>
        <p:grpSp>
          <p:nvGrpSpPr>
            <p:cNvPr id="11" name="Group 8"/>
            <p:cNvGrpSpPr>
              <a:grpSpLocks/>
            </p:cNvGrpSpPr>
            <p:nvPr/>
          </p:nvGrpSpPr>
          <p:grpSpPr bwMode="auto">
            <a:xfrm>
              <a:off x="3031" y="1773"/>
              <a:ext cx="2672" cy="1990"/>
              <a:chOff x="3031" y="1773"/>
              <a:chExt cx="2672" cy="1990"/>
            </a:xfrm>
          </p:grpSpPr>
          <p:sp>
            <p:nvSpPr>
              <p:cNvPr id="13" name="Freeform 9"/>
              <p:cNvSpPr>
                <a:spLocks/>
              </p:cNvSpPr>
              <p:nvPr/>
            </p:nvSpPr>
            <p:spPr bwMode="auto">
              <a:xfrm>
                <a:off x="3031" y="1773"/>
                <a:ext cx="2568" cy="1990"/>
              </a:xfrm>
              <a:custGeom>
                <a:avLst/>
                <a:gdLst>
                  <a:gd name="T0" fmla="*/ 2568 w 2568"/>
                  <a:gd name="T1" fmla="*/ 0 h 1334"/>
                  <a:gd name="T2" fmla="*/ 2562 w 2568"/>
                  <a:gd name="T3" fmla="*/ 506350 h 1334"/>
                  <a:gd name="T4" fmla="*/ 0 w 2568"/>
                  <a:gd name="T5" fmla="*/ 506350 h 1334"/>
                  <a:gd name="T6" fmla="*/ 1 w 2568"/>
                  <a:gd name="T7" fmla="*/ 270414 h 1334"/>
                  <a:gd name="T8" fmla="*/ 2568 w 2568"/>
                  <a:gd name="T9" fmla="*/ 0 h 133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68"/>
                  <a:gd name="T16" fmla="*/ 0 h 1334"/>
                  <a:gd name="T17" fmla="*/ 2568 w 2568"/>
                  <a:gd name="T18" fmla="*/ 1334 h 1334"/>
                  <a:gd name="connsiteX0" fmla="*/ 10001 w 10001"/>
                  <a:gd name="connsiteY0" fmla="*/ 0 h 10000"/>
                  <a:gd name="connsiteX1" fmla="*/ 9978 w 10001"/>
                  <a:gd name="connsiteY1" fmla="*/ 10000 h 10000"/>
                  <a:gd name="connsiteX2" fmla="*/ 1 w 10001"/>
                  <a:gd name="connsiteY2" fmla="*/ 10000 h 10000"/>
                  <a:gd name="connsiteX3" fmla="*/ 1 w 10001"/>
                  <a:gd name="connsiteY3" fmla="*/ 5812 h 10000"/>
                  <a:gd name="connsiteX4" fmla="*/ 10001 w 10001"/>
                  <a:gd name="connsiteY4" fmla="*/ 0 h 10000"/>
                  <a:gd name="connsiteX0" fmla="*/ 10001 w 10001"/>
                  <a:gd name="connsiteY0" fmla="*/ 0 h 10000"/>
                  <a:gd name="connsiteX1" fmla="*/ 9978 w 10001"/>
                  <a:gd name="connsiteY1" fmla="*/ 10000 h 10000"/>
                  <a:gd name="connsiteX2" fmla="*/ 1 w 10001"/>
                  <a:gd name="connsiteY2" fmla="*/ 10000 h 10000"/>
                  <a:gd name="connsiteX3" fmla="*/ 1 w 10001"/>
                  <a:gd name="connsiteY3" fmla="*/ 5812 h 10000"/>
                  <a:gd name="connsiteX4" fmla="*/ 10001 w 10001"/>
                  <a:gd name="connsiteY4" fmla="*/ 0 h 10000"/>
                  <a:gd name="connsiteX0" fmla="*/ 10001 w 10001"/>
                  <a:gd name="connsiteY0" fmla="*/ 0 h 10000"/>
                  <a:gd name="connsiteX1" fmla="*/ 9978 w 10001"/>
                  <a:gd name="connsiteY1" fmla="*/ 10000 h 10000"/>
                  <a:gd name="connsiteX2" fmla="*/ 1 w 10001"/>
                  <a:gd name="connsiteY2" fmla="*/ 10000 h 10000"/>
                  <a:gd name="connsiteX3" fmla="*/ 1 w 10001"/>
                  <a:gd name="connsiteY3" fmla="*/ 5812 h 10000"/>
                  <a:gd name="connsiteX4" fmla="*/ 10001 w 10001"/>
                  <a:gd name="connsiteY4" fmla="*/ 0 h 10000"/>
                  <a:gd name="connsiteX0" fmla="*/ 10001 w 10001"/>
                  <a:gd name="connsiteY0" fmla="*/ 0 h 10000"/>
                  <a:gd name="connsiteX1" fmla="*/ 9978 w 10001"/>
                  <a:gd name="connsiteY1" fmla="*/ 10000 h 10000"/>
                  <a:gd name="connsiteX2" fmla="*/ 1 w 10001"/>
                  <a:gd name="connsiteY2" fmla="*/ 10000 h 10000"/>
                  <a:gd name="connsiteX3" fmla="*/ 1 w 10001"/>
                  <a:gd name="connsiteY3" fmla="*/ 5812 h 10000"/>
                  <a:gd name="connsiteX4" fmla="*/ 10001 w 10001"/>
                  <a:gd name="connsiteY4" fmla="*/ 0 h 10000"/>
                  <a:gd name="connsiteX0" fmla="*/ 10001 w 10001"/>
                  <a:gd name="connsiteY0" fmla="*/ 0 h 10040"/>
                  <a:gd name="connsiteX1" fmla="*/ 9978 w 10001"/>
                  <a:gd name="connsiteY1" fmla="*/ 10040 h 10040"/>
                  <a:gd name="connsiteX2" fmla="*/ 1 w 10001"/>
                  <a:gd name="connsiteY2" fmla="*/ 10040 h 10040"/>
                  <a:gd name="connsiteX3" fmla="*/ 1 w 10001"/>
                  <a:gd name="connsiteY3" fmla="*/ 5852 h 10040"/>
                  <a:gd name="connsiteX4" fmla="*/ 10001 w 10001"/>
                  <a:gd name="connsiteY4" fmla="*/ 0 h 10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1" h="10040">
                    <a:moveTo>
                      <a:pt x="10001" y="0"/>
                    </a:moveTo>
                    <a:cubicBezTo>
                      <a:pt x="9993" y="3333"/>
                      <a:pt x="9986" y="6707"/>
                      <a:pt x="9978" y="10040"/>
                    </a:cubicBezTo>
                    <a:lnTo>
                      <a:pt x="1" y="10040"/>
                    </a:lnTo>
                    <a:cubicBezTo>
                      <a:pt x="2" y="8488"/>
                      <a:pt x="0" y="7404"/>
                      <a:pt x="1" y="5852"/>
                    </a:cubicBezTo>
                    <a:lnTo>
                      <a:pt x="10001" y="0"/>
                    </a:lnTo>
                    <a:close/>
                  </a:path>
                </a:pathLst>
              </a:custGeom>
              <a:solidFill>
                <a:srgbClr val="6699F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e-DE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charset="0"/>
                  <a:ea typeface="+mn-ea"/>
                  <a:cs typeface="+mn-cs"/>
                </a:endParaRPr>
              </a:p>
            </p:txBody>
          </p:sp>
          <p:sp>
            <p:nvSpPr>
              <p:cNvPr id="14" name="Text Box 10"/>
              <p:cNvSpPr txBox="1">
                <a:spLocks noChangeArrowheads="1"/>
              </p:cNvSpPr>
              <p:nvPr/>
            </p:nvSpPr>
            <p:spPr bwMode="auto">
              <a:xfrm>
                <a:off x="3428" y="2756"/>
                <a:ext cx="2275" cy="8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190500" marR="0" lvl="0" indent="-190500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>
                    <a:tab pos="190500" algn="l"/>
                  </a:tabLst>
                  <a:defRPr/>
                </a:pPr>
                <a:r>
                  <a:rPr kumimoji="0" lang="de-DE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   Clusters </a:t>
                </a:r>
                <a:r>
                  <a:rPr kumimoji="0" lang="de-DE" sz="18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of</a:t>
                </a:r>
                <a:r>
                  <a:rPr kumimoji="0" lang="de-DE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Excellence</a:t>
                </a:r>
              </a:p>
              <a:p>
                <a:pPr marL="190500" marR="0" lvl="0" indent="-1905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None/>
                  <a:tabLst>
                    <a:tab pos="190500" algn="l"/>
                  </a:tabLst>
                  <a:defRPr/>
                </a:pPr>
                <a:r>
                  <a:rPr kumimoji="0" lang="en-US" sz="1600" b="1" i="1" u="none" strike="noStrike" kern="0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   </a:t>
                </a:r>
                <a:r>
                  <a:rPr kumimoji="0" lang="en-US" sz="1600" b="1" i="1" u="none" strike="noStrike" kern="0" cap="none" spc="0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</a:t>
                </a:r>
                <a:r>
                  <a:rPr kumimoji="0" lang="en-US" sz="1600" b="1" i="1" u="none" strike="noStrike" kern="0" cap="none" spc="0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outstanding research</a:t>
                </a:r>
              </a:p>
              <a:p>
                <a:pPr marL="190500" marR="0" lvl="0" indent="-190500" defTabSz="914400" eaLnBrk="1" fontAlgn="auto" latinLnBrk="0" hangingPunct="1">
                  <a:lnSpc>
                    <a:spcPct val="100000"/>
                  </a:lnSpc>
                  <a:spcBef>
                    <a:spcPct val="2500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>
                    <a:tab pos="190500" algn="l"/>
                  </a:tabLst>
                  <a:defRPr/>
                </a:pPr>
                <a:r>
                  <a:rPr kumimoji="0" lang="de-DE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43 Clusters</a:t>
                </a:r>
              </a:p>
              <a:p>
                <a:pPr marL="190500" marR="0" lvl="0" indent="-19050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itchFamily="2" charset="2"/>
                  <a:buChar char="§"/>
                  <a:tabLst>
                    <a:tab pos="190500" algn="l"/>
                  </a:tabLst>
                  <a:defRPr/>
                </a:pPr>
                <a:r>
                  <a:rPr kumimoji="0" lang="de-DE" sz="16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approx</a:t>
                </a:r>
                <a:r>
                  <a:rPr kumimoji="0" lang="de-DE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. 6,3 </a:t>
                </a:r>
                <a:r>
                  <a:rPr kumimoji="0" lang="de-DE" sz="16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million</a:t>
                </a:r>
                <a:r>
                  <a:rPr kumimoji="0" lang="de-DE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 € p.a. </a:t>
                </a:r>
                <a:r>
                  <a:rPr kumimoji="0" lang="de-DE" sz="16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each</a:t>
                </a:r>
                <a:endParaRPr kumimoji="0" lang="de-DE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2" name="AutoShape 6"/>
            <p:cNvSpPr>
              <a:spLocks noChangeArrowheads="1"/>
            </p:cNvSpPr>
            <p:nvPr/>
          </p:nvSpPr>
          <p:spPr bwMode="auto">
            <a:xfrm>
              <a:off x="455" y="417"/>
              <a:ext cx="5142" cy="2672"/>
            </a:xfrm>
            <a:prstGeom prst="diamond">
              <a:avLst/>
            </a:prstGeom>
            <a:solidFill>
              <a:srgbClr val="96C7E8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Institutional Strategy for Top-Level</a:t>
              </a:r>
              <a:r>
                <a:rPr kumimoji="0" lang="en-US" sz="1800" b="1" i="0" u="none" strike="noStrike" kern="0" cap="none" spc="0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University Research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Increase international competitive ability of the entire university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r>
                <a:rPr kumimoji="0" lang="en-US" sz="1600" b="1" i="0" u="none" strike="noStrike" kern="0" cap="none" spc="0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11 Institutional Strategies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itchFamily="2" charset="2"/>
                <a:buChar char="§"/>
                <a:tabLst/>
                <a:defRPr/>
              </a:pPr>
              <a:r>
                <a:rPr lang="en-US" sz="1600" b="1" kern="0" dirty="0">
                  <a:solidFill>
                    <a:srgbClr val="000000"/>
                  </a:solidFill>
                  <a:latin typeface="+mn-lt"/>
                </a:rPr>
                <a:t> </a:t>
              </a:r>
              <a:r>
                <a:rPr lang="en-US" sz="1600" b="1" kern="0" dirty="0" smtClean="0">
                  <a:solidFill>
                    <a:srgbClr val="000000"/>
                  </a:solidFill>
                  <a:latin typeface="+mn-lt"/>
                </a:rPr>
                <a:t>approx. 12,5 million € p.a. each</a:t>
              </a:r>
              <a:endParaRPr kumimoji="0" lang="en-US" sz="1600" b="1" i="0" u="none" strike="noStrike" kern="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endParaRP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UMBC / May 08, 2014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Building Links to German Research / Dr. Max Voegler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6051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</a:rPr>
              <a:t>Where is the Excellence Initiative active?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A856605-71F6-4F71-93AA-EF2E76CDBB0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smtClean="0">
                <a:latin typeface="Arial" charset="0"/>
              </a:rPr>
              <a:t>Throughout Germany</a:t>
            </a:r>
            <a:endParaRPr lang="en-US"/>
          </a:p>
        </p:txBody>
      </p:sp>
      <p:sp>
        <p:nvSpPr>
          <p:cNvPr id="9" name="Textfeld 8"/>
          <p:cNvSpPr txBox="1"/>
          <p:nvPr/>
        </p:nvSpPr>
        <p:spPr>
          <a:xfrm>
            <a:off x="647700" y="1838500"/>
            <a:ext cx="457237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chemeClr val="accent2">
                    <a:lumMod val="75000"/>
                  </a:schemeClr>
                </a:solidFill>
              </a:rPr>
              <a:t>~ 6.200 new positions</a:t>
            </a:r>
          </a:p>
          <a:p>
            <a:endParaRPr lang="en-US" smtClean="0"/>
          </a:p>
          <a:p>
            <a:r>
              <a:rPr lang="en-US" sz="1600" smtClean="0"/>
              <a:t>EXC und GSC </a:t>
            </a:r>
          </a:p>
          <a:p>
            <a:r>
              <a:rPr lang="en-US" sz="1600" smtClean="0"/>
              <a:t>~ 3600 doctoral postions</a:t>
            </a:r>
            <a:br>
              <a:rPr lang="en-US" sz="1600" smtClean="0"/>
            </a:br>
            <a:r>
              <a:rPr lang="en-US" sz="1600" smtClean="0"/>
              <a:t>~   700 position for postdocs</a:t>
            </a:r>
          </a:p>
          <a:p>
            <a:r>
              <a:rPr lang="en-US" sz="1600" smtClean="0"/>
              <a:t>~   270 junior professorships</a:t>
            </a:r>
          </a:p>
          <a:p>
            <a:r>
              <a:rPr lang="en-US" sz="1600" smtClean="0"/>
              <a:t>~   390 senior professorships</a:t>
            </a:r>
          </a:p>
          <a:p>
            <a:r>
              <a:rPr lang="en-US" sz="1600" smtClean="0"/>
              <a:t>~   230 other accademic staff</a:t>
            </a:r>
          </a:p>
          <a:p>
            <a:endParaRPr lang="en-US" sz="1600" smtClean="0"/>
          </a:p>
          <a:p>
            <a:endParaRPr lang="en-US" sz="1600" smtClean="0"/>
          </a:p>
          <a:p>
            <a:endParaRPr lang="en-US" sz="1600" smtClean="0"/>
          </a:p>
          <a:p>
            <a:r>
              <a:rPr lang="en-US" sz="1600" smtClean="0"/>
              <a:t>Institutional Strategies</a:t>
            </a:r>
          </a:p>
          <a:p>
            <a:pPr marL="266700" lvl="1" indent="-266700" eaLnBrk="1" hangingPunct="1"/>
            <a:r>
              <a:rPr lang="en-US" sz="1600" smtClean="0">
                <a:latin typeface="Arial" pitchFamily="34" charset="0"/>
                <a:cs typeface="Arial" pitchFamily="34" charset="0"/>
              </a:rPr>
              <a:t>~   850 positions for early career researchers (doctoral level to group leader)</a:t>
            </a:r>
          </a:p>
          <a:p>
            <a:pPr marL="0" lvl="1" eaLnBrk="1" hangingPunct="1"/>
            <a:r>
              <a:rPr lang="en-US" sz="1600" smtClean="0">
                <a:latin typeface="Arial" pitchFamily="34" charset="0"/>
                <a:cs typeface="Arial" pitchFamily="34" charset="0"/>
              </a:rPr>
              <a:t>~   145 junior &amp; senior professorships</a:t>
            </a:r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763688" y="3985319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/>
              <a:t>[October 2011]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61487"/>
            <a:ext cx="3600400" cy="4765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497" y="2267247"/>
            <a:ext cx="2088232" cy="653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556792"/>
            <a:ext cx="2002929" cy="652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7020272" y="5949280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Funding decissions 2012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1763688" y="5733256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sz="1400" smtClean="0">
                <a:latin typeface="Arial" pitchFamily="34" charset="0"/>
                <a:cs typeface="Arial" pitchFamily="34" charset="0"/>
              </a:rPr>
              <a:t>[February 2009]</a:t>
            </a:r>
            <a:endParaRPr lang="en-US" sz="140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UMBC / May 08, 2014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Building Links to German Research / Dr. Max Voegler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04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de-DE" sz="2000" dirty="0" smtClean="0"/>
              <a:t>German Science </a:t>
            </a:r>
            <a:r>
              <a:rPr lang="de-DE" sz="2000" dirty="0" err="1" smtClean="0"/>
              <a:t>Landscape</a:t>
            </a:r>
            <a:endParaRPr lang="de-DE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de-DE" sz="2000" dirty="0" smtClean="0"/>
              <a:t>Who </a:t>
            </a:r>
            <a:r>
              <a:rPr lang="de-DE" sz="2000" dirty="0" err="1" smtClean="0"/>
              <a:t>We</a:t>
            </a:r>
            <a:r>
              <a:rPr lang="de-DE" sz="2000" dirty="0" smtClean="0"/>
              <a:t> Are and </a:t>
            </a:r>
            <a:r>
              <a:rPr lang="de-DE" sz="2000" dirty="0" err="1" smtClean="0"/>
              <a:t>What</a:t>
            </a:r>
            <a:r>
              <a:rPr lang="de-DE" sz="2000" dirty="0" smtClean="0"/>
              <a:t> </a:t>
            </a:r>
            <a:r>
              <a:rPr lang="de-DE" sz="2000" dirty="0" err="1" smtClean="0"/>
              <a:t>We</a:t>
            </a:r>
            <a:r>
              <a:rPr lang="de-DE" sz="2000" dirty="0" smtClean="0"/>
              <a:t> Do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2000" dirty="0" err="1"/>
              <a:t>Programs</a:t>
            </a:r>
            <a:r>
              <a:rPr lang="de-DE" sz="2000" dirty="0"/>
              <a:t> and International </a:t>
            </a:r>
            <a:r>
              <a:rPr lang="de-DE" sz="2000" dirty="0" err="1" smtClean="0"/>
              <a:t>Collaboration</a:t>
            </a:r>
            <a:endParaRPr lang="de-DE" sz="20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Building</a:t>
            </a:r>
            <a:r>
              <a:rPr lang="de-DE" dirty="0" smtClean="0"/>
              <a:t> Links to German Research</a:t>
            </a: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de-DE" dirty="0" smtClean="0"/>
              <a:t>The German Research </a:t>
            </a:r>
            <a:r>
              <a:rPr lang="de-DE" dirty="0" err="1" smtClean="0"/>
              <a:t>Foundation</a:t>
            </a:r>
            <a:r>
              <a:rPr lang="de-DE" dirty="0" smtClean="0"/>
              <a:t> (DFG)</a:t>
            </a:r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82" y="1676400"/>
            <a:ext cx="2255118" cy="4191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UMBC / May 08, 2014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Building Links to German Research / Dr. Max Voegler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679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5"/>
          </p:nvPr>
        </p:nvSpPr>
        <p:spPr>
          <a:xfrm>
            <a:off x="228600" y="1739503"/>
            <a:ext cx="5423520" cy="4521600"/>
          </a:xfrm>
        </p:spPr>
        <p:txBody>
          <a:bodyPr/>
          <a:lstStyle/>
          <a:p>
            <a:pPr marL="1800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dirty="0"/>
              <a:t>	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600" dirty="0" smtClean="0"/>
              <a:t>EXC 62 </a:t>
            </a:r>
            <a:r>
              <a:rPr lang="de-DE" sz="1600" b="1" dirty="0" smtClean="0"/>
              <a:t>REBIRTH – </a:t>
            </a:r>
            <a:r>
              <a:rPr lang="de-DE" sz="1600" b="1" dirty="0" err="1" smtClean="0"/>
              <a:t>From</a:t>
            </a:r>
            <a:r>
              <a:rPr lang="de-DE" sz="1600" b="1" dirty="0" smtClean="0"/>
              <a:t> Regenerative </a:t>
            </a:r>
            <a:r>
              <a:rPr lang="de-DE" sz="1600" b="1" dirty="0" err="1" smtClean="0"/>
              <a:t>Biology</a:t>
            </a:r>
            <a:r>
              <a:rPr lang="de-DE" sz="1600" b="1" dirty="0" smtClean="0"/>
              <a:t> to </a:t>
            </a:r>
            <a:r>
              <a:rPr lang="de-DE" sz="1600" b="1" dirty="0" err="1" smtClean="0"/>
              <a:t>Reconstructive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Therapy</a:t>
            </a:r>
            <a:r>
              <a:rPr lang="de-DE" sz="1600" b="1" dirty="0" smtClean="0"/>
              <a:t> </a:t>
            </a:r>
            <a:r>
              <a:rPr lang="de-DE" sz="1600" dirty="0" smtClean="0"/>
              <a:t>(2006) Hannover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600" dirty="0" smtClean="0"/>
              <a:t>EXC 1010 </a:t>
            </a:r>
            <a:r>
              <a:rPr lang="de-DE" sz="1600" b="1" dirty="0" err="1" smtClean="0"/>
              <a:t>Munich</a:t>
            </a:r>
            <a:r>
              <a:rPr lang="de-DE" sz="1600" b="1" dirty="0" smtClean="0"/>
              <a:t> Cluster </a:t>
            </a:r>
            <a:r>
              <a:rPr lang="de-DE" sz="1600" b="1" dirty="0" err="1" smtClean="0"/>
              <a:t>for</a:t>
            </a:r>
            <a:r>
              <a:rPr lang="de-DE" sz="1600" b="1" dirty="0" smtClean="0"/>
              <a:t> Systems </a:t>
            </a:r>
            <a:r>
              <a:rPr lang="de-DE" sz="1600" b="1" dirty="0" err="1" smtClean="0"/>
              <a:t>Neurology</a:t>
            </a:r>
            <a:r>
              <a:rPr lang="de-DE" sz="1600" b="1" dirty="0" smtClean="0"/>
              <a:t> (</a:t>
            </a:r>
            <a:r>
              <a:rPr lang="de-DE" sz="1600" b="1" dirty="0" err="1" smtClean="0"/>
              <a:t>SyNergy</a:t>
            </a:r>
            <a:r>
              <a:rPr lang="de-DE" sz="1600" b="1" dirty="0" smtClean="0"/>
              <a:t>)</a:t>
            </a:r>
            <a:r>
              <a:rPr lang="en-US" sz="1600" b="1" dirty="0" smtClean="0"/>
              <a:t> </a:t>
            </a:r>
            <a:r>
              <a:rPr lang="de-DE" sz="1600" dirty="0" smtClean="0"/>
              <a:t>(2012)</a:t>
            </a:r>
            <a:r>
              <a:rPr lang="en-US" sz="1600" dirty="0" smtClean="0"/>
              <a:t> Munich</a:t>
            </a:r>
          </a:p>
          <a:p>
            <a:pPr marL="1800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16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600" dirty="0" smtClean="0"/>
              <a:t>GSC 106 </a:t>
            </a:r>
            <a:r>
              <a:rPr lang="de-DE" sz="1600" b="1" dirty="0" smtClean="0"/>
              <a:t>Graduate School </a:t>
            </a:r>
            <a:r>
              <a:rPr lang="de-DE" sz="1600" b="1" dirty="0" err="1" smtClean="0"/>
              <a:t>for</a:t>
            </a:r>
            <a:r>
              <a:rPr lang="de-DE" sz="1600" b="1" dirty="0" smtClean="0"/>
              <a:t> Life </a:t>
            </a:r>
            <a:r>
              <a:rPr lang="de-DE" sz="1600" b="1" dirty="0" err="1" smtClean="0"/>
              <a:t>Sciences</a:t>
            </a:r>
            <a:r>
              <a:rPr lang="de-DE" sz="1600" b="1" dirty="0" smtClean="0"/>
              <a:t> (GSLS) </a:t>
            </a:r>
            <a:r>
              <a:rPr lang="de-DE" sz="1600" dirty="0" smtClean="0"/>
              <a:t>(2006) Würzburg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600" dirty="0" smtClean="0"/>
              <a:t>GSC 1085 </a:t>
            </a:r>
            <a:r>
              <a:rPr lang="de-DE" sz="1600" b="1" dirty="0" smtClean="0"/>
              <a:t>Karlsruhe School </a:t>
            </a:r>
            <a:r>
              <a:rPr lang="de-DE" sz="1600" b="1" dirty="0" err="1" smtClean="0"/>
              <a:t>of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Elementary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Particle</a:t>
            </a:r>
            <a:r>
              <a:rPr lang="de-DE" sz="1600" b="1" dirty="0" smtClean="0"/>
              <a:t> and </a:t>
            </a:r>
            <a:r>
              <a:rPr lang="de-DE" sz="1600" b="1" dirty="0" err="1" smtClean="0"/>
              <a:t>Astroparticle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Physics</a:t>
            </a:r>
            <a:r>
              <a:rPr lang="de-DE" sz="1600" b="1" dirty="0" smtClean="0"/>
              <a:t>: Science and Technology</a:t>
            </a:r>
            <a:r>
              <a:rPr lang="de-DE" sz="1600" dirty="0" smtClean="0"/>
              <a:t> (2012) </a:t>
            </a:r>
            <a:r>
              <a:rPr lang="de-DE" sz="1600" dirty="0" err="1" smtClean="0"/>
              <a:t>Karlruhe</a:t>
            </a:r>
            <a:endParaRPr lang="de-DE" sz="16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de-DE" sz="1600" dirty="0" smtClean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Building Links to German Research / Dr. Max Voegler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UMBC / May 08, 2014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647700" y="417600"/>
            <a:ext cx="7920000" cy="270000"/>
          </a:xfrm>
        </p:spPr>
        <p:txBody>
          <a:bodyPr/>
          <a:lstStyle/>
          <a:p>
            <a:r>
              <a:rPr lang="de-DE" dirty="0"/>
              <a:t>Excellence Initiative</a:t>
            </a:r>
            <a:r>
              <a:rPr lang="de-DE" dirty="0" smtClean="0"/>
              <a:t>:</a:t>
            </a:r>
            <a:r>
              <a:rPr lang="de-DE" dirty="0"/>
              <a:t/>
            </a:r>
            <a:br>
              <a:rPr lang="de-DE" dirty="0"/>
            </a:br>
            <a:r>
              <a:rPr lang="de-DE" b="0" dirty="0"/>
              <a:t>(Graduate Schools/Excellence Clusters)</a:t>
            </a:r>
            <a:endParaRPr lang="de-D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300" y="3416300"/>
            <a:ext cx="12700" cy="127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1233" y="1739503"/>
            <a:ext cx="1797795" cy="11959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0765" y="4253830"/>
            <a:ext cx="1695461" cy="5040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2200" y="4941168"/>
            <a:ext cx="1271411" cy="6731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2200" y="3190044"/>
            <a:ext cx="2317077" cy="76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7759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Excellence Initiative: </a:t>
            </a:r>
            <a:r>
              <a:rPr lang="de-DE" dirty="0" err="1"/>
              <a:t>Cooperation</a:t>
            </a:r>
            <a:r>
              <a:rPr lang="de-DE" dirty="0"/>
              <a:t> outside </a:t>
            </a:r>
            <a:r>
              <a:rPr lang="de-DE" dirty="0" err="1"/>
              <a:t>Academia</a:t>
            </a:r>
            <a:r>
              <a:rPr lang="de-DE" dirty="0"/>
              <a:t/>
            </a:r>
            <a:br>
              <a:rPr lang="de-DE" dirty="0"/>
            </a:br>
            <a:r>
              <a:rPr lang="de-DE" b="0" dirty="0"/>
              <a:t>(Graduate Schools/Excellence Clusters)</a:t>
            </a:r>
            <a:endParaRPr lang="de-DE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277996"/>
              </p:ext>
            </p:extLst>
          </p:nvPr>
        </p:nvGraphicFramePr>
        <p:xfrm>
          <a:off x="526420" y="1600197"/>
          <a:ext cx="8048625" cy="4373040"/>
        </p:xfrm>
        <a:graphic>
          <a:graphicData uri="http://schemas.openxmlformats.org/drawingml/2006/table">
            <a:tbl>
              <a:tblPr/>
              <a:tblGrid>
                <a:gridCol w="3572126"/>
                <a:gridCol w="919097"/>
                <a:gridCol w="1251327"/>
                <a:gridCol w="1220863"/>
                <a:gridCol w="1085212"/>
              </a:tblGrid>
              <a:tr h="596160"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Graduate Schools </a:t>
                      </a:r>
                      <a:endParaRPr lang="de-DE" sz="16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b"/>
                      <a:r>
                        <a:rPr lang="de-DE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39)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Excellence Clusters </a:t>
                      </a:r>
                      <a:endParaRPr lang="de-DE" sz="1600" b="1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 fontAlgn="b"/>
                      <a:r>
                        <a:rPr lang="de-DE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37)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14740"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Number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Percent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Number</a:t>
                      </a:r>
                      <a:r>
                        <a:rPr lang="de-DE" sz="16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      </a:t>
                      </a:r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</a:t>
                      </a:r>
                      <a:r>
                        <a:rPr lang="de-DE" sz="16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</a:t>
                      </a:r>
                      <a:r>
                        <a:rPr lang="de-DE" sz="16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Percent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1474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Research </a:t>
                      </a:r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Performing</a:t>
                      </a:r>
                      <a:r>
                        <a:rPr lang="de-DE" sz="16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Organizations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</a:tr>
              <a:tr h="314740"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Max 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Planck Institutes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4740"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Leibniz 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Institutes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4740"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Helmholtz 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Institutes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4740"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Fraunhofer </a:t>
                      </a:r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Institutes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22%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4740"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Others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64%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57%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474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Industry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49%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</a:tr>
              <a:tr h="314740"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Large </a:t>
                      </a:r>
                      <a:r>
                        <a:rPr lang="de-DE" sz="1600" b="0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Businesses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46%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4740"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SME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31%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30%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4740"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Size </a:t>
                      </a:r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latin typeface="+mn-lt"/>
                        </a:rPr>
                        <a:t>Unknown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474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Others</a:t>
                      </a:r>
                      <a:r>
                        <a:rPr lang="de-DE" sz="16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de-DE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(Museums, </a:t>
                      </a:r>
                      <a:r>
                        <a:rPr lang="de-DE" sz="12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schools</a:t>
                      </a:r>
                      <a:r>
                        <a:rPr lang="de-DE" sz="12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, etc.)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44%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38%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8" name="Text Box 53"/>
          <p:cNvSpPr txBox="1">
            <a:spLocks noChangeArrowheads="1"/>
          </p:cNvSpPr>
          <p:nvPr/>
        </p:nvSpPr>
        <p:spPr bwMode="auto">
          <a:xfrm>
            <a:off x="502844" y="5998284"/>
            <a:ext cx="740981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600" dirty="0">
                <a:latin typeface="+mn-lt"/>
                <a:ea typeface="+mn-ea"/>
              </a:rPr>
              <a:t>Source: Michael Sondermann, Dagmar Simon, Anne-Marie Scholz, Stefan </a:t>
            </a:r>
            <a:r>
              <a:rPr lang="de-DE" sz="600" dirty="0" err="1">
                <a:latin typeface="+mn-lt"/>
                <a:ea typeface="+mn-ea"/>
              </a:rPr>
              <a:t>Hornbostel</a:t>
            </a:r>
            <a:r>
              <a:rPr lang="de-DE" sz="600" dirty="0">
                <a:latin typeface="+mn-lt"/>
                <a:ea typeface="+mn-ea"/>
              </a:rPr>
              <a:t> : </a:t>
            </a:r>
            <a:r>
              <a:rPr lang="de-DE" sz="600" b="1" dirty="0">
                <a:latin typeface="+mn-lt"/>
                <a:ea typeface="+mn-ea"/>
              </a:rPr>
              <a:t>DIE EXZELLENZINITIATIVE: BEOBACHTUNGEN AUS DER IMPLEMENTIERUNGSPHASE</a:t>
            </a:r>
            <a:r>
              <a:rPr lang="de-DE" sz="600" dirty="0">
                <a:latin typeface="+mn-lt"/>
                <a:ea typeface="+mn-ea"/>
              </a:rPr>
              <a:t>, </a:t>
            </a:r>
            <a:r>
              <a:rPr lang="de-DE" sz="600" dirty="0" err="1">
                <a:latin typeface="+mn-lt"/>
                <a:ea typeface="+mn-ea"/>
              </a:rPr>
              <a:t>IfQ</a:t>
            </a:r>
            <a:r>
              <a:rPr lang="de-DE" sz="600" dirty="0">
                <a:latin typeface="+mn-lt"/>
                <a:ea typeface="+mn-ea"/>
              </a:rPr>
              <a:t> Dezember 2008</a:t>
            </a:r>
          </a:p>
        </p:txBody>
      </p:sp>
      <p:sp>
        <p:nvSpPr>
          <p:cNvPr id="9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107504" y="6459539"/>
            <a:ext cx="395340" cy="244800"/>
          </a:xfrm>
        </p:spPr>
        <p:txBody>
          <a:bodyPr/>
          <a:lstStyle/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UMBC / May 08, 2014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Building Links to German Research / Dr. Max Voegler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149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de-DE" sz="2000" dirty="0" smtClean="0"/>
              <a:t>German Science </a:t>
            </a:r>
            <a:r>
              <a:rPr lang="de-DE" sz="2000" dirty="0" err="1" smtClean="0"/>
              <a:t>Landscape</a:t>
            </a:r>
            <a:endParaRPr lang="de-DE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de-DE" sz="2000" dirty="0" smtClean="0"/>
              <a:t>Who </a:t>
            </a:r>
            <a:r>
              <a:rPr lang="de-DE" sz="2000" dirty="0" err="1" smtClean="0"/>
              <a:t>We</a:t>
            </a:r>
            <a:r>
              <a:rPr lang="de-DE" sz="2000" dirty="0" smtClean="0"/>
              <a:t> Are and </a:t>
            </a:r>
            <a:r>
              <a:rPr lang="de-DE" sz="2000" dirty="0" err="1" smtClean="0"/>
              <a:t>What</a:t>
            </a:r>
            <a:r>
              <a:rPr lang="de-DE" sz="2000" dirty="0" smtClean="0"/>
              <a:t> </a:t>
            </a:r>
            <a:r>
              <a:rPr lang="de-DE" sz="2000" dirty="0" err="1" smtClean="0"/>
              <a:t>We</a:t>
            </a:r>
            <a:r>
              <a:rPr lang="de-DE" sz="2000" dirty="0" smtClean="0"/>
              <a:t> Do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2000" b="1" dirty="0" err="1"/>
              <a:t>Programs</a:t>
            </a:r>
            <a:r>
              <a:rPr lang="de-DE" sz="2000" b="1" dirty="0"/>
              <a:t> and International </a:t>
            </a:r>
            <a:r>
              <a:rPr lang="de-DE" sz="2000" b="1" dirty="0" err="1" smtClean="0"/>
              <a:t>Collaboration</a:t>
            </a:r>
            <a:endParaRPr lang="de-DE" sz="2000" b="1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Building</a:t>
            </a:r>
            <a:r>
              <a:rPr lang="de-DE" dirty="0"/>
              <a:t> Links to German Research</a:t>
            </a: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de-DE" dirty="0"/>
              <a:t>The German Research </a:t>
            </a:r>
            <a:r>
              <a:rPr lang="de-DE" dirty="0" err="1"/>
              <a:t>Foundation</a:t>
            </a:r>
            <a:r>
              <a:rPr lang="de-DE" dirty="0"/>
              <a:t> (DFG)</a:t>
            </a:r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82" y="1676400"/>
            <a:ext cx="2255118" cy="4191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UMBC / May 08, 2014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Building Links to German Research / Dr. Max Voegler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552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 noChangeArrowheads="1"/>
          </p:cNvSpPr>
          <p:nvPr>
            <p:ph sz="quarter" idx="15"/>
          </p:nvPr>
        </p:nvSpPr>
        <p:spPr bwMode="auto">
          <a:xfrm>
            <a:off x="647700" y="1569600"/>
            <a:ext cx="8244780" cy="452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eaLnBrk="0" hangingPunct="0">
              <a:lnSpc>
                <a:spcPct val="14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de-DE" b="1" dirty="0" smtClean="0"/>
              <a:t>All </a:t>
            </a:r>
            <a:r>
              <a:rPr lang="de-DE" b="1" dirty="0" err="1"/>
              <a:t>funding</a:t>
            </a:r>
            <a:r>
              <a:rPr lang="de-DE" b="1" dirty="0"/>
              <a:t> </a:t>
            </a:r>
            <a:r>
              <a:rPr lang="de-DE" b="1" dirty="0" err="1"/>
              <a:t>programs</a:t>
            </a:r>
            <a:r>
              <a:rPr lang="de-DE" b="1" dirty="0"/>
              <a:t> </a:t>
            </a:r>
            <a:r>
              <a:rPr lang="de-DE" b="1" dirty="0" err="1"/>
              <a:t>include</a:t>
            </a:r>
            <a:r>
              <a:rPr lang="de-DE" b="1" dirty="0"/>
              <a:t> </a:t>
            </a:r>
            <a:r>
              <a:rPr lang="de-DE" b="1" dirty="0" err="1"/>
              <a:t>funding</a:t>
            </a:r>
            <a:r>
              <a:rPr lang="de-DE" b="1" dirty="0"/>
              <a:t> </a:t>
            </a:r>
            <a:r>
              <a:rPr lang="de-DE" b="1" dirty="0" err="1"/>
              <a:t>options</a:t>
            </a:r>
            <a:r>
              <a:rPr lang="de-DE" b="1" dirty="0"/>
              <a:t> </a:t>
            </a:r>
            <a:r>
              <a:rPr lang="de-DE" b="1" dirty="0" err="1"/>
              <a:t>for</a:t>
            </a:r>
            <a:r>
              <a:rPr lang="de-DE" b="1" dirty="0"/>
              <a:t> international </a:t>
            </a:r>
            <a:r>
              <a:rPr lang="de-DE" b="1" dirty="0" err="1"/>
              <a:t>cooperation</a:t>
            </a:r>
            <a:r>
              <a:rPr lang="de-DE" b="1" dirty="0"/>
              <a:t> </a:t>
            </a:r>
            <a:r>
              <a:rPr lang="de-DE" dirty="0"/>
              <a:t>(</a:t>
            </a:r>
            <a:r>
              <a:rPr lang="de-DE" dirty="0" err="1"/>
              <a:t>travel</a:t>
            </a:r>
            <a:r>
              <a:rPr lang="de-DE" dirty="0"/>
              <a:t>, </a:t>
            </a:r>
            <a:r>
              <a:rPr lang="de-DE" dirty="0" err="1"/>
              <a:t>short</a:t>
            </a:r>
            <a:r>
              <a:rPr lang="de-DE" dirty="0"/>
              <a:t>-term and </a:t>
            </a:r>
            <a:r>
              <a:rPr lang="de-DE" dirty="0" err="1"/>
              <a:t>long</a:t>
            </a:r>
            <a:r>
              <a:rPr lang="de-DE" dirty="0"/>
              <a:t>-term </a:t>
            </a:r>
            <a:r>
              <a:rPr lang="de-DE" dirty="0" err="1"/>
              <a:t>visiting</a:t>
            </a:r>
            <a:r>
              <a:rPr lang="de-DE" dirty="0"/>
              <a:t> </a:t>
            </a:r>
            <a:r>
              <a:rPr lang="de-DE" dirty="0" err="1"/>
              <a:t>fellows</a:t>
            </a:r>
            <a:r>
              <a:rPr lang="de-DE" dirty="0"/>
              <a:t>, </a:t>
            </a:r>
            <a:r>
              <a:rPr lang="de-DE" dirty="0" err="1"/>
              <a:t>workshops</a:t>
            </a:r>
            <a:r>
              <a:rPr lang="de-DE" dirty="0"/>
              <a:t>)</a:t>
            </a:r>
          </a:p>
          <a:p>
            <a:pPr marL="342900" indent="-342900" eaLnBrk="0" hangingPunct="0">
              <a:lnSpc>
                <a:spcPct val="14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de-DE" b="1" dirty="0"/>
              <a:t>Researchers </a:t>
            </a:r>
            <a:r>
              <a:rPr lang="de-DE" b="1" dirty="0" err="1"/>
              <a:t>from</a:t>
            </a:r>
            <a:r>
              <a:rPr lang="de-DE" b="1" dirty="0"/>
              <a:t> all countries </a:t>
            </a:r>
            <a:r>
              <a:rPr lang="de-DE" b="1" dirty="0" err="1"/>
              <a:t>can</a:t>
            </a:r>
            <a:r>
              <a:rPr lang="de-DE" b="1" dirty="0"/>
              <a:t> </a:t>
            </a:r>
            <a:r>
              <a:rPr lang="de-DE" b="1" dirty="0" err="1"/>
              <a:t>be</a:t>
            </a:r>
            <a:r>
              <a:rPr lang="de-DE" b="1" dirty="0"/>
              <a:t> </a:t>
            </a:r>
            <a:r>
              <a:rPr lang="de-DE" b="1" dirty="0" err="1"/>
              <a:t>employed</a:t>
            </a:r>
            <a:r>
              <a:rPr lang="de-DE" b="1" dirty="0"/>
              <a:t> in DFG </a:t>
            </a:r>
            <a:r>
              <a:rPr lang="de-DE" b="1" dirty="0" err="1"/>
              <a:t>projects</a:t>
            </a:r>
            <a:endParaRPr lang="de-DE" b="1" dirty="0"/>
          </a:p>
          <a:p>
            <a:pPr marL="342900" indent="-342900" eaLnBrk="0" hangingPunct="0">
              <a:lnSpc>
                <a:spcPct val="14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de-DE" b="1" dirty="0"/>
              <a:t>Researchers </a:t>
            </a:r>
            <a:r>
              <a:rPr lang="de-DE" b="1" dirty="0" err="1"/>
              <a:t>from</a:t>
            </a:r>
            <a:r>
              <a:rPr lang="de-DE" b="1" dirty="0"/>
              <a:t> </a:t>
            </a:r>
            <a:r>
              <a:rPr lang="de-DE" b="1" dirty="0" err="1"/>
              <a:t>abroad</a:t>
            </a:r>
            <a:r>
              <a:rPr lang="de-DE" b="1" dirty="0"/>
              <a:t> </a:t>
            </a:r>
            <a:r>
              <a:rPr lang="de-DE" b="1" dirty="0" err="1"/>
              <a:t>can</a:t>
            </a:r>
            <a:r>
              <a:rPr lang="de-DE" b="1" dirty="0"/>
              <a:t> </a:t>
            </a:r>
            <a:r>
              <a:rPr lang="de-DE" b="1" dirty="0" err="1"/>
              <a:t>apply</a:t>
            </a:r>
            <a:r>
              <a:rPr lang="de-DE" b="1" dirty="0"/>
              <a:t> </a:t>
            </a:r>
            <a:r>
              <a:rPr lang="de-DE" b="1" dirty="0" err="1"/>
              <a:t>for</a:t>
            </a:r>
            <a:r>
              <a:rPr lang="de-DE" b="1" dirty="0"/>
              <a:t> a </a:t>
            </a:r>
            <a:r>
              <a:rPr lang="de-DE" b="1" dirty="0" err="1"/>
              <a:t>project</a:t>
            </a:r>
            <a:r>
              <a:rPr lang="de-DE" b="1" dirty="0"/>
              <a:t> in Germany</a:t>
            </a:r>
          </a:p>
          <a:p>
            <a:pPr marL="342900" indent="-342900" eaLnBrk="0" hangingPunct="0">
              <a:lnSpc>
                <a:spcPct val="14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de-DE" b="1" dirty="0"/>
              <a:t>	</a:t>
            </a:r>
            <a:r>
              <a:rPr lang="de-DE" dirty="0"/>
              <a:t>(</a:t>
            </a:r>
            <a:r>
              <a:rPr lang="de-DE" dirty="0" err="1"/>
              <a:t>example</a:t>
            </a:r>
            <a:r>
              <a:rPr lang="de-DE" dirty="0"/>
              <a:t>: Emmy </a:t>
            </a:r>
            <a:r>
              <a:rPr lang="de-DE" dirty="0" err="1"/>
              <a:t>Noether</a:t>
            </a:r>
            <a:r>
              <a:rPr lang="de-DE" dirty="0"/>
              <a:t> </a:t>
            </a:r>
            <a:r>
              <a:rPr lang="de-DE" dirty="0" err="1" smtClean="0"/>
              <a:t>Program</a:t>
            </a:r>
            <a:r>
              <a:rPr lang="de-DE" dirty="0" smtClean="0"/>
              <a:t>, </a:t>
            </a:r>
            <a:r>
              <a:rPr lang="de-DE" dirty="0" err="1" smtClean="0"/>
              <a:t>Temporary</a:t>
            </a:r>
            <a:r>
              <a:rPr lang="de-DE" dirty="0" smtClean="0"/>
              <a:t> Position)</a:t>
            </a:r>
            <a:endParaRPr lang="de-DE" b="1" dirty="0"/>
          </a:p>
          <a:p>
            <a:pPr marL="342900" indent="-342900" eaLnBrk="0" hangingPunct="0">
              <a:lnSpc>
                <a:spcPct val="14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de-DE" b="1" dirty="0" smtClean="0"/>
              <a:t>Fellowships </a:t>
            </a:r>
            <a:r>
              <a:rPr lang="de-DE" b="1" dirty="0" err="1"/>
              <a:t>for</a:t>
            </a:r>
            <a:r>
              <a:rPr lang="de-DE" b="1" dirty="0"/>
              <a:t> German </a:t>
            </a:r>
            <a:r>
              <a:rPr lang="de-DE" b="1" dirty="0" err="1"/>
              <a:t>postdocs</a:t>
            </a:r>
            <a:r>
              <a:rPr lang="de-DE" b="1" dirty="0"/>
              <a:t> </a:t>
            </a:r>
            <a:r>
              <a:rPr lang="de-DE" b="1" dirty="0" err="1"/>
              <a:t>to</a:t>
            </a:r>
            <a:r>
              <a:rPr lang="de-DE" b="1" dirty="0"/>
              <a:t> do </a:t>
            </a:r>
            <a:r>
              <a:rPr lang="de-DE" b="1" dirty="0" err="1"/>
              <a:t>research</a:t>
            </a:r>
            <a:r>
              <a:rPr lang="de-DE" b="1" dirty="0"/>
              <a:t> </a:t>
            </a:r>
            <a:r>
              <a:rPr lang="de-DE" b="1" dirty="0" err="1"/>
              <a:t>abroad</a:t>
            </a:r>
            <a:endParaRPr lang="de-DE" dirty="0"/>
          </a:p>
          <a:p>
            <a:pPr marL="342900" indent="-342900" eaLnBrk="0" hangingPunct="0">
              <a:lnSpc>
                <a:spcPct val="14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de-DE" b="1" dirty="0"/>
              <a:t>Joint</a:t>
            </a:r>
            <a:r>
              <a:rPr lang="de-DE" b="1" dirty="0">
                <a:solidFill>
                  <a:schemeClr val="tx2"/>
                </a:solidFill>
              </a:rPr>
              <a:t> </a:t>
            </a:r>
            <a:r>
              <a:rPr lang="de-DE" b="1" dirty="0" err="1"/>
              <a:t>project</a:t>
            </a:r>
            <a:r>
              <a:rPr lang="de-DE" b="1" dirty="0"/>
              <a:t> </a:t>
            </a:r>
            <a:r>
              <a:rPr lang="de-DE" b="1" dirty="0" err="1"/>
              <a:t>funding</a:t>
            </a:r>
            <a:r>
              <a:rPr lang="de-DE" b="1" dirty="0"/>
              <a:t> </a:t>
            </a:r>
            <a:r>
              <a:rPr lang="de-DE" b="1" dirty="0" err="1"/>
              <a:t>with</a:t>
            </a:r>
            <a:r>
              <a:rPr lang="de-DE" b="1" dirty="0"/>
              <a:t> </a:t>
            </a:r>
            <a:r>
              <a:rPr lang="de-DE" b="1" dirty="0" err="1"/>
              <a:t>partner</a:t>
            </a:r>
            <a:r>
              <a:rPr lang="de-DE" b="1" dirty="0"/>
              <a:t> </a:t>
            </a:r>
            <a:r>
              <a:rPr lang="de-DE" b="1" dirty="0" err="1"/>
              <a:t>organisations</a:t>
            </a:r>
            <a:endParaRPr lang="de-DE" b="1" dirty="0"/>
          </a:p>
          <a:p>
            <a:pPr marL="342900" indent="-342900" eaLnBrk="0" hangingPunct="0">
              <a:lnSpc>
                <a:spcPct val="140000"/>
              </a:lnSpc>
              <a:buClr>
                <a:schemeClr val="tx1"/>
              </a:buClr>
              <a:buFont typeface="Wingdings" pitchFamily="2" charset="2"/>
              <a:buNone/>
            </a:pPr>
            <a:r>
              <a:rPr lang="de-DE" b="1" dirty="0">
                <a:solidFill>
                  <a:schemeClr val="tx2"/>
                </a:solidFill>
              </a:rPr>
              <a:t>	</a:t>
            </a:r>
            <a:r>
              <a:rPr lang="de-DE" dirty="0"/>
              <a:t>(</a:t>
            </a:r>
            <a:r>
              <a:rPr lang="de-DE" dirty="0" err="1"/>
              <a:t>example</a:t>
            </a:r>
            <a:r>
              <a:rPr lang="de-DE" dirty="0"/>
              <a:t>: International Research Training </a:t>
            </a:r>
            <a:r>
              <a:rPr lang="de-DE" dirty="0" smtClean="0"/>
              <a:t>Groups)</a:t>
            </a:r>
            <a:endParaRPr lang="de-DE" b="1" dirty="0">
              <a:solidFill>
                <a:schemeClr val="tx2"/>
              </a:solidFill>
            </a:endParaRPr>
          </a:p>
          <a:p>
            <a:pPr marL="342900" indent="-342900" eaLnBrk="0" hangingPunct="0">
              <a:lnSpc>
                <a:spcPct val="140000"/>
              </a:lnSpc>
              <a:buClr>
                <a:schemeClr val="tx1"/>
              </a:buClr>
              <a:buFont typeface="Wingdings" pitchFamily="2" charset="2"/>
              <a:buChar char="§"/>
            </a:pPr>
            <a:r>
              <a:rPr lang="de-DE" b="1" dirty="0"/>
              <a:t>International </a:t>
            </a:r>
            <a:r>
              <a:rPr lang="de-DE" b="1" dirty="0" err="1"/>
              <a:t>peer</a:t>
            </a:r>
            <a:r>
              <a:rPr lang="de-DE" b="1" dirty="0"/>
              <a:t> </a:t>
            </a:r>
            <a:r>
              <a:rPr lang="de-DE" b="1" dirty="0" err="1"/>
              <a:t>review</a:t>
            </a:r>
            <a:endParaRPr lang="de-DE" b="1" dirty="0">
              <a:solidFill>
                <a:schemeClr val="tx2"/>
              </a:solidFill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body" sz="quarter" idx="22"/>
          </p:nvPr>
        </p:nvSpPr>
        <p:spPr>
          <a:xfrm>
            <a:off x="647700" y="494704"/>
            <a:ext cx="7920000" cy="270000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de-DE" dirty="0">
                <a:latin typeface="Arial" charset="0"/>
              </a:rPr>
              <a:t>International</a:t>
            </a:r>
            <a:r>
              <a:rPr lang="de-DE" dirty="0" smtClean="0">
                <a:solidFill>
                  <a:srgbClr val="00519E"/>
                </a:solidFill>
              </a:rPr>
              <a:t> </a:t>
            </a:r>
            <a:r>
              <a:rPr lang="de-DE" dirty="0">
                <a:latin typeface="Arial" charset="0"/>
              </a:rPr>
              <a:t>Dimension </a:t>
            </a:r>
            <a:r>
              <a:rPr lang="de-DE" dirty="0" err="1">
                <a:latin typeface="Arial" charset="0"/>
              </a:rPr>
              <a:t>of</a:t>
            </a:r>
            <a:r>
              <a:rPr lang="de-DE" dirty="0">
                <a:latin typeface="Arial" charset="0"/>
              </a:rPr>
              <a:t> DFG </a:t>
            </a:r>
            <a:r>
              <a:rPr lang="de-DE" dirty="0" err="1">
                <a:latin typeface="Arial" charset="0"/>
              </a:rPr>
              <a:t>programs</a:t>
            </a:r>
            <a:endParaRPr lang="en-US" dirty="0">
              <a:latin typeface="Arial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UMBC / May 08, 2014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Building Links to German Research / Dr. Max Voegler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815050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latin typeface="Arial" charset="0"/>
              </a:rPr>
              <a:t>How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Does</a:t>
            </a:r>
            <a:r>
              <a:rPr lang="de-DE" dirty="0" smtClean="0">
                <a:latin typeface="Arial" charset="0"/>
              </a:rPr>
              <a:t> </a:t>
            </a:r>
            <a:r>
              <a:rPr lang="de-DE" dirty="0" err="1" smtClean="0">
                <a:latin typeface="Arial" charset="0"/>
              </a:rPr>
              <a:t>the</a:t>
            </a:r>
            <a:r>
              <a:rPr lang="de-DE" dirty="0" smtClean="0">
                <a:latin typeface="Arial" charset="0"/>
              </a:rPr>
              <a:t> DFG Fund International </a:t>
            </a:r>
            <a:r>
              <a:rPr lang="de-DE" dirty="0" err="1" smtClean="0">
                <a:latin typeface="Arial" charset="0"/>
              </a:rPr>
              <a:t>Cooperation</a:t>
            </a:r>
            <a:r>
              <a:rPr lang="de-DE" dirty="0" smtClean="0">
                <a:latin typeface="Arial" charset="0"/>
              </a:rPr>
              <a:t>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5"/>
          </p:nvPr>
        </p:nvSpPr>
        <p:spPr>
          <a:xfrm>
            <a:off x="647700" y="1569600"/>
            <a:ext cx="7920000" cy="4521600"/>
          </a:xfrm>
        </p:spPr>
        <p:txBody>
          <a:bodyPr/>
          <a:lstStyle/>
          <a:p>
            <a:pPr>
              <a:buFontTx/>
              <a:buNone/>
            </a:pPr>
            <a:r>
              <a:rPr lang="de-DE" sz="1600" dirty="0" smtClean="0"/>
              <a:t>Mercator Fellows </a:t>
            </a:r>
            <a:r>
              <a:rPr lang="de-DE" sz="1600" dirty="0" err="1" smtClean="0"/>
              <a:t>are</a:t>
            </a:r>
            <a:r>
              <a:rPr lang="de-DE" sz="1600" dirty="0" smtClean="0"/>
              <a:t> </a:t>
            </a:r>
            <a:r>
              <a:rPr lang="de-DE" sz="1600" dirty="0" err="1" smtClean="0"/>
              <a:t>supposed</a:t>
            </a:r>
            <a:r>
              <a:rPr lang="de-DE" sz="1600" dirty="0" smtClean="0"/>
              <a:t> </a:t>
            </a:r>
            <a:r>
              <a:rPr lang="de-DE" sz="1600" dirty="0" err="1" smtClean="0"/>
              <a:t>to</a:t>
            </a:r>
            <a:endParaRPr lang="de-DE" sz="1600" dirty="0" smtClean="0"/>
          </a:p>
          <a:p>
            <a:r>
              <a:rPr lang="de-DE" sz="1600" dirty="0" err="1" smtClean="0"/>
              <a:t>Strengthen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research</a:t>
            </a:r>
            <a:r>
              <a:rPr lang="de-DE" sz="1600" b="1" dirty="0" smtClean="0"/>
              <a:t> (</a:t>
            </a:r>
            <a:r>
              <a:rPr lang="de-DE" sz="1600" b="1" dirty="0" err="1" smtClean="0"/>
              <a:t>and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teaching</a:t>
            </a:r>
            <a:r>
              <a:rPr lang="de-DE" sz="1600" b="1" dirty="0" smtClean="0"/>
              <a:t>) in Germany</a:t>
            </a:r>
            <a:r>
              <a:rPr lang="de-DE" sz="1600" dirty="0" smtClean="0"/>
              <a:t> </a:t>
            </a:r>
          </a:p>
          <a:p>
            <a:r>
              <a:rPr lang="de-DE" sz="1600" b="1" dirty="0" err="1"/>
              <a:t>C</a:t>
            </a:r>
            <a:r>
              <a:rPr lang="de-DE" sz="1600" b="1" dirty="0" err="1" smtClean="0"/>
              <a:t>ontribute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to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the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objective</a:t>
            </a:r>
            <a:r>
              <a:rPr lang="de-DE" sz="1600" b="1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research</a:t>
            </a:r>
            <a:r>
              <a:rPr lang="de-DE" sz="1600" dirty="0" smtClean="0"/>
              <a:t> </a:t>
            </a:r>
            <a:r>
              <a:rPr lang="de-DE" sz="1600" dirty="0" err="1" smtClean="0"/>
              <a:t>project</a:t>
            </a:r>
            <a:endParaRPr lang="de-DE" sz="1600" dirty="0" smtClean="0"/>
          </a:p>
          <a:p>
            <a:r>
              <a:rPr lang="de-DE" sz="1600" dirty="0" smtClean="0"/>
              <a:t>Support </a:t>
            </a:r>
            <a:r>
              <a:rPr lang="de-DE" sz="1600" b="1" dirty="0" err="1" smtClean="0"/>
              <a:t>early-career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scientists</a:t>
            </a:r>
            <a:endParaRPr lang="de-DE" sz="1600" b="1" dirty="0" smtClean="0"/>
          </a:p>
          <a:p>
            <a:pPr marL="0">
              <a:buNone/>
            </a:pPr>
            <a:endParaRPr lang="de-DE" sz="1600" dirty="0" smtClean="0">
              <a:latin typeface="Arial" charset="0"/>
            </a:endParaRPr>
          </a:p>
          <a:p>
            <a:pPr marL="0">
              <a:buNone/>
            </a:pPr>
            <a:r>
              <a:rPr lang="de-DE" sz="1600" dirty="0" smtClean="0">
                <a:latin typeface="Arial" charset="0"/>
              </a:rPr>
              <a:t>This </a:t>
            </a:r>
            <a:r>
              <a:rPr lang="de-DE" sz="1600" dirty="0" err="1">
                <a:latin typeface="Arial" charset="0"/>
              </a:rPr>
              <a:t>m</a:t>
            </a:r>
            <a:r>
              <a:rPr lang="de-DE" sz="1600" dirty="0" err="1" smtClean="0">
                <a:latin typeface="Arial" charset="0"/>
              </a:rPr>
              <a:t>odule</a:t>
            </a:r>
            <a:r>
              <a:rPr lang="de-DE" sz="1600" dirty="0" smtClean="0">
                <a:latin typeface="Arial" charset="0"/>
              </a:rPr>
              <a:t> </a:t>
            </a:r>
            <a:r>
              <a:rPr lang="de-DE" sz="1600" dirty="0" err="1" smtClean="0">
                <a:latin typeface="Arial" charset="0"/>
              </a:rPr>
              <a:t>is</a:t>
            </a:r>
            <a:r>
              <a:rPr lang="de-DE" sz="1600" dirty="0" smtClean="0">
                <a:latin typeface="Arial" charset="0"/>
              </a:rPr>
              <a:t> </a:t>
            </a:r>
            <a:r>
              <a:rPr lang="de-DE" sz="1600" dirty="0" err="1" smtClean="0">
                <a:latin typeface="Arial" charset="0"/>
              </a:rPr>
              <a:t>available</a:t>
            </a:r>
            <a:r>
              <a:rPr lang="de-DE" sz="1600" dirty="0" smtClean="0">
                <a:latin typeface="Arial" charset="0"/>
              </a:rPr>
              <a:t> </a:t>
            </a:r>
            <a:r>
              <a:rPr lang="de-DE" sz="1600" dirty="0" err="1" smtClean="0">
                <a:latin typeface="Arial" charset="0"/>
              </a:rPr>
              <a:t>within</a:t>
            </a:r>
            <a:r>
              <a:rPr lang="de-DE" sz="1600" dirty="0" smtClean="0">
                <a:latin typeface="Arial" charset="0"/>
              </a:rPr>
              <a:t> the Individual Research Grant </a:t>
            </a:r>
            <a:r>
              <a:rPr lang="de-DE" sz="1600" dirty="0" err="1" smtClean="0">
                <a:latin typeface="Arial" charset="0"/>
              </a:rPr>
              <a:t>Program</a:t>
            </a:r>
            <a:r>
              <a:rPr lang="de-DE" sz="1600" dirty="0" smtClean="0">
                <a:latin typeface="Arial" charset="0"/>
              </a:rPr>
              <a:t> </a:t>
            </a:r>
            <a:r>
              <a:rPr lang="de-DE" sz="1600" dirty="0" err="1" smtClean="0">
                <a:latin typeface="Arial" charset="0"/>
              </a:rPr>
              <a:t>and</a:t>
            </a:r>
            <a:r>
              <a:rPr lang="de-DE" sz="1600" dirty="0" smtClean="0">
                <a:latin typeface="Arial" charset="0"/>
              </a:rPr>
              <a:t> for </a:t>
            </a:r>
            <a:r>
              <a:rPr lang="de-DE" sz="1600" dirty="0" err="1" smtClean="0">
                <a:latin typeface="Arial" charset="0"/>
              </a:rPr>
              <a:t>coordinated</a:t>
            </a:r>
            <a:r>
              <a:rPr lang="de-DE" sz="1600" dirty="0" smtClean="0">
                <a:latin typeface="Arial" charset="0"/>
              </a:rPr>
              <a:t> </a:t>
            </a:r>
            <a:r>
              <a:rPr lang="de-DE" sz="1600" dirty="0" err="1" smtClean="0">
                <a:latin typeface="Arial" charset="0"/>
              </a:rPr>
              <a:t>programs</a:t>
            </a:r>
            <a:r>
              <a:rPr lang="de-DE" sz="1600" dirty="0" smtClean="0">
                <a:latin typeface="Arial" charset="0"/>
              </a:rPr>
              <a:t>.</a:t>
            </a:r>
          </a:p>
          <a:p>
            <a:pPr marL="0">
              <a:buNone/>
            </a:pPr>
            <a:r>
              <a:rPr lang="de-DE" sz="1600" dirty="0" smtClean="0">
                <a:latin typeface="Arial" charset="0"/>
              </a:rPr>
              <a:t>Researchers </a:t>
            </a:r>
            <a:r>
              <a:rPr lang="de-DE" sz="1600" dirty="0" err="1" smtClean="0">
                <a:latin typeface="Arial" charset="0"/>
              </a:rPr>
              <a:t>can</a:t>
            </a:r>
            <a:r>
              <a:rPr lang="de-DE" sz="1600" dirty="0" smtClean="0">
                <a:latin typeface="Arial" charset="0"/>
              </a:rPr>
              <a:t> </a:t>
            </a:r>
            <a:r>
              <a:rPr lang="de-DE" sz="1600" dirty="0" err="1" smtClean="0">
                <a:latin typeface="Arial" charset="0"/>
              </a:rPr>
              <a:t>apply</a:t>
            </a:r>
            <a:r>
              <a:rPr lang="de-DE" sz="1600" dirty="0">
                <a:latin typeface="Arial" charset="0"/>
              </a:rPr>
              <a:t> </a:t>
            </a:r>
            <a:r>
              <a:rPr lang="de-DE" sz="1600" dirty="0" smtClean="0">
                <a:latin typeface="Arial" charset="0"/>
              </a:rPr>
              <a:t>(</a:t>
            </a:r>
            <a:r>
              <a:rPr lang="de-DE" sz="1600" dirty="0" err="1" smtClean="0">
                <a:latin typeface="Arial" charset="0"/>
              </a:rPr>
              <a:t>through</a:t>
            </a:r>
            <a:r>
              <a:rPr lang="de-DE" sz="1600" dirty="0" smtClean="0">
                <a:latin typeface="Arial" charset="0"/>
              </a:rPr>
              <a:t> </a:t>
            </a:r>
            <a:r>
              <a:rPr lang="de-DE" sz="1600" dirty="0" err="1" smtClean="0">
                <a:latin typeface="Arial" charset="0"/>
              </a:rPr>
              <a:t>the</a:t>
            </a:r>
            <a:r>
              <a:rPr lang="de-DE" sz="1600" dirty="0" smtClean="0">
                <a:latin typeface="Arial" charset="0"/>
              </a:rPr>
              <a:t> German </a:t>
            </a:r>
            <a:r>
              <a:rPr lang="de-DE" sz="1600" dirty="0" err="1" smtClean="0">
                <a:latin typeface="Arial" charset="0"/>
              </a:rPr>
              <a:t>host</a:t>
            </a:r>
            <a:r>
              <a:rPr lang="de-DE" sz="1600" dirty="0" smtClean="0">
                <a:latin typeface="Arial" charset="0"/>
              </a:rPr>
              <a:t> </a:t>
            </a:r>
            <a:r>
              <a:rPr lang="de-DE" sz="1600" dirty="0" err="1" smtClean="0">
                <a:latin typeface="Arial" charset="0"/>
              </a:rPr>
              <a:t>institution</a:t>
            </a:r>
            <a:r>
              <a:rPr lang="de-DE" sz="1600" dirty="0">
                <a:latin typeface="Arial" charset="0"/>
              </a:rPr>
              <a:t>)</a:t>
            </a:r>
            <a:r>
              <a:rPr lang="de-DE" sz="1600" dirty="0" smtClean="0">
                <a:latin typeface="Arial" charset="0"/>
              </a:rPr>
              <a:t> for </a:t>
            </a:r>
            <a:r>
              <a:rPr lang="de-DE" sz="1600" dirty="0" err="1" smtClean="0">
                <a:latin typeface="Arial" charset="0"/>
              </a:rPr>
              <a:t>funding</a:t>
            </a:r>
            <a:r>
              <a:rPr lang="de-DE" sz="1600" dirty="0" smtClean="0">
                <a:latin typeface="Arial" charset="0"/>
              </a:rPr>
              <a:t> for a </a:t>
            </a:r>
            <a:r>
              <a:rPr lang="de-DE" sz="1600" dirty="0" err="1" smtClean="0">
                <a:latin typeface="Arial" charset="0"/>
              </a:rPr>
              <a:t>research</a:t>
            </a:r>
            <a:r>
              <a:rPr lang="de-DE" sz="1600" dirty="0" smtClean="0">
                <a:latin typeface="Arial" charset="0"/>
              </a:rPr>
              <a:t> </a:t>
            </a:r>
            <a:r>
              <a:rPr lang="de-DE" sz="1600" dirty="0" err="1" smtClean="0">
                <a:latin typeface="Arial" charset="0"/>
              </a:rPr>
              <a:t>stay</a:t>
            </a:r>
            <a:r>
              <a:rPr lang="de-DE" sz="1600" dirty="0" smtClean="0">
                <a:latin typeface="Arial" charset="0"/>
              </a:rPr>
              <a:t> </a:t>
            </a:r>
            <a:r>
              <a:rPr lang="de-DE" sz="1600" dirty="0" err="1" smtClean="0">
                <a:latin typeface="Arial" charset="0"/>
              </a:rPr>
              <a:t>of</a:t>
            </a:r>
            <a:r>
              <a:rPr lang="de-DE" sz="1600" dirty="0" smtClean="0">
                <a:latin typeface="Arial" charset="0"/>
              </a:rPr>
              <a:t> 3 </a:t>
            </a:r>
            <a:r>
              <a:rPr lang="de-DE" sz="1600" dirty="0" err="1" smtClean="0">
                <a:latin typeface="Arial" charset="0"/>
              </a:rPr>
              <a:t>to</a:t>
            </a:r>
            <a:r>
              <a:rPr lang="de-DE" sz="1600" dirty="0" smtClean="0">
                <a:latin typeface="Arial" charset="0"/>
              </a:rPr>
              <a:t> 12 </a:t>
            </a:r>
            <a:r>
              <a:rPr lang="de-DE" sz="1600" dirty="0" err="1" smtClean="0">
                <a:latin typeface="Arial" charset="0"/>
              </a:rPr>
              <a:t>months</a:t>
            </a:r>
            <a:r>
              <a:rPr lang="de-DE" sz="1600" dirty="0">
                <a:latin typeface="Arial" charset="0"/>
              </a:rPr>
              <a:t> </a:t>
            </a:r>
            <a:r>
              <a:rPr lang="de-DE" sz="1600" dirty="0" smtClean="0">
                <a:latin typeface="Arial" charset="0"/>
              </a:rPr>
              <a:t>(</a:t>
            </a:r>
            <a:r>
              <a:rPr lang="de-DE" sz="1600" dirty="0" err="1" smtClean="0">
                <a:latin typeface="Arial" charset="0"/>
              </a:rPr>
              <a:t>may</a:t>
            </a:r>
            <a:r>
              <a:rPr lang="de-DE" sz="1600" dirty="0" smtClean="0">
                <a:latin typeface="Arial" charset="0"/>
              </a:rPr>
              <a:t> </a:t>
            </a:r>
            <a:r>
              <a:rPr lang="de-DE" sz="1600" dirty="0" err="1" smtClean="0">
                <a:latin typeface="Arial" charset="0"/>
              </a:rPr>
              <a:t>be</a:t>
            </a:r>
            <a:r>
              <a:rPr lang="de-DE" sz="1600" dirty="0" smtClean="0">
                <a:latin typeface="Arial" charset="0"/>
              </a:rPr>
              <a:t> </a:t>
            </a:r>
            <a:r>
              <a:rPr lang="de-DE" sz="1600" dirty="0" err="1" smtClean="0">
                <a:latin typeface="Arial" charset="0"/>
              </a:rPr>
              <a:t>divided</a:t>
            </a:r>
            <a:r>
              <a:rPr lang="de-DE" sz="1600" dirty="0" smtClean="0">
                <a:latin typeface="Arial" charset="0"/>
              </a:rPr>
              <a:t> </a:t>
            </a:r>
            <a:r>
              <a:rPr lang="de-DE" sz="1600" dirty="0" err="1" smtClean="0">
                <a:latin typeface="Arial" charset="0"/>
              </a:rPr>
              <a:t>into</a:t>
            </a:r>
            <a:r>
              <a:rPr lang="de-DE" sz="1600" dirty="0" smtClean="0">
                <a:latin typeface="Arial" charset="0"/>
              </a:rPr>
              <a:t> 3-month </a:t>
            </a:r>
            <a:r>
              <a:rPr lang="de-DE" sz="1600" dirty="0" err="1" smtClean="0">
                <a:latin typeface="Arial" charset="0"/>
              </a:rPr>
              <a:t>blocks</a:t>
            </a:r>
            <a:r>
              <a:rPr lang="de-DE" sz="1600" dirty="0" smtClean="0">
                <a:latin typeface="Arial" charset="0"/>
              </a:rPr>
              <a:t>).</a:t>
            </a:r>
          </a:p>
          <a:p>
            <a:pPr marL="0">
              <a:buNone/>
            </a:pPr>
            <a:r>
              <a:rPr lang="de-DE" sz="1600" dirty="0"/>
              <a:t/>
            </a:r>
            <a:br>
              <a:rPr lang="de-DE" sz="1600" dirty="0"/>
            </a:br>
            <a:r>
              <a:rPr lang="de-DE" sz="1600" u="sng" dirty="0" smtClean="0"/>
              <a:t>Also </a:t>
            </a:r>
            <a:r>
              <a:rPr lang="de-DE" sz="1600" u="sng" dirty="0" err="1" smtClean="0"/>
              <a:t>see</a:t>
            </a:r>
            <a:r>
              <a:rPr lang="de-DE" sz="1600" dirty="0" smtClean="0"/>
              <a:t>: Research </a:t>
            </a:r>
            <a:r>
              <a:rPr lang="de-DE" sz="1600" dirty="0" err="1" smtClean="0"/>
              <a:t>Fellowhips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AvH</a:t>
            </a:r>
            <a:r>
              <a:rPr lang="de-DE" sz="1600" dirty="0" smtClean="0"/>
              <a:t> </a:t>
            </a:r>
            <a:r>
              <a:rPr lang="de-DE" sz="1600" dirty="0" err="1" smtClean="0"/>
              <a:t>and</a:t>
            </a:r>
            <a:r>
              <a:rPr lang="de-DE" sz="1600" dirty="0" smtClean="0"/>
              <a:t> Research </a:t>
            </a:r>
            <a:r>
              <a:rPr lang="de-DE" sz="1600" dirty="0" err="1" smtClean="0"/>
              <a:t>Stays</a:t>
            </a:r>
            <a:r>
              <a:rPr lang="de-DE" sz="1600" dirty="0" smtClean="0"/>
              <a:t> </a:t>
            </a:r>
            <a:r>
              <a:rPr lang="de-DE" sz="1600" dirty="0" err="1" smtClean="0"/>
              <a:t>Program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DAAD</a:t>
            </a:r>
          </a:p>
        </p:txBody>
      </p:sp>
      <p:pic>
        <p:nvPicPr>
          <p:cNvPr id="9" name="Bildplatzhalter 8" descr="Unbenannt.png"/>
          <p:cNvPicPr>
            <a:picLocks noGrp="1" noChangeAspect="1"/>
          </p:cNvPicPr>
          <p:nvPr>
            <p:ph type="pic" sz="quarter" idx="18"/>
          </p:nvPr>
        </p:nvPicPr>
        <p:blipFill>
          <a:blip r:embed="rId3"/>
          <a:srcRect/>
          <a:stretch>
            <a:fillRect/>
          </a:stretch>
        </p:blipFill>
        <p:spPr/>
      </p:pic>
      <p:sp>
        <p:nvSpPr>
          <p:cNvPr id="8" name="Textplatzhalt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de-DE" dirty="0" smtClean="0">
                <a:latin typeface="Arial" charset="0"/>
              </a:rPr>
              <a:t>Modul: Mercator Fellows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A856605-71F6-4F71-93AA-EF2E76CDBB0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UMBC / May 08,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Building Links to German Research / Dr. Max Voegler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0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8"/>
          </p:nvPr>
        </p:nvSpPr>
        <p:spPr>
          <a:xfrm>
            <a:off x="678200" y="1570037"/>
            <a:ext cx="6789400" cy="4521200"/>
          </a:xfrm>
        </p:spPr>
        <p:txBody>
          <a:bodyPr/>
          <a:lstStyle/>
          <a:p>
            <a:pPr marL="18000" indent="0">
              <a:buNone/>
            </a:pPr>
            <a:r>
              <a:rPr lang="de-DE" b="1" dirty="0" err="1" smtClean="0"/>
              <a:t>Objective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sz="1600" dirty="0" err="1" smtClean="0"/>
              <a:t>To</a:t>
            </a:r>
            <a:r>
              <a:rPr lang="de-DE" sz="1600" dirty="0" smtClean="0"/>
              <a:t> </a:t>
            </a:r>
            <a:r>
              <a:rPr lang="de-DE" sz="1600" dirty="0" err="1" smtClean="0"/>
              <a:t>support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initiation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international </a:t>
            </a:r>
            <a:r>
              <a:rPr lang="de-DE" sz="1600" dirty="0" err="1" smtClean="0"/>
              <a:t>collaboration</a:t>
            </a:r>
            <a:r>
              <a:rPr lang="de-DE" sz="1600" dirty="0" smtClean="0"/>
              <a:t> </a:t>
            </a:r>
            <a:r>
              <a:rPr lang="de-DE" sz="1600" dirty="0" err="1" smtClean="0"/>
              <a:t>with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modules</a:t>
            </a:r>
            <a:r>
              <a:rPr lang="de-DE" sz="1600" dirty="0" smtClean="0"/>
              <a:t> „Bilateral </a:t>
            </a:r>
            <a:r>
              <a:rPr lang="de-DE" sz="1600" dirty="0"/>
              <a:t>W</a:t>
            </a:r>
            <a:r>
              <a:rPr lang="de-DE" sz="1600" dirty="0" smtClean="0"/>
              <a:t>orkshops“, „</a:t>
            </a:r>
            <a:r>
              <a:rPr lang="de-DE" sz="1600" dirty="0"/>
              <a:t>T</a:t>
            </a:r>
            <a:r>
              <a:rPr lang="de-DE" sz="1600" dirty="0" smtClean="0"/>
              <a:t>rips </a:t>
            </a:r>
            <a:r>
              <a:rPr lang="de-DE" sz="1600" dirty="0" err="1"/>
              <a:t>A</a:t>
            </a:r>
            <a:r>
              <a:rPr lang="de-DE" sz="1600" dirty="0" err="1" smtClean="0"/>
              <a:t>broad</a:t>
            </a:r>
            <a:r>
              <a:rPr lang="de-DE" sz="1600" dirty="0" smtClean="0"/>
              <a:t>“ </a:t>
            </a:r>
            <a:r>
              <a:rPr lang="de-DE" sz="1600" dirty="0" err="1" smtClean="0"/>
              <a:t>and</a:t>
            </a:r>
            <a:r>
              <a:rPr lang="de-DE" sz="1600" dirty="0" smtClean="0"/>
              <a:t> „Guest Visits “ </a:t>
            </a:r>
            <a:endParaRPr lang="de-DE" sz="1600" dirty="0"/>
          </a:p>
          <a:p>
            <a:pPr marL="18000" indent="0">
              <a:buNone/>
            </a:pPr>
            <a:r>
              <a:rPr lang="de-DE" b="1" dirty="0" smtClean="0"/>
              <a:t>Type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Extent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Funding</a:t>
            </a: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sz="1600" dirty="0" smtClean="0"/>
              <a:t>The </a:t>
            </a:r>
            <a:r>
              <a:rPr lang="de-DE" sz="1600" dirty="0" err="1" smtClean="0"/>
              <a:t>modules</a:t>
            </a:r>
            <a:r>
              <a:rPr lang="de-DE" sz="1600" dirty="0" smtClean="0"/>
              <a:t> </a:t>
            </a:r>
            <a:r>
              <a:rPr lang="de-DE" sz="1600" dirty="0" err="1" smtClean="0"/>
              <a:t>can</a:t>
            </a:r>
            <a:r>
              <a:rPr lang="de-DE" sz="1600" dirty="0" smtClean="0"/>
              <a:t> </a:t>
            </a:r>
            <a:r>
              <a:rPr lang="de-DE" sz="1600" dirty="0" err="1" smtClean="0"/>
              <a:t>be</a:t>
            </a:r>
            <a:r>
              <a:rPr lang="de-DE" sz="1600" dirty="0" smtClean="0"/>
              <a:t> </a:t>
            </a:r>
            <a:r>
              <a:rPr lang="de-DE" sz="1600" dirty="0" err="1" smtClean="0"/>
              <a:t>combined</a:t>
            </a:r>
            <a:r>
              <a:rPr lang="de-DE" sz="1600" dirty="0" smtClean="0"/>
              <a:t> </a:t>
            </a:r>
          </a:p>
          <a:p>
            <a:r>
              <a:rPr lang="en-US" sz="1600" dirty="0"/>
              <a:t>Trips abroad of up to three months or research stays at partner institutions. Researchers from doctoral candidates to professors may take advantage of these</a:t>
            </a:r>
            <a:r>
              <a:rPr lang="de-DE" sz="1600" dirty="0" smtClean="0"/>
              <a:t>;</a:t>
            </a:r>
          </a:p>
          <a:p>
            <a:r>
              <a:rPr lang="de-DE" sz="1600" dirty="0" smtClean="0"/>
              <a:t>Joint </a:t>
            </a:r>
            <a:r>
              <a:rPr lang="de-DE" sz="1600" dirty="0" err="1"/>
              <a:t>w</a:t>
            </a:r>
            <a:r>
              <a:rPr lang="de-DE" sz="1600" dirty="0" err="1" smtClean="0"/>
              <a:t>orkshops</a:t>
            </a:r>
            <a:r>
              <a:rPr lang="de-DE" sz="1600" dirty="0"/>
              <a:t>.</a:t>
            </a:r>
          </a:p>
          <a:p>
            <a:pPr marL="0">
              <a:buNone/>
            </a:pPr>
            <a:r>
              <a:rPr lang="de-DE" sz="1600" dirty="0" err="1" smtClean="0">
                <a:latin typeface="Arial" charset="0"/>
              </a:rPr>
              <a:t>Funding</a:t>
            </a:r>
            <a:r>
              <a:rPr lang="de-DE" sz="1600" dirty="0" smtClean="0">
                <a:latin typeface="Arial" charset="0"/>
              </a:rPr>
              <a:t> </a:t>
            </a:r>
            <a:r>
              <a:rPr lang="de-DE" sz="1600" dirty="0" err="1" smtClean="0">
                <a:latin typeface="Arial" charset="0"/>
              </a:rPr>
              <a:t>is</a:t>
            </a:r>
            <a:r>
              <a:rPr lang="de-DE" sz="1600" dirty="0" smtClean="0">
                <a:latin typeface="Arial" charset="0"/>
              </a:rPr>
              <a:t> </a:t>
            </a:r>
            <a:r>
              <a:rPr lang="de-DE" sz="1600" dirty="0" err="1" smtClean="0">
                <a:latin typeface="Arial" charset="0"/>
              </a:rPr>
              <a:t>available</a:t>
            </a:r>
            <a:r>
              <a:rPr lang="de-DE" sz="1600" dirty="0" smtClean="0">
                <a:latin typeface="Arial" charset="0"/>
              </a:rPr>
              <a:t> </a:t>
            </a:r>
            <a:r>
              <a:rPr lang="de-DE" sz="1600" dirty="0" err="1" smtClean="0">
                <a:latin typeface="Arial" charset="0"/>
              </a:rPr>
              <a:t>for</a:t>
            </a:r>
            <a:r>
              <a:rPr lang="de-DE" sz="1600" dirty="0" smtClean="0">
                <a:latin typeface="Arial" charset="0"/>
              </a:rPr>
              <a:t> a </a:t>
            </a:r>
            <a:r>
              <a:rPr lang="de-DE" sz="1600" dirty="0" err="1" smtClean="0">
                <a:latin typeface="Arial" charset="0"/>
              </a:rPr>
              <a:t>maximum</a:t>
            </a:r>
            <a:r>
              <a:rPr lang="de-DE" sz="1600" dirty="0" smtClean="0">
                <a:latin typeface="Arial" charset="0"/>
              </a:rPr>
              <a:t> </a:t>
            </a:r>
            <a:r>
              <a:rPr lang="de-DE" sz="1600" dirty="0" err="1" smtClean="0">
                <a:latin typeface="Arial" charset="0"/>
              </a:rPr>
              <a:t>of</a:t>
            </a:r>
            <a:r>
              <a:rPr lang="de-DE" sz="1600" dirty="0" smtClean="0">
                <a:latin typeface="Arial" charset="0"/>
              </a:rPr>
              <a:t> 1 </a:t>
            </a:r>
            <a:r>
              <a:rPr lang="de-DE" sz="1600" dirty="0" err="1" smtClean="0">
                <a:latin typeface="Arial" charset="0"/>
              </a:rPr>
              <a:t>year</a:t>
            </a:r>
            <a:r>
              <a:rPr lang="de-DE" sz="1600" dirty="0" smtClean="0">
                <a:latin typeface="Arial" charset="0"/>
              </a:rPr>
              <a:t>. The </a:t>
            </a:r>
            <a:r>
              <a:rPr lang="de-DE" sz="1600" dirty="0" err="1" smtClean="0">
                <a:latin typeface="Arial" charset="0"/>
              </a:rPr>
              <a:t>program</a:t>
            </a:r>
            <a:r>
              <a:rPr lang="de-DE" sz="1600" dirty="0" smtClean="0">
                <a:latin typeface="Arial" charset="0"/>
              </a:rPr>
              <a:t> </a:t>
            </a:r>
            <a:r>
              <a:rPr lang="de-DE" sz="1600" dirty="0" err="1" smtClean="0">
                <a:latin typeface="Arial" charset="0"/>
              </a:rPr>
              <a:t>relies</a:t>
            </a:r>
            <a:r>
              <a:rPr lang="de-DE" sz="1600" dirty="0" smtClean="0">
                <a:latin typeface="Arial" charset="0"/>
              </a:rPr>
              <a:t> on </a:t>
            </a:r>
            <a:r>
              <a:rPr lang="de-DE" sz="1600" i="1" dirty="0" err="1" smtClean="0">
                <a:latin typeface="Arial" charset="0"/>
              </a:rPr>
              <a:t>matching</a:t>
            </a:r>
            <a:r>
              <a:rPr lang="de-DE" sz="1600" i="1" dirty="0" smtClean="0">
                <a:latin typeface="Arial" charset="0"/>
              </a:rPr>
              <a:t> </a:t>
            </a:r>
            <a:r>
              <a:rPr lang="de-DE" sz="1600" i="1" dirty="0" err="1" smtClean="0">
                <a:latin typeface="Arial" charset="0"/>
              </a:rPr>
              <a:t>funds</a:t>
            </a:r>
            <a:r>
              <a:rPr lang="de-DE" sz="1600" dirty="0" smtClean="0">
                <a:latin typeface="Arial" charset="0"/>
              </a:rPr>
              <a:t>.</a:t>
            </a:r>
            <a:endParaRPr lang="de-DE" sz="1600" dirty="0">
              <a:latin typeface="Arial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647700" y="389680"/>
            <a:ext cx="7920000" cy="677120"/>
          </a:xfrm>
        </p:spPr>
        <p:txBody>
          <a:bodyPr/>
          <a:lstStyle/>
          <a:p>
            <a:r>
              <a:rPr lang="de-DE" dirty="0" err="1">
                <a:latin typeface="Arial" charset="0"/>
              </a:rPr>
              <a:t>How</a:t>
            </a:r>
            <a:r>
              <a:rPr lang="de-DE" dirty="0">
                <a:latin typeface="Arial" charset="0"/>
              </a:rPr>
              <a:t> </a:t>
            </a:r>
            <a:r>
              <a:rPr lang="de-DE" dirty="0" err="1">
                <a:latin typeface="Arial" charset="0"/>
              </a:rPr>
              <a:t>Does</a:t>
            </a:r>
            <a:r>
              <a:rPr lang="de-DE" dirty="0">
                <a:latin typeface="Arial" charset="0"/>
              </a:rPr>
              <a:t> </a:t>
            </a:r>
            <a:r>
              <a:rPr lang="de-DE" dirty="0" err="1">
                <a:latin typeface="Arial" charset="0"/>
              </a:rPr>
              <a:t>the</a:t>
            </a:r>
            <a:r>
              <a:rPr lang="de-DE" dirty="0">
                <a:latin typeface="Arial" charset="0"/>
              </a:rPr>
              <a:t> DFG Fund </a:t>
            </a:r>
            <a:r>
              <a:rPr lang="de-DE" dirty="0" smtClean="0">
                <a:latin typeface="Arial" charset="0"/>
              </a:rPr>
              <a:t>International </a:t>
            </a:r>
            <a:r>
              <a:rPr lang="de-DE" dirty="0" err="1">
                <a:latin typeface="Arial" charset="0"/>
              </a:rPr>
              <a:t>Cooperation</a:t>
            </a:r>
            <a:r>
              <a:rPr lang="de-DE" dirty="0">
                <a:latin typeface="Arial" charset="0"/>
              </a:rPr>
              <a:t>?</a:t>
            </a:r>
            <a:r>
              <a:rPr lang="de-DE" dirty="0" smtClean="0">
                <a:latin typeface="Arial" charset="0"/>
              </a:rPr>
              <a:t/>
            </a:r>
            <a:br>
              <a:rPr lang="de-DE" dirty="0" smtClean="0">
                <a:latin typeface="Arial" charset="0"/>
              </a:rPr>
            </a:br>
            <a:r>
              <a:rPr lang="de-DE" b="0" dirty="0" err="1" smtClean="0"/>
              <a:t>Program</a:t>
            </a:r>
            <a:r>
              <a:rPr lang="de-DE" b="0" dirty="0" smtClean="0"/>
              <a:t>: Initiation </a:t>
            </a:r>
            <a:r>
              <a:rPr lang="de-DE" b="0" dirty="0" err="1" smtClean="0"/>
              <a:t>of</a:t>
            </a:r>
            <a:r>
              <a:rPr lang="de-DE" b="0" dirty="0" smtClean="0"/>
              <a:t> International </a:t>
            </a:r>
            <a:r>
              <a:rPr lang="de-DE" b="0" dirty="0" err="1" smtClean="0"/>
              <a:t>Cooperation</a:t>
            </a:r>
            <a:r>
              <a:rPr lang="en-US" b="0" dirty="0"/>
              <a:t/>
            </a:r>
            <a:br>
              <a:rPr lang="en-US" b="0" dirty="0"/>
            </a:br>
            <a:endParaRPr lang="de-DE" b="0" dirty="0"/>
          </a:p>
        </p:txBody>
      </p:sp>
      <p:pic>
        <p:nvPicPr>
          <p:cNvPr id="7" name="Picture 8" descr="L:\Daten\Bilder\Microsoft Clip Organizer\j04093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42680" y="1543071"/>
            <a:ext cx="1972721" cy="2957503"/>
          </a:xfrm>
          <a:prstGeom prst="rect">
            <a:avLst/>
          </a:prstGeom>
          <a:noFill/>
        </p:spPr>
      </p:pic>
      <p:sp>
        <p:nvSpPr>
          <p:cNvPr id="8" name="Foliennummernplatzhalter 7"/>
          <p:cNvSpPr>
            <a:spLocks noGrp="1"/>
          </p:cNvSpPr>
          <p:nvPr>
            <p:ph type="sldNum" sz="quarter" idx="4"/>
          </p:nvPr>
        </p:nvSpPr>
        <p:spPr>
          <a:xfrm>
            <a:off x="142844" y="6459539"/>
            <a:ext cx="360000" cy="24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647700" y="6459539"/>
            <a:ext cx="6357600" cy="24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mtClean="0"/>
              <a:t>UMBC / May 08, 2014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47700" y="6261100"/>
            <a:ext cx="6358156" cy="1984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Building Links to German Research / Dr. Max Voegler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769642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latin typeface="Arial" charset="0"/>
              </a:rPr>
              <a:t>How</a:t>
            </a:r>
            <a:r>
              <a:rPr lang="de-DE" dirty="0">
                <a:latin typeface="Arial" charset="0"/>
              </a:rPr>
              <a:t> </a:t>
            </a:r>
            <a:r>
              <a:rPr lang="de-DE" dirty="0" err="1">
                <a:latin typeface="Arial" charset="0"/>
              </a:rPr>
              <a:t>Does</a:t>
            </a:r>
            <a:r>
              <a:rPr lang="de-DE" dirty="0">
                <a:latin typeface="Arial" charset="0"/>
              </a:rPr>
              <a:t> </a:t>
            </a:r>
            <a:r>
              <a:rPr lang="de-DE" dirty="0" err="1">
                <a:latin typeface="Arial" charset="0"/>
              </a:rPr>
              <a:t>the</a:t>
            </a:r>
            <a:r>
              <a:rPr lang="de-DE" dirty="0">
                <a:latin typeface="Arial" charset="0"/>
              </a:rPr>
              <a:t> DFG Fund </a:t>
            </a:r>
            <a:r>
              <a:rPr lang="de-DE" dirty="0" smtClean="0">
                <a:latin typeface="Arial" charset="0"/>
              </a:rPr>
              <a:t>International </a:t>
            </a:r>
            <a:r>
              <a:rPr lang="de-DE" dirty="0" err="1">
                <a:latin typeface="Arial" charset="0"/>
              </a:rPr>
              <a:t>Cooperation</a:t>
            </a:r>
            <a:r>
              <a:rPr lang="de-DE" dirty="0">
                <a:latin typeface="Arial" charset="0"/>
              </a:rPr>
              <a:t>?</a:t>
            </a:r>
            <a:br>
              <a:rPr lang="de-DE" dirty="0">
                <a:latin typeface="Arial" charset="0"/>
              </a:rPr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5"/>
          </p:nvPr>
        </p:nvSpPr>
        <p:spPr>
          <a:xfrm>
            <a:off x="680616" y="1571696"/>
            <a:ext cx="5971024" cy="4521600"/>
          </a:xfrm>
        </p:spPr>
        <p:txBody>
          <a:bodyPr/>
          <a:lstStyle/>
          <a:p>
            <a:pPr>
              <a:buFontTx/>
              <a:buNone/>
            </a:pPr>
            <a:r>
              <a:rPr lang="de-DE" sz="1600" dirty="0" smtClean="0"/>
              <a:t>IRTGs </a:t>
            </a:r>
            <a:r>
              <a:rPr lang="de-DE" sz="1600" dirty="0" err="1" smtClean="0"/>
              <a:t>provide</a:t>
            </a:r>
            <a:endParaRPr lang="de-DE" sz="1600" dirty="0" smtClean="0"/>
          </a:p>
          <a:p>
            <a:r>
              <a:rPr lang="de-DE" sz="1600" b="1" dirty="0" err="1" smtClean="0"/>
              <a:t>Funding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for</a:t>
            </a:r>
            <a:r>
              <a:rPr lang="de-DE" sz="1600" b="1" dirty="0" smtClean="0"/>
              <a:t> international </a:t>
            </a:r>
            <a:r>
              <a:rPr lang="de-DE" sz="1600" b="1" dirty="0" err="1" smtClean="0"/>
              <a:t>research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training</a:t>
            </a:r>
            <a:r>
              <a:rPr lang="de-DE" sz="1600" dirty="0" smtClean="0"/>
              <a:t> </a:t>
            </a:r>
            <a:r>
              <a:rPr lang="de-DE" sz="1600" dirty="0" err="1" smtClean="0"/>
              <a:t>at</a:t>
            </a:r>
            <a:r>
              <a:rPr lang="de-DE" sz="1600" dirty="0" smtClean="0"/>
              <a:t> </a:t>
            </a:r>
            <a:br>
              <a:rPr lang="de-DE" sz="1600" dirty="0" smtClean="0"/>
            </a:br>
            <a:r>
              <a:rPr lang="de-DE" sz="1600" dirty="0" err="1" smtClean="0"/>
              <a:t>centers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scientific</a:t>
            </a:r>
            <a:r>
              <a:rPr lang="de-DE" sz="1600" dirty="0" smtClean="0"/>
              <a:t> excellence</a:t>
            </a:r>
          </a:p>
          <a:p>
            <a:r>
              <a:rPr lang="de-DE" sz="1600" b="1" dirty="0" smtClean="0"/>
              <a:t>Structured </a:t>
            </a:r>
            <a:r>
              <a:rPr lang="de-DE" sz="1600" dirty="0" err="1" smtClean="0"/>
              <a:t>doctoral</a:t>
            </a:r>
            <a:r>
              <a:rPr lang="de-DE" sz="1600" dirty="0" smtClean="0"/>
              <a:t> </a:t>
            </a:r>
            <a:r>
              <a:rPr lang="de-DE" sz="1600" dirty="0" err="1" smtClean="0"/>
              <a:t>program</a:t>
            </a:r>
            <a:endParaRPr lang="de-DE" sz="1600" dirty="0" smtClean="0"/>
          </a:p>
          <a:p>
            <a:pPr marL="0"/>
            <a:r>
              <a:rPr lang="de-DE" sz="1600" b="1" dirty="0" smtClean="0"/>
              <a:t>Joint </a:t>
            </a:r>
            <a:r>
              <a:rPr lang="de-DE" sz="1600" b="1" dirty="0" err="1" smtClean="0"/>
              <a:t>supervision</a:t>
            </a:r>
            <a:r>
              <a:rPr lang="de-DE" sz="1600" b="1" dirty="0" smtClean="0"/>
              <a:t> </a:t>
            </a:r>
            <a:r>
              <a:rPr lang="de-DE" sz="1600" dirty="0" err="1" smtClean="0"/>
              <a:t>and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exchange</a:t>
            </a:r>
            <a:r>
              <a:rPr lang="de-DE" sz="1600" b="1" dirty="0" smtClean="0"/>
              <a:t> </a:t>
            </a:r>
            <a:r>
              <a:rPr lang="de-DE" sz="1600" dirty="0" err="1" smtClean="0"/>
              <a:t>program</a:t>
            </a:r>
            <a:r>
              <a:rPr lang="de-DE" sz="1600" dirty="0" smtClean="0"/>
              <a:t> </a:t>
            </a:r>
            <a:r>
              <a:rPr lang="de-DE" sz="1600" dirty="0" err="1" smtClean="0"/>
              <a:t>for</a:t>
            </a:r>
            <a:r>
              <a:rPr lang="de-DE" sz="1600" dirty="0" smtClean="0"/>
              <a:t> </a:t>
            </a:r>
            <a:r>
              <a:rPr lang="de-DE" sz="1600" dirty="0" err="1" smtClean="0"/>
              <a:t>doctoral</a:t>
            </a:r>
            <a:r>
              <a:rPr lang="de-DE" sz="1600" dirty="0" smtClean="0"/>
              <a:t> </a:t>
            </a:r>
            <a:r>
              <a:rPr lang="de-DE" sz="1600" dirty="0" err="1" smtClean="0"/>
              <a:t>students</a:t>
            </a:r>
            <a:endParaRPr lang="de-DE" sz="1600" dirty="0" smtClean="0"/>
          </a:p>
          <a:p>
            <a:pPr marL="0" indent="0">
              <a:buNone/>
            </a:pPr>
            <a:r>
              <a:rPr lang="de-DE" sz="1600" b="1" dirty="0" smtClean="0"/>
              <a:t/>
            </a:r>
            <a:br>
              <a:rPr lang="de-DE" sz="1600" b="1" dirty="0" smtClean="0"/>
            </a:br>
            <a:r>
              <a:rPr lang="de-DE" sz="1600" dirty="0" err="1" smtClean="0">
                <a:latin typeface="Arial" charset="0"/>
              </a:rPr>
              <a:t>Faculty</a:t>
            </a:r>
            <a:r>
              <a:rPr lang="de-DE" sz="1600" dirty="0" smtClean="0">
                <a:latin typeface="Arial" charset="0"/>
              </a:rPr>
              <a:t> </a:t>
            </a:r>
            <a:r>
              <a:rPr lang="de-DE" sz="1600" dirty="0" err="1" smtClean="0">
                <a:latin typeface="Arial" charset="0"/>
              </a:rPr>
              <a:t>members</a:t>
            </a:r>
            <a:r>
              <a:rPr lang="de-DE" sz="1600" dirty="0" smtClean="0">
                <a:latin typeface="Arial" charset="0"/>
              </a:rPr>
              <a:t> </a:t>
            </a:r>
            <a:r>
              <a:rPr lang="de-DE" sz="1600" dirty="0" err="1" smtClean="0">
                <a:latin typeface="Arial" charset="0"/>
              </a:rPr>
              <a:t>at</a:t>
            </a:r>
            <a:r>
              <a:rPr lang="de-DE" sz="1600" dirty="0" smtClean="0">
                <a:latin typeface="Arial" charset="0"/>
              </a:rPr>
              <a:t> German </a:t>
            </a:r>
            <a:r>
              <a:rPr lang="de-DE" sz="1600" dirty="0" err="1" smtClean="0">
                <a:latin typeface="Arial" charset="0"/>
              </a:rPr>
              <a:t>universities</a:t>
            </a:r>
            <a:r>
              <a:rPr lang="de-DE" sz="1600" dirty="0" smtClean="0">
                <a:latin typeface="Arial" charset="0"/>
              </a:rPr>
              <a:t> </a:t>
            </a:r>
            <a:r>
              <a:rPr lang="de-DE" sz="1600" dirty="0" err="1" smtClean="0">
                <a:latin typeface="Arial" charset="0"/>
              </a:rPr>
              <a:t>and</a:t>
            </a:r>
            <a:r>
              <a:rPr lang="de-DE" sz="1600" dirty="0" smtClean="0">
                <a:latin typeface="Arial" charset="0"/>
              </a:rPr>
              <a:t> </a:t>
            </a:r>
            <a:r>
              <a:rPr lang="de-DE" sz="1600" dirty="0" err="1" smtClean="0">
                <a:latin typeface="Arial" charset="0"/>
              </a:rPr>
              <a:t>their</a:t>
            </a:r>
            <a:r>
              <a:rPr lang="de-DE" sz="1600" dirty="0" smtClean="0">
                <a:latin typeface="Arial" charset="0"/>
              </a:rPr>
              <a:t> </a:t>
            </a:r>
            <a:r>
              <a:rPr lang="de-DE" sz="1600" dirty="0" err="1" smtClean="0">
                <a:latin typeface="Arial" charset="0"/>
              </a:rPr>
              <a:t>counterparts</a:t>
            </a:r>
            <a:r>
              <a:rPr lang="de-DE" sz="1600" dirty="0" smtClean="0">
                <a:latin typeface="Arial" charset="0"/>
              </a:rPr>
              <a:t> </a:t>
            </a:r>
            <a:r>
              <a:rPr lang="de-DE" sz="1600" dirty="0" err="1" smtClean="0">
                <a:latin typeface="Arial" charset="0"/>
              </a:rPr>
              <a:t>abroad</a:t>
            </a:r>
            <a:r>
              <a:rPr lang="de-DE" sz="1600" dirty="0" smtClean="0">
                <a:latin typeface="Arial" charset="0"/>
              </a:rPr>
              <a:t> </a:t>
            </a:r>
            <a:r>
              <a:rPr lang="de-DE" sz="1600" dirty="0" err="1" smtClean="0">
                <a:latin typeface="Arial" charset="0"/>
              </a:rPr>
              <a:t>apply</a:t>
            </a:r>
            <a:r>
              <a:rPr lang="de-DE" sz="1600" dirty="0" smtClean="0">
                <a:latin typeface="Arial" charset="0"/>
              </a:rPr>
              <a:t> </a:t>
            </a:r>
            <a:r>
              <a:rPr lang="de-DE" sz="1600" dirty="0" err="1" smtClean="0">
                <a:latin typeface="Arial" charset="0"/>
              </a:rPr>
              <a:t>jointly</a:t>
            </a:r>
            <a:r>
              <a:rPr lang="de-DE" sz="1600" dirty="0" smtClean="0">
                <a:latin typeface="Arial" charset="0"/>
              </a:rPr>
              <a:t>. The </a:t>
            </a:r>
            <a:r>
              <a:rPr lang="de-DE" sz="1600" dirty="0" err="1" smtClean="0">
                <a:latin typeface="Arial" charset="0"/>
              </a:rPr>
              <a:t>foreign</a:t>
            </a:r>
            <a:r>
              <a:rPr lang="de-DE" sz="1600" dirty="0" smtClean="0">
                <a:latin typeface="Arial" charset="0"/>
              </a:rPr>
              <a:t> </a:t>
            </a:r>
            <a:r>
              <a:rPr lang="de-DE" sz="1600" dirty="0" err="1" smtClean="0">
                <a:latin typeface="Arial" charset="0"/>
              </a:rPr>
              <a:t>partners</a:t>
            </a:r>
            <a:r>
              <a:rPr lang="de-DE" sz="1600" dirty="0" smtClean="0">
                <a:latin typeface="Arial" charset="0"/>
              </a:rPr>
              <a:t> </a:t>
            </a:r>
            <a:r>
              <a:rPr lang="de-DE" sz="1600" dirty="0" err="1" smtClean="0">
                <a:latin typeface="Arial" charset="0"/>
              </a:rPr>
              <a:t>are</a:t>
            </a:r>
            <a:r>
              <a:rPr lang="de-DE" sz="1600" dirty="0" smtClean="0">
                <a:latin typeface="Arial" charset="0"/>
              </a:rPr>
              <a:t> </a:t>
            </a:r>
            <a:r>
              <a:rPr lang="de-DE" sz="1600" dirty="0" err="1" smtClean="0">
                <a:latin typeface="Arial" charset="0"/>
              </a:rPr>
              <a:t>expected</a:t>
            </a:r>
            <a:r>
              <a:rPr lang="de-DE" sz="1600" dirty="0" smtClean="0">
                <a:latin typeface="Arial" charset="0"/>
              </a:rPr>
              <a:t> </a:t>
            </a:r>
            <a:r>
              <a:rPr lang="de-DE" sz="1600" dirty="0" err="1" smtClean="0">
                <a:latin typeface="Arial" charset="0"/>
              </a:rPr>
              <a:t>to</a:t>
            </a:r>
            <a:r>
              <a:rPr lang="de-DE" sz="1600" dirty="0" smtClean="0">
                <a:latin typeface="Arial" charset="0"/>
              </a:rPr>
              <a:t> </a:t>
            </a:r>
            <a:r>
              <a:rPr lang="de-DE" sz="1600" dirty="0" err="1" smtClean="0">
                <a:latin typeface="Arial" charset="0"/>
              </a:rPr>
              <a:t>acquire</a:t>
            </a:r>
            <a:r>
              <a:rPr lang="de-DE" sz="1600" dirty="0" smtClean="0">
                <a:latin typeface="Arial" charset="0"/>
              </a:rPr>
              <a:t> </a:t>
            </a:r>
            <a:r>
              <a:rPr lang="de-DE" sz="1600" dirty="0" err="1" smtClean="0">
                <a:latin typeface="Arial" charset="0"/>
              </a:rPr>
              <a:t>complementary</a:t>
            </a:r>
            <a:r>
              <a:rPr lang="de-DE" sz="1600" dirty="0" smtClean="0">
                <a:latin typeface="Arial" charset="0"/>
              </a:rPr>
              <a:t> </a:t>
            </a:r>
            <a:r>
              <a:rPr lang="de-DE" sz="1600" dirty="0" err="1" smtClean="0">
                <a:latin typeface="Arial" charset="0"/>
              </a:rPr>
              <a:t>funding</a:t>
            </a:r>
            <a:r>
              <a:rPr lang="de-DE" sz="1600" dirty="0" smtClean="0">
                <a:latin typeface="Arial" charset="0"/>
              </a:rPr>
              <a:t> </a:t>
            </a:r>
            <a:r>
              <a:rPr lang="de-DE" sz="1600" dirty="0" err="1" smtClean="0">
                <a:latin typeface="Arial" charset="0"/>
              </a:rPr>
              <a:t>from</a:t>
            </a:r>
            <a:r>
              <a:rPr lang="de-DE" sz="1600" dirty="0" smtClean="0">
                <a:latin typeface="Arial" charset="0"/>
              </a:rPr>
              <a:t> </a:t>
            </a:r>
            <a:r>
              <a:rPr lang="de-DE" sz="1600" dirty="0" err="1" smtClean="0">
                <a:latin typeface="Arial" charset="0"/>
              </a:rPr>
              <a:t>their</a:t>
            </a:r>
            <a:r>
              <a:rPr lang="de-DE" sz="1600" dirty="0" smtClean="0">
                <a:latin typeface="Arial" charset="0"/>
              </a:rPr>
              <a:t> </a:t>
            </a:r>
            <a:r>
              <a:rPr lang="de-DE" sz="1600" dirty="0" err="1" smtClean="0">
                <a:latin typeface="Arial" charset="0"/>
              </a:rPr>
              <a:t>respective</a:t>
            </a:r>
            <a:r>
              <a:rPr lang="de-DE" sz="1600" dirty="0" smtClean="0">
                <a:latin typeface="Arial" charset="0"/>
              </a:rPr>
              <a:t> </a:t>
            </a:r>
            <a:r>
              <a:rPr lang="de-DE" sz="1600" dirty="0" err="1" smtClean="0">
                <a:latin typeface="Arial" charset="0"/>
              </a:rPr>
              <a:t>source</a:t>
            </a:r>
            <a:r>
              <a:rPr lang="de-DE" sz="1600" dirty="0" smtClean="0">
                <a:latin typeface="Arial" charset="0"/>
              </a:rPr>
              <a:t>(s).</a:t>
            </a:r>
          </a:p>
          <a:p>
            <a:pPr>
              <a:spcBef>
                <a:spcPct val="50000"/>
              </a:spcBef>
            </a:pPr>
            <a:endParaRPr lang="de-DE" sz="1600" dirty="0" smtClean="0">
              <a:latin typeface="Arial" charset="0"/>
            </a:endParaRPr>
          </a:p>
          <a:p>
            <a:pPr>
              <a:buNone/>
            </a:pPr>
            <a:endParaRPr lang="de-DE" sz="1600" dirty="0"/>
          </a:p>
        </p:txBody>
      </p:sp>
      <p:pic>
        <p:nvPicPr>
          <p:cNvPr id="9" name="Bildplatzhalter 8" descr="Unbenannt.png"/>
          <p:cNvPicPr>
            <a:picLocks noGrp="1" noChangeAspect="1"/>
          </p:cNvPicPr>
          <p:nvPr>
            <p:ph type="pic" sz="quarter" idx="18"/>
          </p:nvPr>
        </p:nvPicPr>
        <p:blipFill>
          <a:blip r:embed="rId2"/>
          <a:srcRect/>
          <a:stretch>
            <a:fillRect/>
          </a:stretch>
        </p:blipFill>
        <p:spPr>
          <a:xfrm>
            <a:off x="7620000" y="1642176"/>
            <a:ext cx="1291270" cy="1721693"/>
          </a:xfrm>
        </p:spPr>
      </p:pic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Building Links to German Research / Dr. Max Voegler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UMBC / May 08, 2014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de-DE" dirty="0" smtClean="0">
                <a:latin typeface="Arial" charset="0"/>
              </a:rPr>
              <a:t>International Research Training Groups (IRTG)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851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Building Links to German Research / Dr. Max Voegler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UMBC / May 08, 2014</a:t>
            </a:r>
            <a:endParaRPr lang="de-DE" dirty="0"/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712212" y="3615209"/>
            <a:ext cx="11528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dirty="0" err="1">
                <a:solidFill>
                  <a:schemeClr val="accent4"/>
                </a:solidFill>
              </a:rPr>
              <a:t>F</a:t>
            </a:r>
            <a:r>
              <a:rPr lang="de-DE" sz="1600" dirty="0" err="1" smtClean="0">
                <a:solidFill>
                  <a:schemeClr val="accent4"/>
                </a:solidFill>
              </a:rPr>
              <a:t>unded</a:t>
            </a:r>
            <a:r>
              <a:rPr lang="de-DE" sz="1600" dirty="0" smtClean="0">
                <a:solidFill>
                  <a:schemeClr val="accent4"/>
                </a:solidFill>
              </a:rPr>
              <a:t> </a:t>
            </a:r>
            <a:r>
              <a:rPr lang="de-DE" sz="1600" dirty="0" err="1">
                <a:solidFill>
                  <a:schemeClr val="accent4"/>
                </a:solidFill>
              </a:rPr>
              <a:t>by</a:t>
            </a:r>
            <a:endParaRPr lang="de-DE" sz="1600" dirty="0">
              <a:solidFill>
                <a:schemeClr val="accent4"/>
              </a:solidFill>
            </a:endParaRPr>
          </a:p>
          <a:p>
            <a:r>
              <a:rPr lang="de-DE" sz="1600" dirty="0">
                <a:solidFill>
                  <a:schemeClr val="accent4"/>
                </a:solidFill>
              </a:rPr>
              <a:t>DFG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857490" y="1752600"/>
            <a:ext cx="298030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chemeClr val="accent4"/>
              </a:buClr>
              <a:buSzPct val="90000"/>
              <a:buFont typeface="Arial" pitchFamily="34" charset="0"/>
              <a:buChar char="►"/>
            </a:pPr>
            <a:r>
              <a:rPr lang="en-GB" sz="1400" dirty="0"/>
              <a:t> </a:t>
            </a:r>
            <a:r>
              <a:rPr lang="en-GB" sz="1400" dirty="0" smtClean="0"/>
              <a:t>Common </a:t>
            </a:r>
            <a:r>
              <a:rPr lang="en-GB" sz="1400" dirty="0"/>
              <a:t>research interest</a:t>
            </a:r>
          </a:p>
          <a:p>
            <a:pPr>
              <a:buClr>
                <a:schemeClr val="accent4"/>
              </a:buClr>
              <a:buSzPct val="90000"/>
              <a:buFont typeface="Arial" pitchFamily="34" charset="0"/>
              <a:buChar char="►"/>
            </a:pPr>
            <a:r>
              <a:rPr lang="en-GB" sz="1400" dirty="0"/>
              <a:t> </a:t>
            </a:r>
            <a:r>
              <a:rPr lang="en-GB" sz="1400" dirty="0" smtClean="0"/>
              <a:t>Complementary </a:t>
            </a:r>
            <a:r>
              <a:rPr lang="en-GB" sz="1400" dirty="0"/>
              <a:t>expertise</a:t>
            </a:r>
          </a:p>
          <a:p>
            <a:pPr>
              <a:buClr>
                <a:schemeClr val="accent4"/>
              </a:buClr>
              <a:buSzPct val="90000"/>
              <a:buFont typeface="Arial" pitchFamily="34" charset="0"/>
              <a:buChar char="►"/>
            </a:pPr>
            <a:r>
              <a:rPr lang="en-GB" sz="1400" dirty="0"/>
              <a:t> </a:t>
            </a:r>
            <a:r>
              <a:rPr lang="en-GB" sz="1400" dirty="0" smtClean="0"/>
              <a:t>Cohesive </a:t>
            </a:r>
            <a:r>
              <a:rPr lang="en-GB" sz="1400" dirty="0"/>
              <a:t>joint research program</a:t>
            </a:r>
          </a:p>
        </p:txBody>
      </p:sp>
      <p:grpSp>
        <p:nvGrpSpPr>
          <p:cNvPr id="13" name="Group 21"/>
          <p:cNvGrpSpPr>
            <a:grpSpLocks/>
          </p:cNvGrpSpPr>
          <p:nvPr/>
        </p:nvGrpSpPr>
        <p:grpSpPr bwMode="auto">
          <a:xfrm>
            <a:off x="2971800" y="2841626"/>
            <a:ext cx="2628900" cy="384175"/>
            <a:chOff x="2047" y="1760"/>
            <a:chExt cx="1656" cy="242"/>
          </a:xfrm>
          <a:solidFill>
            <a:schemeClr val="accent3"/>
          </a:solidFill>
        </p:grpSpPr>
        <p:sp>
          <p:nvSpPr>
            <p:cNvPr id="14" name="AutoShape 15"/>
            <p:cNvSpPr>
              <a:spLocks noChangeArrowheads="1"/>
            </p:cNvSpPr>
            <p:nvPr/>
          </p:nvSpPr>
          <p:spPr bwMode="auto">
            <a:xfrm>
              <a:off x="2896" y="1760"/>
              <a:ext cx="807" cy="24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2 w 21600"/>
                <a:gd name="T13" fmla="*/ 5445 h 21600"/>
                <a:gd name="T14" fmla="*/ 18897 w 21600"/>
                <a:gd name="T15" fmla="*/ 1624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" name="AutoShape 16"/>
            <p:cNvSpPr>
              <a:spLocks noChangeArrowheads="1"/>
            </p:cNvSpPr>
            <p:nvPr/>
          </p:nvSpPr>
          <p:spPr bwMode="auto">
            <a:xfrm flipH="1">
              <a:off x="2047" y="1760"/>
              <a:ext cx="817" cy="24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84 w 21600"/>
                <a:gd name="T13" fmla="*/ 5445 h 21600"/>
                <a:gd name="T14" fmla="*/ 18903 w 21600"/>
                <a:gd name="T15" fmla="*/ 1624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2857489" y="3429001"/>
            <a:ext cx="2752677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chemeClr val="accent4"/>
              </a:buClr>
              <a:buSzPct val="90000"/>
              <a:buFont typeface="Arial" pitchFamily="34" charset="0"/>
              <a:buChar char="►"/>
            </a:pPr>
            <a:r>
              <a:rPr lang="de-DE" sz="1400" dirty="0"/>
              <a:t> </a:t>
            </a:r>
            <a:r>
              <a:rPr lang="en-GB" sz="1400" dirty="0" smtClean="0"/>
              <a:t>Exchange </a:t>
            </a:r>
            <a:r>
              <a:rPr lang="en-GB" sz="1400" dirty="0"/>
              <a:t>of  PhD students</a:t>
            </a:r>
          </a:p>
          <a:p>
            <a:pPr>
              <a:buClr>
                <a:schemeClr val="accent4"/>
              </a:buClr>
              <a:buSzPct val="90000"/>
              <a:buFont typeface="Arial" pitchFamily="34" charset="0"/>
              <a:buChar char="►"/>
            </a:pPr>
            <a:r>
              <a:rPr lang="en-GB" sz="1400" dirty="0"/>
              <a:t> </a:t>
            </a:r>
            <a:r>
              <a:rPr lang="en-GB" sz="1400" dirty="0" smtClean="0"/>
              <a:t>Exchange </a:t>
            </a:r>
            <a:r>
              <a:rPr lang="en-GB" sz="1400" dirty="0"/>
              <a:t>of faculty members</a:t>
            </a:r>
          </a:p>
          <a:p>
            <a:pPr>
              <a:buClr>
                <a:schemeClr val="accent4"/>
              </a:buClr>
              <a:buSzPct val="90000"/>
              <a:buFont typeface="Arial" pitchFamily="34" charset="0"/>
              <a:buChar char="►"/>
            </a:pPr>
            <a:r>
              <a:rPr lang="en-GB" sz="1400" dirty="0"/>
              <a:t> </a:t>
            </a:r>
            <a:r>
              <a:rPr lang="en-GB" sz="1400" dirty="0">
                <a:solidFill>
                  <a:schemeClr val="accent4"/>
                </a:solidFill>
              </a:rPr>
              <a:t>J</a:t>
            </a:r>
            <a:r>
              <a:rPr lang="en-GB" sz="1400" dirty="0" smtClean="0">
                <a:solidFill>
                  <a:schemeClr val="accent4"/>
                </a:solidFill>
              </a:rPr>
              <a:t>oint</a:t>
            </a:r>
            <a:r>
              <a:rPr lang="en-GB" sz="1400" dirty="0" smtClean="0"/>
              <a:t> </a:t>
            </a:r>
            <a:r>
              <a:rPr lang="en-GB" sz="1400" dirty="0"/>
              <a:t>supervision</a:t>
            </a:r>
          </a:p>
          <a:p>
            <a:pPr>
              <a:buClr>
                <a:schemeClr val="accent4"/>
              </a:buClr>
              <a:buSzPct val="90000"/>
              <a:buFont typeface="Arial" pitchFamily="34" charset="0"/>
              <a:buChar char="►"/>
            </a:pPr>
            <a:r>
              <a:rPr lang="en-GB" sz="1400" dirty="0"/>
              <a:t> </a:t>
            </a:r>
            <a:r>
              <a:rPr lang="en-GB" sz="1400" dirty="0">
                <a:solidFill>
                  <a:schemeClr val="accent4"/>
                </a:solidFill>
              </a:rPr>
              <a:t>J</a:t>
            </a:r>
            <a:r>
              <a:rPr lang="en-GB" sz="1400" dirty="0" smtClean="0">
                <a:solidFill>
                  <a:schemeClr val="accent4"/>
                </a:solidFill>
              </a:rPr>
              <a:t>oint</a:t>
            </a:r>
            <a:r>
              <a:rPr lang="en-GB" sz="1400" dirty="0" smtClean="0"/>
              <a:t> </a:t>
            </a:r>
            <a:r>
              <a:rPr lang="en-GB" sz="1400" dirty="0"/>
              <a:t>publications</a:t>
            </a:r>
          </a:p>
          <a:p>
            <a:pPr>
              <a:buClr>
                <a:schemeClr val="accent4"/>
              </a:buClr>
              <a:buSzPct val="90000"/>
              <a:buFont typeface="Arial" pitchFamily="34" charset="0"/>
              <a:buChar char="►"/>
            </a:pPr>
            <a:r>
              <a:rPr lang="en-GB" sz="1400" dirty="0"/>
              <a:t> </a:t>
            </a:r>
            <a:r>
              <a:rPr lang="en-GB" sz="1400" dirty="0">
                <a:solidFill>
                  <a:schemeClr val="accent4"/>
                </a:solidFill>
              </a:rPr>
              <a:t>J</a:t>
            </a:r>
            <a:r>
              <a:rPr lang="en-GB" sz="1400" dirty="0" smtClean="0">
                <a:solidFill>
                  <a:schemeClr val="accent4"/>
                </a:solidFill>
              </a:rPr>
              <a:t>oint</a:t>
            </a:r>
            <a:r>
              <a:rPr lang="en-GB" sz="1400" dirty="0" smtClean="0"/>
              <a:t> degree (ideally…)</a:t>
            </a:r>
            <a:endParaRPr lang="en-GB" sz="1400" dirty="0"/>
          </a:p>
        </p:txBody>
      </p: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1974037" y="4869160"/>
            <a:ext cx="5038725" cy="1114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50000"/>
              </a:spcBef>
            </a:pPr>
            <a:endParaRPr lang="de-DE" sz="1400"/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2303464" y="5149850"/>
            <a:ext cx="5564187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GB" sz="1200" dirty="0"/>
              <a:t>A</a:t>
            </a:r>
            <a:r>
              <a:rPr lang="en-GB" sz="1200" dirty="0" smtClean="0"/>
              <a:t>dded </a:t>
            </a:r>
            <a:r>
              <a:rPr lang="en-GB" sz="1200" dirty="0"/>
              <a:t>value for PhD students and faculty</a:t>
            </a:r>
          </a:p>
          <a:p>
            <a:pPr>
              <a:spcAft>
                <a:spcPts val="600"/>
              </a:spcAft>
            </a:pPr>
            <a:r>
              <a:rPr lang="en-GB" sz="1200" dirty="0"/>
              <a:t>I</a:t>
            </a:r>
            <a:r>
              <a:rPr lang="en-GB" sz="1200" dirty="0" smtClean="0"/>
              <a:t>nternationally </a:t>
            </a:r>
            <a:r>
              <a:rPr lang="en-GB" sz="1200" dirty="0"/>
              <a:t>trained next generation of researchers</a:t>
            </a:r>
          </a:p>
          <a:p>
            <a:r>
              <a:rPr lang="en-GB" sz="1200" dirty="0"/>
              <a:t>S</a:t>
            </a:r>
            <a:r>
              <a:rPr lang="en-GB" sz="1200" dirty="0" smtClean="0"/>
              <a:t>cientific </a:t>
            </a:r>
            <a:r>
              <a:rPr lang="en-GB" sz="1200" dirty="0"/>
              <a:t>progress through knowledge transfer</a:t>
            </a:r>
          </a:p>
          <a:p>
            <a:endParaRPr lang="de-DE" sz="1200" dirty="0"/>
          </a:p>
        </p:txBody>
      </p:sp>
      <p:pic>
        <p:nvPicPr>
          <p:cNvPr id="19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0217" y="1995869"/>
            <a:ext cx="1621917" cy="160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1967762"/>
            <a:ext cx="1621917" cy="1608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7086600" y="3643313"/>
            <a:ext cx="135806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600" dirty="0" err="1">
                <a:solidFill>
                  <a:schemeClr val="accent4"/>
                </a:solidFill>
              </a:rPr>
              <a:t>F</a:t>
            </a:r>
            <a:r>
              <a:rPr lang="de-DE" sz="1600" dirty="0" err="1" smtClean="0">
                <a:solidFill>
                  <a:schemeClr val="accent4"/>
                </a:solidFill>
              </a:rPr>
              <a:t>unded</a:t>
            </a:r>
            <a:r>
              <a:rPr lang="de-DE" sz="1600" dirty="0" smtClean="0">
                <a:solidFill>
                  <a:schemeClr val="accent4"/>
                </a:solidFill>
              </a:rPr>
              <a:t> </a:t>
            </a:r>
            <a:r>
              <a:rPr lang="de-DE" sz="1600" dirty="0" err="1">
                <a:solidFill>
                  <a:schemeClr val="accent4"/>
                </a:solidFill>
              </a:rPr>
              <a:t>by</a:t>
            </a:r>
            <a:endParaRPr lang="de-DE" sz="1600" dirty="0">
              <a:solidFill>
                <a:schemeClr val="accent4"/>
              </a:solidFill>
            </a:endParaRPr>
          </a:p>
          <a:p>
            <a:r>
              <a:rPr lang="de-DE" sz="1600" dirty="0" smtClean="0">
                <a:solidFill>
                  <a:schemeClr val="accent4"/>
                </a:solidFill>
              </a:rPr>
              <a:t>Partner </a:t>
            </a:r>
          </a:p>
          <a:p>
            <a:r>
              <a:rPr lang="de-DE" sz="1600" dirty="0" err="1" smtClean="0">
                <a:solidFill>
                  <a:schemeClr val="accent4"/>
                </a:solidFill>
              </a:rPr>
              <a:t>organization</a:t>
            </a:r>
            <a:r>
              <a:rPr lang="de-DE" sz="1600" dirty="0" smtClean="0">
                <a:solidFill>
                  <a:schemeClr val="accent4"/>
                </a:solidFill>
              </a:rPr>
              <a:t> </a:t>
            </a:r>
          </a:p>
          <a:p>
            <a:r>
              <a:rPr lang="de-DE" sz="1600" dirty="0" err="1" smtClean="0">
                <a:solidFill>
                  <a:schemeClr val="accent4"/>
                </a:solidFill>
              </a:rPr>
              <a:t>or</a:t>
            </a:r>
            <a:r>
              <a:rPr lang="de-DE" sz="1600" dirty="0" smtClean="0">
                <a:solidFill>
                  <a:schemeClr val="accent4"/>
                </a:solidFill>
              </a:rPr>
              <a:t> </a:t>
            </a:r>
            <a:r>
              <a:rPr lang="de-DE" sz="1600" dirty="0" err="1" smtClean="0">
                <a:solidFill>
                  <a:schemeClr val="accent4"/>
                </a:solidFill>
              </a:rPr>
              <a:t>institution</a:t>
            </a:r>
            <a:endParaRPr lang="de-DE" sz="1600" dirty="0">
              <a:solidFill>
                <a:schemeClr val="accent4"/>
              </a:solidFill>
            </a:endParaRPr>
          </a:p>
        </p:txBody>
      </p:sp>
      <p:sp>
        <p:nvSpPr>
          <p:cNvPr id="25" name="Titel 1"/>
          <p:cNvSpPr>
            <a:spLocks noGrp="1"/>
          </p:cNvSpPr>
          <p:nvPr>
            <p:ph type="title"/>
          </p:nvPr>
        </p:nvSpPr>
        <p:spPr>
          <a:xfrm>
            <a:off x="647700" y="417600"/>
            <a:ext cx="7920000" cy="270000"/>
          </a:xfrm>
        </p:spPr>
        <p:txBody>
          <a:bodyPr/>
          <a:lstStyle/>
          <a:p>
            <a:r>
              <a:rPr lang="de-DE" dirty="0" err="1">
                <a:latin typeface="Arial" charset="0"/>
              </a:rPr>
              <a:t>How</a:t>
            </a:r>
            <a:r>
              <a:rPr lang="de-DE" dirty="0">
                <a:latin typeface="Arial" charset="0"/>
              </a:rPr>
              <a:t> </a:t>
            </a:r>
            <a:r>
              <a:rPr lang="de-DE" dirty="0" err="1">
                <a:latin typeface="Arial" charset="0"/>
              </a:rPr>
              <a:t>Does</a:t>
            </a:r>
            <a:r>
              <a:rPr lang="de-DE" dirty="0">
                <a:latin typeface="Arial" charset="0"/>
              </a:rPr>
              <a:t> </a:t>
            </a:r>
            <a:r>
              <a:rPr lang="de-DE" dirty="0" err="1">
                <a:latin typeface="Arial" charset="0"/>
              </a:rPr>
              <a:t>the</a:t>
            </a:r>
            <a:r>
              <a:rPr lang="de-DE" dirty="0">
                <a:latin typeface="Arial" charset="0"/>
              </a:rPr>
              <a:t> DFG Fund </a:t>
            </a:r>
            <a:r>
              <a:rPr lang="de-DE" dirty="0" smtClean="0">
                <a:latin typeface="Arial" charset="0"/>
              </a:rPr>
              <a:t>International </a:t>
            </a:r>
            <a:r>
              <a:rPr lang="de-DE" dirty="0" err="1">
                <a:latin typeface="Arial" charset="0"/>
              </a:rPr>
              <a:t>Cooperation</a:t>
            </a:r>
            <a:r>
              <a:rPr lang="de-DE" dirty="0">
                <a:latin typeface="Arial" charset="0"/>
              </a:rPr>
              <a:t>?</a:t>
            </a:r>
            <a:br>
              <a:rPr lang="de-DE" dirty="0">
                <a:latin typeface="Arial" charset="0"/>
              </a:rPr>
            </a:br>
            <a:endParaRPr lang="de-DE" dirty="0"/>
          </a:p>
        </p:txBody>
      </p:sp>
      <p:sp>
        <p:nvSpPr>
          <p:cNvPr id="26" name="Textplatzhalter 7"/>
          <p:cNvSpPr txBox="1">
            <a:spLocks/>
          </p:cNvSpPr>
          <p:nvPr/>
        </p:nvSpPr>
        <p:spPr>
          <a:xfrm>
            <a:off x="533400" y="685800"/>
            <a:ext cx="7920000" cy="270000"/>
          </a:xfrm>
          <a:prstGeom prst="rect">
            <a:avLst/>
          </a:prstGeom>
        </p:spPr>
        <p:txBody>
          <a:bodyPr/>
          <a:lstStyle>
            <a:lvl1pPr marL="252000" indent="-234000" algn="l" defTabSz="457200" rtl="0" eaLnBrk="1" fontAlgn="base" hangingPunct="1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69AF"/>
              </a:buClr>
              <a:buSzPct val="90000"/>
              <a:buFont typeface="Arial" pitchFamily="-65" charset="0"/>
              <a:buChar char="►"/>
              <a:defRPr sz="180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Arial"/>
              </a:defRPr>
            </a:lvl1pPr>
            <a:lvl2pPr marL="432000" indent="-180000" algn="l" defTabSz="457200" rtl="0" eaLnBrk="1" fontAlgn="base" hangingPunct="1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rgbClr val="3F85C1"/>
              </a:buClr>
              <a:buSzPct val="100000"/>
              <a:buFont typeface="Arial" pitchFamily="-65" charset="0"/>
              <a:buChar char="●"/>
              <a:defRPr sz="160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Arial"/>
              </a:defRPr>
            </a:lvl2pPr>
            <a:lvl3pPr marL="612000" indent="-180000" algn="l" defTabSz="457200" rtl="0" eaLnBrk="1" fontAlgn="base" hangingPunct="1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6DA5D5"/>
              </a:buClr>
              <a:buSzPct val="100000"/>
              <a:buFont typeface="Arial" pitchFamily="-65" charset="0"/>
              <a:buChar char="●"/>
              <a:defRPr sz="140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Arial"/>
              </a:defRPr>
            </a:lvl3pPr>
            <a:lvl4pPr marL="774000" indent="-162000" algn="l" defTabSz="457200" rtl="0" eaLnBrk="1" fontAlgn="base" hangingPunct="1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rgbClr val="96C7E8"/>
              </a:buClr>
              <a:buSzPct val="100000"/>
              <a:buFont typeface="Arial" pitchFamily="-65" charset="0"/>
              <a:buChar char="●"/>
              <a:defRPr sz="120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Arial"/>
              </a:defRPr>
            </a:lvl4pPr>
            <a:lvl5pPr marL="900000" indent="-144000" algn="l" defTabSz="457200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96C7E8"/>
              </a:buClr>
              <a:buSzPct val="100000"/>
              <a:buFont typeface="Arial" pitchFamily="-65" charset="0"/>
              <a:buChar char="●"/>
              <a:defRPr sz="100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00000"/>
              </a:lnSpc>
              <a:buNone/>
            </a:pPr>
            <a:r>
              <a:rPr lang="de-DE" sz="2000" dirty="0" smtClean="0">
                <a:solidFill>
                  <a:prstClr val="white"/>
                </a:solidFill>
                <a:latin typeface="Arial" charset="0"/>
              </a:rPr>
              <a:t>International </a:t>
            </a:r>
            <a:r>
              <a:rPr lang="de-DE" sz="2000" dirty="0" err="1" smtClean="0">
                <a:solidFill>
                  <a:prstClr val="white"/>
                </a:solidFill>
                <a:latin typeface="Arial" charset="0"/>
              </a:rPr>
              <a:t>Reseach</a:t>
            </a:r>
            <a:r>
              <a:rPr lang="de-DE" sz="2000" dirty="0" smtClean="0">
                <a:solidFill>
                  <a:prstClr val="white"/>
                </a:solidFill>
                <a:latin typeface="Arial" charset="0"/>
              </a:rPr>
              <a:t> Training Groups (IRTG)</a:t>
            </a:r>
            <a:endParaRPr lang="de-DE" sz="2000" dirty="0">
              <a:solidFill>
                <a:prstClr val="white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663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396" y="1647891"/>
            <a:ext cx="6106730" cy="4443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Inhaltsplatzhalter 1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233363" indent="-233363">
              <a:spcBef>
                <a:spcPts val="600"/>
              </a:spcBef>
              <a:buClr>
                <a:srgbClr val="0070C0"/>
              </a:buClr>
            </a:pPr>
            <a:r>
              <a:rPr lang="en-US" sz="1400" dirty="0"/>
              <a:t>N</a:t>
            </a:r>
            <a:r>
              <a:rPr lang="en-US" sz="1400" dirty="0" smtClean="0"/>
              <a:t>o earmarked funds</a:t>
            </a:r>
          </a:p>
          <a:p>
            <a:pPr marL="233363" indent="-233363">
              <a:spcBef>
                <a:spcPts val="600"/>
              </a:spcBef>
              <a:buClr>
                <a:srgbClr val="0070C0"/>
              </a:buClr>
            </a:pPr>
            <a:r>
              <a:rPr lang="en-US" sz="1400" dirty="0"/>
              <a:t>N</a:t>
            </a:r>
            <a:r>
              <a:rPr lang="en-US" sz="1400" dirty="0" smtClean="0"/>
              <a:t>o priorities for disciplines or countries</a:t>
            </a:r>
          </a:p>
          <a:p>
            <a:pPr marL="233363" indent="-233363">
              <a:spcBef>
                <a:spcPts val="600"/>
              </a:spcBef>
              <a:buClr>
                <a:srgbClr val="0070C0"/>
              </a:buClr>
            </a:pPr>
            <a:r>
              <a:rPr lang="en-US" sz="1400" dirty="0" smtClean="0"/>
              <a:t>Same evaluation procedure</a:t>
            </a:r>
          </a:p>
          <a:p>
            <a:pPr marL="233363" indent="-233363">
              <a:spcBef>
                <a:spcPts val="600"/>
              </a:spcBef>
              <a:buClr>
                <a:srgbClr val="0070C0"/>
              </a:buClr>
            </a:pPr>
            <a:r>
              <a:rPr lang="en-US" sz="1400" dirty="0" smtClean="0"/>
              <a:t>Driven by demand! </a:t>
            </a:r>
          </a:p>
          <a:p>
            <a:pPr marL="233363" indent="-233363">
              <a:spcBef>
                <a:spcPts val="600"/>
              </a:spcBef>
              <a:buClr>
                <a:srgbClr val="0070C0"/>
              </a:buClr>
            </a:pPr>
            <a:endParaRPr lang="en-US" sz="1400" dirty="0" smtClean="0"/>
          </a:p>
          <a:p>
            <a:pPr marL="233363" indent="-233363">
              <a:buClr>
                <a:srgbClr val="0070C0"/>
              </a:buClr>
            </a:pPr>
            <a:r>
              <a:rPr lang="en-US" sz="1400" b="1" dirty="0" smtClean="0">
                <a:solidFill>
                  <a:schemeClr val="tx2"/>
                </a:solidFill>
              </a:rPr>
              <a:t>IGK = 42 </a:t>
            </a:r>
            <a:r>
              <a:rPr lang="en-US" sz="1400" b="1" dirty="0">
                <a:solidFill>
                  <a:schemeClr val="tx2"/>
                </a:solidFill>
              </a:rPr>
              <a:t>IRTG </a:t>
            </a:r>
            <a:r>
              <a:rPr lang="en-US" sz="1400" dirty="0" smtClean="0"/>
              <a:t>of 224 </a:t>
            </a:r>
            <a:r>
              <a:rPr lang="en-US" sz="1400" dirty="0"/>
              <a:t>funded programs</a:t>
            </a:r>
          </a:p>
          <a:p>
            <a:pPr marL="233363" indent="-233363">
              <a:spcBef>
                <a:spcPts val="600"/>
              </a:spcBef>
              <a:buClr>
                <a:srgbClr val="0070C0"/>
              </a:buClr>
            </a:pPr>
            <a:r>
              <a:rPr lang="en-US" sz="1400" dirty="0" smtClean="0"/>
              <a:t>Partners in </a:t>
            </a:r>
            <a:r>
              <a:rPr lang="en-US" sz="1400" b="1" dirty="0" smtClean="0">
                <a:solidFill>
                  <a:schemeClr val="tx2"/>
                </a:solidFill>
              </a:rPr>
              <a:t>24</a:t>
            </a:r>
            <a:r>
              <a:rPr lang="en-US" sz="1400" dirty="0" smtClean="0"/>
              <a:t> countries</a:t>
            </a:r>
          </a:p>
          <a:p>
            <a:pPr marL="233363" indent="-233363">
              <a:spcBef>
                <a:spcPts val="600"/>
              </a:spcBef>
              <a:buClr>
                <a:srgbClr val="0070C0"/>
              </a:buClr>
            </a:pPr>
            <a:r>
              <a:rPr lang="en-US" sz="1400" i="1" dirty="0" smtClean="0"/>
              <a:t>long-distance</a:t>
            </a:r>
            <a:r>
              <a:rPr lang="en-US" sz="1400" dirty="0" smtClean="0"/>
              <a:t>-IRTGs</a:t>
            </a:r>
            <a:br>
              <a:rPr lang="en-US" sz="1400" dirty="0" smtClean="0"/>
            </a:br>
            <a:r>
              <a:rPr lang="en-US" sz="1400" dirty="0" smtClean="0"/>
              <a:t>increasingly attractive</a:t>
            </a:r>
          </a:p>
          <a:p>
            <a:pPr marL="233363" indent="-233363">
              <a:spcBef>
                <a:spcPts val="600"/>
              </a:spcBef>
              <a:buClr>
                <a:srgbClr val="0070C0"/>
              </a:buClr>
            </a:pPr>
            <a:endParaRPr lang="en-US" sz="1400" dirty="0"/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International Research Training Groups</a:t>
            </a:r>
            <a:br>
              <a:rPr lang="de-DE" dirty="0" smtClean="0"/>
            </a:br>
            <a:r>
              <a:rPr lang="de-DE" b="0" dirty="0" smtClean="0"/>
              <a:t>Global</a:t>
            </a:r>
            <a:r>
              <a:rPr lang="de-DE" dirty="0" smtClean="0"/>
              <a:t> </a:t>
            </a:r>
            <a:r>
              <a:rPr lang="de-DE" b="0" dirty="0" err="1" smtClean="0"/>
              <a:t>Diversity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28</a:t>
            </a:fld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UMBC / May 08, 2014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Building Links to German Research / Dr. Max Voegler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403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International Research Training Groups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5"/>
          </p:nvPr>
        </p:nvSpPr>
        <p:spPr>
          <a:xfrm>
            <a:off x="539552" y="1700808"/>
            <a:ext cx="8136904" cy="45216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600" dirty="0" smtClean="0"/>
              <a:t>1328 </a:t>
            </a:r>
            <a:r>
              <a:rPr lang="en-US" sz="1600" b="1" dirty="0" smtClean="0"/>
              <a:t>Brain-behavior Relationship of Emotion and Social Cognition in Schizophrenia and Autism </a:t>
            </a:r>
            <a:r>
              <a:rPr lang="de-DE" sz="1600" dirty="0" smtClean="0"/>
              <a:t>(2006)</a:t>
            </a:r>
            <a:r>
              <a:rPr lang="en-US" sz="1600" dirty="0" smtClean="0"/>
              <a:t> Aachen; </a:t>
            </a:r>
            <a:r>
              <a:rPr lang="en-US" sz="1600" dirty="0" err="1" smtClean="0"/>
              <a:t>Jülich</a:t>
            </a:r>
            <a:r>
              <a:rPr lang="en-US" sz="1600" dirty="0" smtClean="0"/>
              <a:t>; Philadelphia	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/>
              <a:t>1524 </a:t>
            </a:r>
            <a:r>
              <a:rPr lang="en-US" sz="1600" b="1" dirty="0" smtClean="0"/>
              <a:t>Self-Assembled </a:t>
            </a:r>
            <a:r>
              <a:rPr lang="en-US" sz="1600" b="1" dirty="0"/>
              <a:t>Soft-Matter Nanostructures at </a:t>
            </a:r>
            <a:r>
              <a:rPr lang="en-US" sz="1600" b="1" dirty="0" smtClean="0"/>
              <a:t>Interfaces</a:t>
            </a:r>
            <a:r>
              <a:rPr lang="en-US" sz="1600" dirty="0"/>
              <a:t> </a:t>
            </a:r>
            <a:r>
              <a:rPr lang="en-US" sz="1600" dirty="0" smtClean="0"/>
              <a:t>(2009) Berlin</a:t>
            </a:r>
            <a:r>
              <a:rPr lang="en-US" sz="1600" dirty="0"/>
              <a:t>; Potsdam; Chapel Hill; Philadelphia; </a:t>
            </a:r>
            <a:r>
              <a:rPr lang="en-US" sz="1600" dirty="0" smtClean="0"/>
              <a:t>Raleigh</a:t>
            </a:r>
            <a:endParaRPr lang="en-US" sz="16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/>
              <a:t>1525</a:t>
            </a:r>
            <a:r>
              <a:rPr lang="en-US" sz="1600" dirty="0"/>
              <a:t> </a:t>
            </a:r>
            <a:r>
              <a:rPr lang="en-US" sz="1600" b="1" dirty="0" smtClean="0"/>
              <a:t>The </a:t>
            </a:r>
            <a:r>
              <a:rPr lang="en-US" sz="1600" b="1" dirty="0"/>
              <a:t>Dynamic Response of Plants to a Changing </a:t>
            </a:r>
            <a:r>
              <a:rPr lang="en-US" sz="1600" b="1" dirty="0" smtClean="0"/>
              <a:t>Environment</a:t>
            </a:r>
            <a:r>
              <a:rPr lang="en-US" sz="1600" dirty="0"/>
              <a:t> </a:t>
            </a:r>
            <a:r>
              <a:rPr lang="en-US" sz="1600" dirty="0" smtClean="0"/>
              <a:t>(2009)</a:t>
            </a:r>
            <a:r>
              <a:rPr lang="en-US" sz="1600" dirty="0"/>
              <a:t> </a:t>
            </a:r>
            <a:r>
              <a:rPr lang="en-US" sz="1600" dirty="0" smtClean="0"/>
              <a:t>Düsseldorf</a:t>
            </a:r>
            <a:r>
              <a:rPr lang="en-US" sz="1600" dirty="0"/>
              <a:t>; </a:t>
            </a:r>
            <a:r>
              <a:rPr lang="en-US" sz="1600" dirty="0" err="1"/>
              <a:t>Jülich</a:t>
            </a:r>
            <a:r>
              <a:rPr lang="en-US" sz="1600" dirty="0"/>
              <a:t>; East </a:t>
            </a:r>
            <a:r>
              <a:rPr lang="en-US" sz="1600" dirty="0" smtClean="0"/>
              <a:t>Lansing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600" dirty="0"/>
              <a:t>1705 </a:t>
            </a:r>
            <a:r>
              <a:rPr lang="en-US" sz="1600" b="1" dirty="0"/>
              <a:t>The </a:t>
            </a:r>
            <a:r>
              <a:rPr lang="en-US" sz="1600" b="1" dirty="0" smtClean="0"/>
              <a:t>World </a:t>
            </a:r>
            <a:r>
              <a:rPr lang="en-US" sz="1600" b="1" dirty="0"/>
              <a:t>in the </a:t>
            </a:r>
            <a:r>
              <a:rPr lang="en-US" sz="1600" b="1" dirty="0" smtClean="0"/>
              <a:t>City</a:t>
            </a:r>
            <a:r>
              <a:rPr lang="en-US" sz="1600" b="1" dirty="0"/>
              <a:t>: </a:t>
            </a:r>
            <a:r>
              <a:rPr lang="en-US" sz="1600" b="1" dirty="0" err="1"/>
              <a:t>Metropolitanism</a:t>
            </a:r>
            <a:r>
              <a:rPr lang="en-US" sz="1600" b="1" dirty="0"/>
              <a:t> and Globalization from the 19th Century to the Present </a:t>
            </a:r>
            <a:r>
              <a:rPr lang="de-DE" sz="1600" dirty="0" smtClean="0"/>
              <a:t>(2012) Berlin; New York; Toronto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1600" dirty="0" smtClean="0"/>
              <a:t>1911 </a:t>
            </a:r>
            <a:r>
              <a:rPr lang="de-DE" sz="1600" b="1" dirty="0" smtClean="0"/>
              <a:t>Immunregulation </a:t>
            </a:r>
            <a:r>
              <a:rPr lang="de-DE" sz="1600" b="1" dirty="0" err="1" smtClean="0"/>
              <a:t>of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inflammation</a:t>
            </a:r>
            <a:r>
              <a:rPr lang="de-DE" sz="1600" b="1" dirty="0" smtClean="0"/>
              <a:t> in </a:t>
            </a:r>
            <a:r>
              <a:rPr lang="de-DE" sz="1600" b="1" dirty="0" err="1" smtClean="0"/>
              <a:t>Allergy</a:t>
            </a:r>
            <a:r>
              <a:rPr lang="de-DE" sz="1600" b="1" dirty="0" smtClean="0"/>
              <a:t> and </a:t>
            </a:r>
            <a:r>
              <a:rPr lang="de-DE" sz="1600" b="1" dirty="0" err="1" smtClean="0"/>
              <a:t>Infection</a:t>
            </a:r>
            <a:r>
              <a:rPr lang="de-DE" sz="1600" b="1" dirty="0" smtClean="0"/>
              <a:t> </a:t>
            </a:r>
            <a:r>
              <a:rPr lang="de-DE" sz="1600" dirty="0" smtClean="0"/>
              <a:t>(2013) Lübeck; </a:t>
            </a:r>
            <a:r>
              <a:rPr lang="de-DE" sz="1600" dirty="0" err="1" smtClean="0"/>
              <a:t>Borstel</a:t>
            </a:r>
            <a:r>
              <a:rPr lang="de-DE" sz="1600" dirty="0" smtClean="0"/>
              <a:t>; Cincinnati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Building Links to German Research / Dr. Max Voegler</a:t>
            </a:r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UMBC / May 08, 2014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29</a:t>
            </a:fld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/>
              <a:t>P</a:t>
            </a:r>
            <a:r>
              <a:rPr lang="de-DE" dirty="0" smtClean="0"/>
              <a:t>artners in </a:t>
            </a:r>
            <a:r>
              <a:rPr lang="de-DE" dirty="0" err="1" smtClean="0"/>
              <a:t>the</a:t>
            </a:r>
            <a:r>
              <a:rPr lang="de-DE" dirty="0" smtClean="0"/>
              <a:t> 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4641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de-DE" sz="2000" b="1" dirty="0" smtClean="0"/>
              <a:t>German Science </a:t>
            </a:r>
            <a:r>
              <a:rPr lang="de-DE" sz="2000" b="1" dirty="0" err="1" smtClean="0"/>
              <a:t>Landscape</a:t>
            </a:r>
            <a:endParaRPr lang="de-DE" sz="2000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de-DE" sz="2000" dirty="0" smtClean="0"/>
              <a:t>Who </a:t>
            </a:r>
            <a:r>
              <a:rPr lang="de-DE" sz="2000" dirty="0" err="1" smtClean="0"/>
              <a:t>We</a:t>
            </a:r>
            <a:r>
              <a:rPr lang="de-DE" sz="2000" dirty="0" smtClean="0"/>
              <a:t> Are and </a:t>
            </a:r>
            <a:r>
              <a:rPr lang="de-DE" sz="2000" dirty="0" err="1" smtClean="0"/>
              <a:t>What</a:t>
            </a:r>
            <a:r>
              <a:rPr lang="de-DE" sz="2000" dirty="0" smtClean="0"/>
              <a:t> </a:t>
            </a:r>
            <a:r>
              <a:rPr lang="de-DE" sz="2000" dirty="0" err="1" smtClean="0"/>
              <a:t>We</a:t>
            </a:r>
            <a:r>
              <a:rPr lang="de-DE" sz="2000" dirty="0" smtClean="0"/>
              <a:t> Do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2000" dirty="0" err="1"/>
              <a:t>Programs</a:t>
            </a:r>
            <a:r>
              <a:rPr lang="de-DE" sz="2000" dirty="0"/>
              <a:t> and International </a:t>
            </a:r>
            <a:r>
              <a:rPr lang="de-DE" sz="2000" dirty="0" err="1" smtClean="0"/>
              <a:t>Collaboration</a:t>
            </a:r>
            <a:endParaRPr lang="de-DE" sz="20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Building</a:t>
            </a:r>
            <a:r>
              <a:rPr lang="de-DE" dirty="0"/>
              <a:t> Links to German Research</a:t>
            </a:r>
            <a:endParaRPr lang="en-US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de-DE" dirty="0"/>
              <a:t>The German Research </a:t>
            </a:r>
            <a:r>
              <a:rPr lang="de-DE" dirty="0" err="1"/>
              <a:t>Foundation</a:t>
            </a:r>
            <a:r>
              <a:rPr lang="de-DE" dirty="0"/>
              <a:t> (DFG)</a:t>
            </a:r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82" y="1676400"/>
            <a:ext cx="2255118" cy="4191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UMBC / May 08, 2014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Building Links to German Research / Dr. Max Voegler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854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524250" y="4392617"/>
            <a:ext cx="1360488" cy="463132"/>
            <a:chOff x="2173" y="2820"/>
            <a:chExt cx="947" cy="336"/>
          </a:xfrm>
        </p:grpSpPr>
        <p:sp>
          <p:nvSpPr>
            <p:cNvPr id="166921" name="Text Box 3"/>
            <p:cNvSpPr txBox="1">
              <a:spLocks noChangeArrowheads="1"/>
            </p:cNvSpPr>
            <p:nvPr/>
          </p:nvSpPr>
          <p:spPr bwMode="auto">
            <a:xfrm>
              <a:off x="2173" y="2888"/>
              <a:ext cx="947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800" dirty="0" err="1"/>
                <a:t>if</a:t>
              </a:r>
              <a:endParaRPr lang="de-DE" sz="1800" dirty="0"/>
            </a:p>
          </p:txBody>
        </p:sp>
        <p:pic>
          <p:nvPicPr>
            <p:cNvPr id="166922" name="Picture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33" y="2820"/>
              <a:ext cx="306" cy="2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6923" name="Rectangle 6"/>
          <p:cNvSpPr>
            <a:spLocks noChangeArrowheads="1"/>
          </p:cNvSpPr>
          <p:nvPr/>
        </p:nvSpPr>
        <p:spPr bwMode="auto">
          <a:xfrm>
            <a:off x="5573716" y="4241801"/>
            <a:ext cx="1177924" cy="163547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66924" name="Text Box 7"/>
          <p:cNvSpPr txBox="1">
            <a:spLocks noChangeArrowheads="1"/>
          </p:cNvSpPr>
          <p:nvPr/>
        </p:nvSpPr>
        <p:spPr bwMode="auto">
          <a:xfrm>
            <a:off x="5599415" y="4830763"/>
            <a:ext cx="115222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 smtClean="0"/>
              <a:t>US </a:t>
            </a:r>
          </a:p>
          <a:p>
            <a:pPr algn="ctr">
              <a:spcBef>
                <a:spcPts val="0"/>
              </a:spcBef>
            </a:pPr>
            <a:r>
              <a:rPr lang="de-DE" sz="1400" dirty="0" err="1" smtClean="0"/>
              <a:t>research</a:t>
            </a:r>
            <a:r>
              <a:rPr lang="de-DE" sz="1400" dirty="0" smtClean="0"/>
              <a:t> </a:t>
            </a:r>
            <a:r>
              <a:rPr lang="de-DE" sz="1400" dirty="0" err="1"/>
              <a:t>funding</a:t>
            </a:r>
            <a:r>
              <a:rPr lang="de-DE" sz="1400" dirty="0"/>
              <a:t> </a:t>
            </a:r>
            <a:r>
              <a:rPr lang="de-DE" sz="1400" dirty="0" err="1"/>
              <a:t>institution</a:t>
            </a:r>
            <a:endParaRPr lang="de-DE" sz="1400" dirty="0"/>
          </a:p>
        </p:txBody>
      </p:sp>
      <p:sp>
        <p:nvSpPr>
          <p:cNvPr id="166928" name="Rectangle 13"/>
          <p:cNvSpPr>
            <a:spLocks noChangeArrowheads="1"/>
          </p:cNvSpPr>
          <p:nvPr/>
        </p:nvSpPr>
        <p:spPr bwMode="auto">
          <a:xfrm>
            <a:off x="5573715" y="1600200"/>
            <a:ext cx="1177925" cy="1581811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66932" name="Text Box 17"/>
          <p:cNvSpPr txBox="1">
            <a:spLocks noChangeArrowheads="1"/>
          </p:cNvSpPr>
          <p:nvPr/>
        </p:nvSpPr>
        <p:spPr bwMode="auto">
          <a:xfrm>
            <a:off x="5573715" y="2413000"/>
            <a:ext cx="11779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 smtClean="0"/>
              <a:t>US </a:t>
            </a:r>
          </a:p>
          <a:p>
            <a:pPr algn="ctr">
              <a:spcBef>
                <a:spcPts val="0"/>
              </a:spcBef>
            </a:pPr>
            <a:r>
              <a:rPr lang="de-DE" sz="1400" dirty="0" err="1" smtClean="0"/>
              <a:t>researcher</a:t>
            </a:r>
            <a:endParaRPr lang="de-DE" sz="1400" dirty="0"/>
          </a:p>
        </p:txBody>
      </p:sp>
      <p:sp>
        <p:nvSpPr>
          <p:cNvPr id="166933" name="Rectangle 20"/>
          <p:cNvSpPr>
            <a:spLocks noChangeArrowheads="1"/>
          </p:cNvSpPr>
          <p:nvPr/>
        </p:nvSpPr>
        <p:spPr bwMode="auto">
          <a:xfrm>
            <a:off x="7258050" y="2882900"/>
            <a:ext cx="1176338" cy="1902552"/>
          </a:xfrm>
          <a:prstGeom prst="rect">
            <a:avLst/>
          </a:prstGeom>
          <a:solidFill>
            <a:schemeClr val="bg1"/>
          </a:solidFill>
          <a:ln w="76200">
            <a:solidFill>
              <a:srgbClr val="B2B2B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66937" name="Text Box 24"/>
          <p:cNvSpPr txBox="1">
            <a:spLocks noChangeArrowheads="1"/>
          </p:cNvSpPr>
          <p:nvPr/>
        </p:nvSpPr>
        <p:spPr bwMode="auto">
          <a:xfrm>
            <a:off x="7258051" y="3568701"/>
            <a:ext cx="117633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 smtClean="0">
                <a:solidFill>
                  <a:schemeClr val="accent4"/>
                </a:solidFill>
              </a:rPr>
              <a:t>US </a:t>
            </a:r>
          </a:p>
          <a:p>
            <a:pPr algn="ctr">
              <a:spcBef>
                <a:spcPts val="0"/>
              </a:spcBef>
            </a:pPr>
            <a:r>
              <a:rPr lang="de-DE" sz="1400" dirty="0" err="1" smtClean="0">
                <a:solidFill>
                  <a:schemeClr val="accent4"/>
                </a:solidFill>
              </a:rPr>
              <a:t>university</a:t>
            </a:r>
            <a:r>
              <a:rPr lang="de-DE" sz="1400" dirty="0">
                <a:solidFill>
                  <a:schemeClr val="accent4"/>
                </a:solidFill>
              </a:rPr>
              <a:t>/ </a:t>
            </a:r>
            <a:r>
              <a:rPr lang="de-DE" sz="1400" dirty="0" err="1">
                <a:solidFill>
                  <a:schemeClr val="accent4"/>
                </a:solidFill>
              </a:rPr>
              <a:t>research</a:t>
            </a:r>
            <a:r>
              <a:rPr lang="de-DE" sz="1400" dirty="0">
                <a:solidFill>
                  <a:schemeClr val="accent4"/>
                </a:solidFill>
              </a:rPr>
              <a:t> </a:t>
            </a:r>
            <a:r>
              <a:rPr lang="de-DE" sz="1400" dirty="0" err="1">
                <a:solidFill>
                  <a:schemeClr val="accent4"/>
                </a:solidFill>
              </a:rPr>
              <a:t>institute</a:t>
            </a:r>
            <a:endParaRPr lang="de-DE" sz="1400" dirty="0">
              <a:solidFill>
                <a:schemeClr val="accent4"/>
              </a:solidFill>
            </a:endParaRP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2233159" y="4245601"/>
            <a:ext cx="1766888" cy="1631133"/>
            <a:chOff x="1275" y="2714"/>
            <a:chExt cx="1229" cy="1010"/>
          </a:xfrm>
        </p:grpSpPr>
        <p:sp>
          <p:nvSpPr>
            <p:cNvPr id="166939" name="Rectangle 26"/>
            <p:cNvSpPr>
              <a:spLocks noChangeArrowheads="1"/>
            </p:cNvSpPr>
            <p:nvPr/>
          </p:nvSpPr>
          <p:spPr bwMode="auto">
            <a:xfrm>
              <a:off x="1469" y="2714"/>
              <a:ext cx="818" cy="1010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800"/>
            </a:p>
          </p:txBody>
        </p:sp>
        <p:sp>
          <p:nvSpPr>
            <p:cNvPr id="166941" name="Text Box 28"/>
            <p:cNvSpPr txBox="1">
              <a:spLocks noChangeArrowheads="1"/>
            </p:cNvSpPr>
            <p:nvPr/>
          </p:nvSpPr>
          <p:spPr bwMode="auto">
            <a:xfrm>
              <a:off x="1275" y="3240"/>
              <a:ext cx="1229" cy="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2400" b="1" dirty="0">
                  <a:latin typeface="DFG-TTF" pitchFamily="34" charset="0"/>
                </a:rPr>
                <a:t>DFG</a:t>
              </a:r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2538939" y="1599518"/>
            <a:ext cx="1149438" cy="1453049"/>
            <a:chOff x="1488" y="799"/>
            <a:chExt cx="800" cy="1052"/>
          </a:xfrm>
        </p:grpSpPr>
        <p:sp>
          <p:nvSpPr>
            <p:cNvPr id="166943" name="Rectangle 30"/>
            <p:cNvSpPr>
              <a:spLocks noChangeArrowheads="1"/>
            </p:cNvSpPr>
            <p:nvPr/>
          </p:nvSpPr>
          <p:spPr bwMode="auto">
            <a:xfrm>
              <a:off x="1488" y="799"/>
              <a:ext cx="800" cy="105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800">
                <a:solidFill>
                  <a:schemeClr val="tx2"/>
                </a:solidFill>
              </a:endParaRPr>
            </a:p>
          </p:txBody>
        </p:sp>
        <p:sp>
          <p:nvSpPr>
            <p:cNvPr id="166944" name="Text Box 31"/>
            <p:cNvSpPr txBox="1">
              <a:spLocks noChangeArrowheads="1"/>
            </p:cNvSpPr>
            <p:nvPr/>
          </p:nvSpPr>
          <p:spPr bwMode="auto">
            <a:xfrm>
              <a:off x="1488" y="1314"/>
              <a:ext cx="800" cy="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de-DE" sz="1400" dirty="0"/>
                <a:t>German </a:t>
              </a:r>
              <a:r>
                <a:rPr lang="de-DE" sz="1400" dirty="0" err="1"/>
                <a:t>researcher</a:t>
              </a:r>
              <a:endParaRPr lang="de-DE" sz="1400" dirty="0"/>
            </a:p>
          </p:txBody>
        </p:sp>
      </p:grpSp>
      <p:sp>
        <p:nvSpPr>
          <p:cNvPr id="166946" name="Rectangle 34"/>
          <p:cNvSpPr>
            <a:spLocks noChangeArrowheads="1"/>
          </p:cNvSpPr>
          <p:nvPr/>
        </p:nvSpPr>
        <p:spPr bwMode="auto">
          <a:xfrm>
            <a:off x="788990" y="2882900"/>
            <a:ext cx="1176337" cy="1902552"/>
          </a:xfrm>
          <a:prstGeom prst="rect">
            <a:avLst/>
          </a:prstGeom>
          <a:solidFill>
            <a:schemeClr val="bg1"/>
          </a:solidFill>
          <a:ln w="76200">
            <a:solidFill>
              <a:srgbClr val="B2B2B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/>
          </a:p>
        </p:txBody>
      </p:sp>
      <p:sp>
        <p:nvSpPr>
          <p:cNvPr id="166947" name="Text Box 35"/>
          <p:cNvSpPr txBox="1">
            <a:spLocks noChangeArrowheads="1"/>
          </p:cNvSpPr>
          <p:nvPr/>
        </p:nvSpPr>
        <p:spPr bwMode="auto">
          <a:xfrm>
            <a:off x="647702" y="3568702"/>
            <a:ext cx="149383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400" dirty="0">
                <a:solidFill>
                  <a:schemeClr val="accent4"/>
                </a:solidFill>
              </a:rPr>
              <a:t>German </a:t>
            </a:r>
            <a:r>
              <a:rPr lang="de-DE" sz="1400" dirty="0" err="1">
                <a:solidFill>
                  <a:schemeClr val="accent4"/>
                </a:solidFill>
              </a:rPr>
              <a:t>university</a:t>
            </a:r>
            <a:r>
              <a:rPr lang="de-DE" sz="1400" dirty="0">
                <a:solidFill>
                  <a:schemeClr val="accent4"/>
                </a:solidFill>
              </a:rPr>
              <a:t>/ </a:t>
            </a:r>
            <a:r>
              <a:rPr lang="de-DE" sz="1400" dirty="0" err="1">
                <a:solidFill>
                  <a:schemeClr val="accent4"/>
                </a:solidFill>
              </a:rPr>
              <a:t>research</a:t>
            </a:r>
            <a:r>
              <a:rPr lang="de-DE" sz="1400" dirty="0">
                <a:solidFill>
                  <a:schemeClr val="accent4"/>
                </a:solidFill>
              </a:rPr>
              <a:t> </a:t>
            </a:r>
            <a:r>
              <a:rPr lang="de-DE" sz="1400" dirty="0" err="1">
                <a:solidFill>
                  <a:schemeClr val="accent4"/>
                </a:solidFill>
              </a:rPr>
              <a:t>institute</a:t>
            </a:r>
            <a:endParaRPr lang="de-DE" sz="1400" dirty="0">
              <a:solidFill>
                <a:schemeClr val="accent4"/>
              </a:solidFill>
            </a:endParaRPr>
          </a:p>
        </p:txBody>
      </p:sp>
      <p:grpSp>
        <p:nvGrpSpPr>
          <p:cNvPr id="5" name="Group 37"/>
          <p:cNvGrpSpPr>
            <a:grpSpLocks/>
          </p:cNvGrpSpPr>
          <p:nvPr/>
        </p:nvGrpSpPr>
        <p:grpSpPr bwMode="auto">
          <a:xfrm>
            <a:off x="3746501" y="4364039"/>
            <a:ext cx="1770063" cy="1095375"/>
            <a:chOff x="2328" y="2800"/>
            <a:chExt cx="1232" cy="792"/>
          </a:xfrm>
        </p:grpSpPr>
        <p:sp>
          <p:nvSpPr>
            <p:cNvPr id="166950" name="AutoShape 38"/>
            <p:cNvSpPr>
              <a:spLocks noChangeArrowheads="1"/>
            </p:cNvSpPr>
            <p:nvPr/>
          </p:nvSpPr>
          <p:spPr bwMode="auto">
            <a:xfrm>
              <a:off x="2328" y="3352"/>
              <a:ext cx="1232" cy="240"/>
            </a:xfrm>
            <a:prstGeom prst="leftRightArrow">
              <a:avLst>
                <a:gd name="adj1" fmla="val 50000"/>
                <a:gd name="adj2" fmla="val 102667"/>
              </a:avLst>
            </a:prstGeom>
            <a:solidFill>
              <a:srgbClr val="D5D5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400" dirty="0" err="1"/>
                <a:t>decision</a:t>
              </a:r>
              <a:endParaRPr lang="de-DE" sz="1400" dirty="0"/>
            </a:p>
          </p:txBody>
        </p:sp>
        <p:pic>
          <p:nvPicPr>
            <p:cNvPr id="166951" name="Picture 39" descr="Daumen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38" y="2800"/>
              <a:ext cx="288" cy="3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6952" name="Picture 4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799" y="3119"/>
              <a:ext cx="296" cy="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3043238" y="3187701"/>
            <a:ext cx="3536950" cy="915988"/>
            <a:chOff x="1839" y="1949"/>
            <a:chExt cx="2461" cy="662"/>
          </a:xfrm>
        </p:grpSpPr>
        <p:sp>
          <p:nvSpPr>
            <p:cNvPr id="166954" name="AutoShape 42"/>
            <p:cNvSpPr>
              <a:spLocks noChangeArrowheads="1"/>
            </p:cNvSpPr>
            <p:nvPr/>
          </p:nvSpPr>
          <p:spPr bwMode="auto">
            <a:xfrm rot="-5476208">
              <a:off x="3842" y="2134"/>
              <a:ext cx="643" cy="273"/>
            </a:xfrm>
            <a:prstGeom prst="rightArrow">
              <a:avLst>
                <a:gd name="adj1" fmla="val 50000"/>
                <a:gd name="adj2" fmla="val 58883"/>
              </a:avLst>
            </a:prstGeom>
            <a:solidFill>
              <a:srgbClr val="D5D5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200" dirty="0" err="1"/>
                <a:t>Funding</a:t>
              </a:r>
              <a:endParaRPr lang="de-DE" sz="1200" dirty="0"/>
            </a:p>
          </p:txBody>
        </p:sp>
        <p:sp>
          <p:nvSpPr>
            <p:cNvPr id="166955" name="AutoShape 43"/>
            <p:cNvSpPr>
              <a:spLocks noChangeArrowheads="1"/>
            </p:cNvSpPr>
            <p:nvPr/>
          </p:nvSpPr>
          <p:spPr bwMode="auto">
            <a:xfrm rot="-5476208">
              <a:off x="1654" y="2153"/>
              <a:ext cx="643" cy="273"/>
            </a:xfrm>
            <a:prstGeom prst="rightArrow">
              <a:avLst>
                <a:gd name="adj1" fmla="val 50000"/>
                <a:gd name="adj2" fmla="val 58883"/>
              </a:avLst>
            </a:prstGeom>
            <a:solidFill>
              <a:srgbClr val="D5D5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200" dirty="0" err="1"/>
                <a:t>Funding</a:t>
              </a:r>
              <a:endParaRPr lang="de-DE" sz="1200" dirty="0"/>
            </a:p>
          </p:txBody>
        </p:sp>
      </p:grp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2684463" y="3225064"/>
            <a:ext cx="3536950" cy="888297"/>
            <a:chOff x="1589" y="1975"/>
            <a:chExt cx="2461" cy="643"/>
          </a:xfrm>
        </p:grpSpPr>
        <p:sp>
          <p:nvSpPr>
            <p:cNvPr id="166957" name="AutoShape 45"/>
            <p:cNvSpPr>
              <a:spLocks noChangeArrowheads="1"/>
            </p:cNvSpPr>
            <p:nvPr/>
          </p:nvSpPr>
          <p:spPr bwMode="auto">
            <a:xfrm rot="5409544" flipV="1">
              <a:off x="3596" y="2163"/>
              <a:ext cx="636" cy="273"/>
            </a:xfrm>
            <a:prstGeom prst="rightArrow">
              <a:avLst>
                <a:gd name="adj1" fmla="val 50000"/>
                <a:gd name="adj2" fmla="val 58242"/>
              </a:avLst>
            </a:prstGeom>
            <a:solidFill>
              <a:srgbClr val="FFD3C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200" dirty="0" err="1"/>
                <a:t>Proposal</a:t>
              </a:r>
              <a:endParaRPr lang="de-DE" sz="1200" dirty="0"/>
            </a:p>
          </p:txBody>
        </p:sp>
        <p:sp>
          <p:nvSpPr>
            <p:cNvPr id="166958" name="AutoShape 46"/>
            <p:cNvSpPr>
              <a:spLocks noChangeArrowheads="1"/>
            </p:cNvSpPr>
            <p:nvPr/>
          </p:nvSpPr>
          <p:spPr bwMode="auto">
            <a:xfrm rot="5409544" flipV="1">
              <a:off x="1408" y="2156"/>
              <a:ext cx="636" cy="273"/>
            </a:xfrm>
            <a:prstGeom prst="rightArrow">
              <a:avLst>
                <a:gd name="adj1" fmla="val 50000"/>
                <a:gd name="adj2" fmla="val 58242"/>
              </a:avLst>
            </a:prstGeom>
            <a:solidFill>
              <a:srgbClr val="FFD3C5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de-DE" sz="1200" dirty="0" err="1"/>
                <a:t>Proposal</a:t>
              </a:r>
              <a:endParaRPr lang="de-DE" sz="1600" dirty="0"/>
            </a:p>
          </p:txBody>
        </p:sp>
      </p:grpSp>
      <p:sp>
        <p:nvSpPr>
          <p:cNvPr id="159791" name="AutoShape 47"/>
          <p:cNvSpPr>
            <a:spLocks noChangeArrowheads="1"/>
          </p:cNvSpPr>
          <p:nvPr/>
        </p:nvSpPr>
        <p:spPr bwMode="auto">
          <a:xfrm>
            <a:off x="3804654" y="2219326"/>
            <a:ext cx="1655762" cy="331788"/>
          </a:xfrm>
          <a:prstGeom prst="leftRightArrow">
            <a:avLst>
              <a:gd name="adj1" fmla="val 50000"/>
              <a:gd name="adj2" fmla="val 111674"/>
            </a:avLst>
          </a:prstGeom>
          <a:solidFill>
            <a:srgbClr val="FFD3C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 dirty="0"/>
              <a:t>Project </a:t>
            </a:r>
            <a:r>
              <a:rPr lang="de-DE" sz="1600" dirty="0" err="1"/>
              <a:t>idea</a:t>
            </a:r>
            <a:endParaRPr lang="de-DE" sz="1600" dirty="0"/>
          </a:p>
        </p:txBody>
      </p:sp>
      <p:pic>
        <p:nvPicPr>
          <p:cNvPr id="38" name="Grafik 37" descr="flaggen-usa29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7866" y="1803401"/>
            <a:ext cx="832134" cy="590551"/>
          </a:xfrm>
          <a:prstGeom prst="rect">
            <a:avLst/>
          </a:prstGeom>
        </p:spPr>
      </p:pic>
      <p:pic>
        <p:nvPicPr>
          <p:cNvPr id="40" name="Grafik 39" descr="flaggen-usa29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6446" y="4284885"/>
            <a:ext cx="831600" cy="572876"/>
          </a:xfrm>
          <a:prstGeom prst="rect">
            <a:avLst/>
          </a:prstGeom>
        </p:spPr>
      </p:pic>
      <p:pic>
        <p:nvPicPr>
          <p:cNvPr id="42" name="Grafik 41" descr="flaggen-usa29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3204" y="3000373"/>
            <a:ext cx="832134" cy="590551"/>
          </a:xfrm>
          <a:prstGeom prst="rect">
            <a:avLst/>
          </a:prstGeom>
        </p:spPr>
      </p:pic>
      <p:pic>
        <p:nvPicPr>
          <p:cNvPr id="43" name="Grafik 42" descr="flaggen-deutsch5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3962" y="1803400"/>
            <a:ext cx="831600" cy="575019"/>
          </a:xfrm>
          <a:prstGeom prst="rect">
            <a:avLst/>
          </a:prstGeom>
        </p:spPr>
      </p:pic>
      <p:pic>
        <p:nvPicPr>
          <p:cNvPr id="44" name="Grafik 43" descr="flaggen-deutsch5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318" y="3000372"/>
            <a:ext cx="831600" cy="575019"/>
          </a:xfrm>
          <a:prstGeom prst="rect">
            <a:avLst/>
          </a:prstGeom>
        </p:spPr>
      </p:pic>
      <p:pic>
        <p:nvPicPr>
          <p:cNvPr id="45" name="Grafik 44" descr="flaggen-deutsch51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68830" y="4354180"/>
            <a:ext cx="831600" cy="575019"/>
          </a:xfrm>
          <a:prstGeom prst="rect">
            <a:avLst/>
          </a:prstGeom>
        </p:spPr>
      </p:pic>
      <p:sp>
        <p:nvSpPr>
          <p:cNvPr id="8" name="Datumsplatzhalter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UMBC / May 08, 2014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Building Links to German Research / Dr. Max Voegler</a:t>
            </a:r>
            <a:endParaRPr lang="de-DE" dirty="0"/>
          </a:p>
        </p:txBody>
      </p:sp>
      <p:sp>
        <p:nvSpPr>
          <p:cNvPr id="46" name="Titel 1"/>
          <p:cNvSpPr>
            <a:spLocks noGrp="1"/>
          </p:cNvSpPr>
          <p:nvPr>
            <p:ph type="title"/>
          </p:nvPr>
        </p:nvSpPr>
        <p:spPr>
          <a:xfrm>
            <a:off x="647700" y="417600"/>
            <a:ext cx="7920000" cy="270000"/>
          </a:xfrm>
        </p:spPr>
        <p:txBody>
          <a:bodyPr/>
          <a:lstStyle/>
          <a:p>
            <a:r>
              <a:rPr lang="de-DE" dirty="0" err="1"/>
              <a:t>Approaches</a:t>
            </a:r>
            <a:r>
              <a:rPr lang="de-DE" dirty="0"/>
              <a:t> to DFG-NSF </a:t>
            </a:r>
            <a:r>
              <a:rPr lang="de-DE" dirty="0" err="1"/>
              <a:t>Collaboration</a:t>
            </a:r>
            <a:r>
              <a:rPr lang="de-DE" dirty="0" smtClean="0">
                <a:latin typeface="Arial" charset="0"/>
              </a:rPr>
              <a:t/>
            </a:r>
            <a:br>
              <a:rPr lang="de-DE" dirty="0" smtClean="0">
                <a:latin typeface="Arial" charset="0"/>
              </a:rPr>
            </a:br>
            <a:r>
              <a:rPr lang="de-DE" b="0" dirty="0" err="1" smtClean="0">
                <a:latin typeface="Arial" charset="0"/>
              </a:rPr>
              <a:t>Coordinated</a:t>
            </a:r>
            <a:r>
              <a:rPr lang="de-DE" b="0" dirty="0" smtClean="0">
                <a:latin typeface="Arial" charset="0"/>
              </a:rPr>
              <a:t> </a:t>
            </a:r>
            <a:r>
              <a:rPr lang="de-DE" b="0" dirty="0" err="1" smtClean="0">
                <a:latin typeface="Arial" charset="0"/>
              </a:rPr>
              <a:t>review</a:t>
            </a:r>
            <a:r>
              <a:rPr lang="de-DE" b="0" dirty="0" smtClean="0">
                <a:latin typeface="Arial" charset="0"/>
              </a:rPr>
              <a:t> </a:t>
            </a:r>
            <a:r>
              <a:rPr lang="de-DE" b="0" dirty="0" err="1" smtClean="0">
                <a:latin typeface="Arial" charset="0"/>
              </a:rPr>
              <a:t>process</a:t>
            </a:r>
            <a:r>
              <a:rPr lang="de-DE" b="0" dirty="0">
                <a:latin typeface="Arial" charset="0"/>
              </a:rPr>
              <a:t/>
            </a:r>
            <a:br>
              <a:rPr lang="de-DE" b="0" dirty="0">
                <a:latin typeface="Arial" charset="0"/>
              </a:rPr>
            </a:br>
            <a:endParaRPr lang="de-DE" b="0" dirty="0"/>
          </a:p>
        </p:txBody>
      </p:sp>
      <p:sp>
        <p:nvSpPr>
          <p:cNvPr id="39" name="AutoShape 47"/>
          <p:cNvSpPr>
            <a:spLocks noChangeArrowheads="1"/>
          </p:cNvSpPr>
          <p:nvPr/>
        </p:nvSpPr>
        <p:spPr bwMode="auto">
          <a:xfrm>
            <a:off x="3505202" y="3478213"/>
            <a:ext cx="2215953" cy="331788"/>
          </a:xfrm>
          <a:prstGeom prst="leftRightArrow">
            <a:avLst>
              <a:gd name="adj1" fmla="val 50000"/>
              <a:gd name="adj2" fmla="val 111674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de-DE" sz="1600" dirty="0" err="1" smtClean="0"/>
              <a:t>Coordinate</a:t>
            </a:r>
            <a:r>
              <a:rPr lang="de-DE" sz="1600" dirty="0" smtClean="0"/>
              <a:t> </a:t>
            </a:r>
            <a:r>
              <a:rPr lang="de-DE" sz="1600" dirty="0" err="1" smtClean="0"/>
              <a:t>review</a:t>
            </a:r>
            <a:endParaRPr lang="de-DE" sz="16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879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5"/>
          </p:nvPr>
        </p:nvSpPr>
        <p:spPr>
          <a:xfrm>
            <a:off x="304800" y="1498200"/>
            <a:ext cx="3505200" cy="45216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200" b="1" dirty="0"/>
              <a:t>Research Explorer </a:t>
            </a:r>
            <a:r>
              <a:rPr lang="en-US" sz="1200" dirty="0"/>
              <a:t>(interactive map of German research landscape</a:t>
            </a:r>
            <a:r>
              <a:rPr lang="en-US" sz="1200" dirty="0" smtClean="0"/>
              <a:t>)</a:t>
            </a:r>
            <a:endParaRPr lang="en-US" sz="1200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16"/>
          </p:nvPr>
        </p:nvSpPr>
        <p:spPr>
          <a:xfrm>
            <a:off x="5562600" y="1524000"/>
            <a:ext cx="3365404" cy="45216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200" b="1" dirty="0"/>
              <a:t>GEPRIS</a:t>
            </a:r>
            <a:r>
              <a:rPr lang="en-US" sz="1200" dirty="0"/>
              <a:t> (online database on current DFG-funded projects)</a:t>
            </a:r>
          </a:p>
          <a:p>
            <a:pPr>
              <a:buFont typeface="Wingdings" pitchFamily="2" charset="2"/>
              <a:buChar char="Ø"/>
            </a:pPr>
            <a:endParaRPr lang="en-US" sz="1200" dirty="0"/>
          </a:p>
        </p:txBody>
      </p:sp>
      <p:sp>
        <p:nvSpPr>
          <p:cNvPr id="9" name="Titel 2"/>
          <p:cNvSpPr txBox="1">
            <a:spLocks/>
          </p:cNvSpPr>
          <p:nvPr/>
        </p:nvSpPr>
        <p:spPr>
          <a:xfrm>
            <a:off x="-1295400" y="400050"/>
            <a:ext cx="10223404" cy="742950"/>
          </a:xfrm>
          <a:prstGeom prst="rect">
            <a:avLst/>
          </a:prstGeom>
        </p:spPr>
        <p:txBody>
          <a:bodyPr/>
          <a:lstStyle>
            <a:lvl1pPr indent="1714500"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indent="1714500"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2pPr>
            <a:lvl3pPr indent="1714500"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3pPr>
            <a:lvl4pPr indent="1714500"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4pPr>
            <a:lvl5pPr indent="1714500"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5pPr>
            <a:lvl6pPr marL="457200" indent="1714500"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6pPr>
            <a:lvl7pPr marL="914400" indent="1714500"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7pPr>
            <a:lvl8pPr marL="1371600" indent="1714500"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8pPr>
            <a:lvl9pPr marL="1828800" indent="1714500"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de-DE" b="1" dirty="0" err="1" smtClean="0">
                <a:solidFill>
                  <a:schemeClr val="bg1"/>
                </a:solidFill>
              </a:rPr>
              <a:t>Where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can</a:t>
            </a:r>
            <a:r>
              <a:rPr lang="de-DE" b="1" dirty="0" smtClean="0">
                <a:solidFill>
                  <a:schemeClr val="bg1"/>
                </a:solidFill>
              </a:rPr>
              <a:t> I find relevant </a:t>
            </a:r>
            <a:r>
              <a:rPr lang="de-DE" b="1" dirty="0" err="1" smtClean="0">
                <a:solidFill>
                  <a:schemeClr val="bg1"/>
                </a:solidFill>
              </a:rPr>
              <a:t>projects</a:t>
            </a:r>
            <a:r>
              <a:rPr lang="de-DE" b="1" dirty="0" smtClean="0">
                <a:solidFill>
                  <a:schemeClr val="bg1"/>
                </a:solidFill>
              </a:rPr>
              <a:t> and </a:t>
            </a:r>
            <a:r>
              <a:rPr lang="de-DE" b="1" dirty="0" err="1" smtClean="0">
                <a:solidFill>
                  <a:schemeClr val="bg1"/>
                </a:solidFill>
              </a:rPr>
              <a:t>institions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for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my</a:t>
            </a:r>
            <a:r>
              <a:rPr lang="de-DE" b="1" dirty="0" smtClean="0">
                <a:solidFill>
                  <a:schemeClr val="bg1"/>
                </a:solidFill>
              </a:rPr>
              <a:t> </a:t>
            </a:r>
            <a:r>
              <a:rPr lang="de-DE" b="1" dirty="0" err="1" smtClean="0">
                <a:solidFill>
                  <a:schemeClr val="bg1"/>
                </a:solidFill>
              </a:rPr>
              <a:t>field</a:t>
            </a:r>
            <a:r>
              <a:rPr lang="de-DE" b="1" dirty="0" smtClean="0">
                <a:solidFill>
                  <a:schemeClr val="bg1"/>
                </a:solidFill>
              </a:rPr>
              <a:t>?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0" name="Inhaltsplatzhalter 7"/>
          <p:cNvSpPr txBox="1">
            <a:spLocks/>
          </p:cNvSpPr>
          <p:nvPr/>
        </p:nvSpPr>
        <p:spPr bwMode="auto">
          <a:xfrm>
            <a:off x="3249414" y="3657600"/>
            <a:ext cx="2694186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81000" indent="-381000" algn="l" rtl="0" eaLnBrk="1" fontAlgn="base" hangingPunct="1">
              <a:spcBef>
                <a:spcPct val="0"/>
              </a:spcBef>
              <a:spcAft>
                <a:spcPct val="100000"/>
              </a:spcAft>
              <a:buClr>
                <a:schemeClr val="tx1"/>
              </a:buClr>
              <a:buSzPct val="125000"/>
              <a:buChar char="—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52500" indent="-381000" algn="l" rtl="0" eaLnBrk="1" fontAlgn="base" hangingPunct="1">
              <a:spcBef>
                <a:spcPct val="20000"/>
              </a:spcBef>
              <a:spcAft>
                <a:spcPct val="10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+mn-lt"/>
              </a:defRPr>
            </a:lvl2pPr>
            <a:lvl3pPr marL="2003425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2803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32226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36798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41370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45942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50514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buFont typeface="Wingdings" pitchFamily="2" charset="2"/>
              <a:buChar char="Ø"/>
            </a:pPr>
            <a:r>
              <a:rPr lang="en-US" sz="1200" b="1" dirty="0" smtClean="0"/>
              <a:t>Funding Atlas 2012 </a:t>
            </a:r>
            <a:r>
              <a:rPr lang="en-US" sz="1200" dirty="0" smtClean="0"/>
              <a:t> (contains key data on publically funded research in Germany)</a:t>
            </a:r>
          </a:p>
          <a:p>
            <a:pPr>
              <a:buFont typeface="Wingdings" pitchFamily="2" charset="2"/>
              <a:buChar char="Ø"/>
            </a:pPr>
            <a:endParaRPr lang="en-US" sz="1200" dirty="0"/>
          </a:p>
        </p:txBody>
      </p:sp>
      <p:pic>
        <p:nvPicPr>
          <p:cNvPr id="2052" name="ebeaea95-99f8-4de3-9d4d-e650ae208f9e" descr="08E6FF5E-A749-4C97-9720-E7B166E5EFD0@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25" y="2209800"/>
            <a:ext cx="2488889" cy="294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730d57b9-65aa-437e-b9be-fe0c05b2b2fc" descr="4A457BDD-AE39-4B7A-9B0B-D77AC3EDBC26@ho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257" y="2198733"/>
            <a:ext cx="2658667" cy="2906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647700" y="6459541"/>
            <a:ext cx="6357600" cy="2460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mtClean="0"/>
              <a:t>UMBC / May 08, 2014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47701" y="6261103"/>
            <a:ext cx="6358156" cy="19843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Building Links to German Research / Dr. Max Voegler</a:t>
            </a:r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42844" y="6459539"/>
            <a:ext cx="360000" cy="24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685" y="4495800"/>
            <a:ext cx="4653915" cy="2232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095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DFG Offices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de-DE" sz="1800" dirty="0" err="1" smtClean="0"/>
              <a:t>Contact</a:t>
            </a:r>
            <a:r>
              <a:rPr lang="de-DE" sz="1800" dirty="0" smtClean="0"/>
              <a:t> Information</a:t>
            </a:r>
            <a:endParaRPr lang="de-DE" sz="1800" dirty="0"/>
          </a:p>
        </p:txBody>
      </p:sp>
      <p:sp>
        <p:nvSpPr>
          <p:cNvPr id="25605" name="Rectangle 1027"/>
          <p:cNvSpPr>
            <a:spLocks noChangeArrowheads="1"/>
          </p:cNvSpPr>
          <p:nvPr/>
        </p:nvSpPr>
        <p:spPr bwMode="auto">
          <a:xfrm>
            <a:off x="2771800" y="2420888"/>
            <a:ext cx="2811388" cy="195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1100" b="1" dirty="0"/>
              <a:t>DFG Office North </a:t>
            </a:r>
            <a:r>
              <a:rPr lang="de-DE" sz="1100" b="1" dirty="0" err="1"/>
              <a:t>America</a:t>
            </a:r>
            <a:r>
              <a:rPr lang="de-DE" sz="1100" b="1" dirty="0"/>
              <a:t> DC</a:t>
            </a:r>
            <a:endParaRPr lang="de-DE" sz="1100" dirty="0"/>
          </a:p>
          <a:p>
            <a:r>
              <a:rPr lang="de-DE" sz="1100" dirty="0"/>
              <a:t>1776 I Street NW, Suite 1000 </a:t>
            </a:r>
            <a:br>
              <a:rPr lang="de-DE" sz="1100" dirty="0"/>
            </a:br>
            <a:r>
              <a:rPr lang="de-DE" sz="1100" dirty="0"/>
              <a:t>Washington, DC 20006, USA </a:t>
            </a:r>
            <a:br>
              <a:rPr lang="de-DE" sz="1100" dirty="0"/>
            </a:br>
            <a:r>
              <a:rPr lang="de-DE" sz="1100" dirty="0" smtClean="0"/>
              <a:t>Tel</a:t>
            </a:r>
            <a:r>
              <a:rPr lang="de-DE" sz="1100" dirty="0"/>
              <a:t>. +1 202 785 - 4208 </a:t>
            </a:r>
            <a:br>
              <a:rPr lang="de-DE" sz="1100" dirty="0"/>
            </a:br>
            <a:r>
              <a:rPr lang="de-DE" sz="1100" dirty="0"/>
              <a:t>Fax: +1 202 785 - 4410</a:t>
            </a:r>
            <a:br>
              <a:rPr lang="de-DE" sz="1100" dirty="0"/>
            </a:br>
            <a:r>
              <a:rPr lang="de-DE" sz="1100" dirty="0" smtClean="0"/>
              <a:t>max.voegler@dfg.de</a:t>
            </a:r>
            <a:endParaRPr lang="de-DE" sz="1100" dirty="0"/>
          </a:p>
          <a:p>
            <a:r>
              <a:rPr lang="de-DE" sz="1100" dirty="0" smtClean="0"/>
              <a:t/>
            </a:r>
            <a:br>
              <a:rPr lang="de-DE" sz="1100" dirty="0" smtClean="0"/>
            </a:br>
            <a:r>
              <a:rPr lang="de-DE" sz="1100" dirty="0" err="1" smtClean="0"/>
              <a:t>Closest</a:t>
            </a:r>
            <a:r>
              <a:rPr lang="de-DE" sz="1100" dirty="0" smtClean="0"/>
              <a:t> </a:t>
            </a:r>
            <a:r>
              <a:rPr lang="de-DE" sz="1100" dirty="0"/>
              <a:t>Metro </a:t>
            </a:r>
            <a:r>
              <a:rPr lang="de-DE" sz="1100" dirty="0" err="1"/>
              <a:t>Stations</a:t>
            </a:r>
            <a:r>
              <a:rPr lang="de-DE" sz="1100" dirty="0"/>
              <a:t>: </a:t>
            </a:r>
            <a:br>
              <a:rPr lang="de-DE" sz="1100" dirty="0"/>
            </a:br>
            <a:r>
              <a:rPr lang="de-DE" sz="1100" dirty="0"/>
              <a:t>Farragut West (Blue/Orange Line), </a:t>
            </a:r>
            <a:br>
              <a:rPr lang="de-DE" sz="1100" dirty="0"/>
            </a:br>
            <a:r>
              <a:rPr lang="de-DE" sz="1100" dirty="0"/>
              <a:t>Farragut North (</a:t>
            </a:r>
            <a:r>
              <a:rPr lang="de-DE" sz="1100" dirty="0" err="1"/>
              <a:t>Red</a:t>
            </a:r>
            <a:r>
              <a:rPr lang="de-DE" sz="1100" dirty="0"/>
              <a:t> Line</a:t>
            </a:r>
            <a:r>
              <a:rPr lang="de-DE" sz="1100" dirty="0" smtClean="0"/>
              <a:t>)</a:t>
            </a:r>
          </a:p>
          <a:p>
            <a:endParaRPr lang="de-DE" sz="1100" dirty="0"/>
          </a:p>
        </p:txBody>
      </p:sp>
      <p:pic>
        <p:nvPicPr>
          <p:cNvPr id="5123" name="Picture 3" descr="V:\Data\Veranstaltungen_Termine\2012 (MM_TT_JJ)\08_17-21_2012 ACS Fall Meeting\Bilder\IMG_148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63" t="36299" r="58184" b="42489"/>
          <a:stretch/>
        </p:blipFill>
        <p:spPr bwMode="auto">
          <a:xfrm>
            <a:off x="1259632" y="2420888"/>
            <a:ext cx="1214498" cy="14663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Textfeld 2"/>
          <p:cNvSpPr txBox="1"/>
          <p:nvPr/>
        </p:nvSpPr>
        <p:spPr>
          <a:xfrm>
            <a:off x="1109302" y="4005064"/>
            <a:ext cx="15151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800" b="1" dirty="0" smtClean="0"/>
              <a:t>Dr. Max Voegler, </a:t>
            </a:r>
            <a:br>
              <a:rPr lang="de-DE" sz="800" b="1" dirty="0" smtClean="0"/>
            </a:br>
            <a:r>
              <a:rPr lang="de-DE" sz="800" b="1" dirty="0" err="1" smtClean="0"/>
              <a:t>Director</a:t>
            </a:r>
            <a:r>
              <a:rPr lang="de-DE" sz="800" b="1" dirty="0" smtClean="0"/>
              <a:t> Washington Office</a:t>
            </a:r>
            <a:endParaRPr lang="en-US" sz="800" b="1" dirty="0" err="1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UMBC / May 08, 2014</a:t>
            </a:r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Building Links to German Research / Dr. Max Voegler</a:t>
            </a:r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267749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78693" y="2759075"/>
            <a:ext cx="8763000" cy="3365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914400"/>
            <a:endParaRPr lang="en-GB" sz="2400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555005" y="4221088"/>
            <a:ext cx="8191500" cy="1357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defTabSz="914400">
              <a:spcBef>
                <a:spcPct val="30000"/>
              </a:spcBef>
              <a:buClr>
                <a:srgbClr val="0069AF"/>
              </a:buClr>
              <a:buSzPct val="90000"/>
            </a:pPr>
            <a:r>
              <a:rPr lang="en-GB" b="1" dirty="0">
                <a:solidFill>
                  <a:srgbClr val="00519E"/>
                </a:solidFill>
                <a:latin typeface="+mj-lt"/>
                <a:cs typeface="+mn-cs"/>
              </a:rPr>
              <a:t>For more </a:t>
            </a:r>
            <a:r>
              <a:rPr lang="en-GB" b="1" dirty="0">
                <a:solidFill>
                  <a:srgbClr val="00519E"/>
                </a:solidFill>
                <a:latin typeface="Arial" pitchFamily="34" charset="0"/>
                <a:cs typeface="Arial" pitchFamily="34" charset="0"/>
              </a:rPr>
              <a:t>information</a:t>
            </a:r>
          </a:p>
          <a:p>
            <a:pPr defTabSz="914400">
              <a:spcBef>
                <a:spcPct val="30000"/>
              </a:spcBef>
              <a:buClr>
                <a:srgbClr val="0069AF"/>
              </a:buClr>
              <a:buSzPct val="90000"/>
              <a:buFontTx/>
              <a:buChar char="►"/>
            </a:pPr>
            <a:r>
              <a:rPr lang="en-GB" sz="1600" dirty="0">
                <a:solidFill>
                  <a:srgbClr val="000000"/>
                </a:solidFill>
                <a:latin typeface="Arial" charset="0"/>
                <a:cs typeface="+mn-cs"/>
              </a:rPr>
              <a:t> </a:t>
            </a:r>
            <a:r>
              <a:rPr lang="en-GB" dirty="0">
                <a:solidFill>
                  <a:srgbClr val="000000"/>
                </a:solidFill>
                <a:latin typeface="Arial" charset="0"/>
                <a:cs typeface="+mn-cs"/>
              </a:rPr>
              <a:t>on the DFG: </a:t>
            </a:r>
            <a:r>
              <a:rPr lang="en-GB" b="1" dirty="0">
                <a:latin typeface="Arial" charset="0"/>
              </a:rPr>
              <a:t>www.dfg.de/en</a:t>
            </a:r>
            <a:r>
              <a:rPr lang="en-GB" b="1" dirty="0" smtClean="0">
                <a:latin typeface="Arial" charset="0"/>
              </a:rPr>
              <a:t>/</a:t>
            </a:r>
          </a:p>
          <a:p>
            <a:pPr defTabSz="914400">
              <a:spcBef>
                <a:spcPct val="30000"/>
              </a:spcBef>
              <a:buClr>
                <a:srgbClr val="0069AF"/>
              </a:buClr>
              <a:buSzPct val="90000"/>
              <a:buFontTx/>
              <a:buChar char="►"/>
            </a:pPr>
            <a:r>
              <a:rPr lang="en-GB" dirty="0" smtClean="0">
                <a:solidFill>
                  <a:srgbClr val="000000"/>
                </a:solidFill>
                <a:latin typeface="Arial" charset="0"/>
                <a:cs typeface="+mn-cs"/>
              </a:rPr>
              <a:t> </a:t>
            </a:r>
            <a:r>
              <a:rPr lang="en-GB" dirty="0">
                <a:solidFill>
                  <a:srgbClr val="000000"/>
                </a:solidFill>
                <a:latin typeface="Arial" charset="0"/>
                <a:cs typeface="+mn-cs"/>
              </a:rPr>
              <a:t>on DFG-funded projects: </a:t>
            </a:r>
            <a:r>
              <a:rPr lang="en-GB" dirty="0" smtClean="0">
                <a:solidFill>
                  <a:srgbClr val="000000"/>
                </a:solidFill>
                <a:latin typeface="Arial" charset="0"/>
                <a:cs typeface="+mn-cs"/>
              </a:rPr>
              <a:t>www.dfg.de/</a:t>
            </a:r>
            <a:r>
              <a:rPr lang="en-GB" b="1" dirty="0" smtClean="0">
                <a:solidFill>
                  <a:srgbClr val="000000"/>
                </a:solidFill>
                <a:latin typeface="Arial" charset="0"/>
                <a:cs typeface="+mn-cs"/>
              </a:rPr>
              <a:t>gepris/</a:t>
            </a:r>
            <a:endParaRPr lang="en-GB" b="1" dirty="0">
              <a:solidFill>
                <a:srgbClr val="000000"/>
              </a:solidFill>
              <a:latin typeface="Arial" charset="0"/>
              <a:cs typeface="+mn-cs"/>
            </a:endParaRPr>
          </a:p>
          <a:p>
            <a:pPr defTabSz="914400">
              <a:spcBef>
                <a:spcPct val="30000"/>
              </a:spcBef>
              <a:buClr>
                <a:srgbClr val="0069AF"/>
              </a:buClr>
              <a:buSzPct val="90000"/>
              <a:buFontTx/>
              <a:buChar char="►"/>
            </a:pPr>
            <a:r>
              <a:rPr lang="en-GB" dirty="0">
                <a:solidFill>
                  <a:srgbClr val="000000"/>
                </a:solidFill>
                <a:latin typeface="Arial" charset="0"/>
                <a:cs typeface="+mn-cs"/>
              </a:rPr>
              <a:t> on over 17,000 German research institutes: </a:t>
            </a:r>
            <a:r>
              <a:rPr lang="en-GB" dirty="0">
                <a:latin typeface="Arial" charset="0"/>
              </a:rPr>
              <a:t>www.dfg.de/</a:t>
            </a:r>
            <a:r>
              <a:rPr lang="en-GB" b="1" dirty="0">
                <a:latin typeface="Arial" charset="0"/>
              </a:rPr>
              <a:t>research_explorer/</a:t>
            </a:r>
            <a:endParaRPr lang="de-DE" b="1" dirty="0">
              <a:solidFill>
                <a:srgbClr val="000000"/>
              </a:solidFill>
            </a:endParaRPr>
          </a:p>
        </p:txBody>
      </p:sp>
      <p:sp>
        <p:nvSpPr>
          <p:cNvPr id="8204" name="Text Box 3"/>
          <p:cNvSpPr txBox="1">
            <a:spLocks noChangeArrowheads="1"/>
          </p:cNvSpPr>
          <p:nvPr/>
        </p:nvSpPr>
        <p:spPr bwMode="auto">
          <a:xfrm>
            <a:off x="539750" y="3238500"/>
            <a:ext cx="79883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defTabSz="914400"/>
            <a:r>
              <a:rPr lang="de-DE" sz="3200" b="1" dirty="0" err="1">
                <a:solidFill>
                  <a:srgbClr val="646567"/>
                </a:solidFill>
                <a:latin typeface="Arial" charset="0"/>
                <a:cs typeface="Times New Roman" charset="0"/>
              </a:rPr>
              <a:t>Thank</a:t>
            </a:r>
            <a:r>
              <a:rPr lang="de-DE" sz="3200" b="1" dirty="0">
                <a:solidFill>
                  <a:srgbClr val="646567"/>
                </a:solidFill>
                <a:latin typeface="Arial" charset="0"/>
                <a:cs typeface="Times New Roman" charset="0"/>
              </a:rPr>
              <a:t> </a:t>
            </a:r>
            <a:r>
              <a:rPr lang="de-DE" sz="3200" b="1" dirty="0" err="1">
                <a:solidFill>
                  <a:srgbClr val="646567"/>
                </a:solidFill>
                <a:latin typeface="Arial" charset="0"/>
                <a:cs typeface="Times New Roman" charset="0"/>
              </a:rPr>
              <a:t>you</a:t>
            </a:r>
            <a:r>
              <a:rPr lang="de-DE" sz="3200" b="1" dirty="0">
                <a:solidFill>
                  <a:srgbClr val="646567"/>
                </a:solidFill>
                <a:latin typeface="Arial" charset="0"/>
                <a:cs typeface="Times New Roman" charset="0"/>
              </a:rPr>
              <a:t> </a:t>
            </a:r>
            <a:r>
              <a:rPr lang="de-DE" sz="3200" b="1" dirty="0" err="1">
                <a:solidFill>
                  <a:srgbClr val="646567"/>
                </a:solidFill>
                <a:latin typeface="Arial" charset="0"/>
                <a:cs typeface="Times New Roman" charset="0"/>
              </a:rPr>
              <a:t>for</a:t>
            </a:r>
            <a:r>
              <a:rPr lang="de-DE" sz="3200" b="1" dirty="0">
                <a:solidFill>
                  <a:srgbClr val="646567"/>
                </a:solidFill>
                <a:latin typeface="Arial" charset="0"/>
                <a:cs typeface="Times New Roman" charset="0"/>
              </a:rPr>
              <a:t> </a:t>
            </a:r>
            <a:r>
              <a:rPr lang="de-DE" sz="3200" b="1" dirty="0" err="1">
                <a:solidFill>
                  <a:srgbClr val="646567"/>
                </a:solidFill>
                <a:latin typeface="Arial" charset="0"/>
                <a:cs typeface="Times New Roman" charset="0"/>
              </a:rPr>
              <a:t>your</a:t>
            </a:r>
            <a:r>
              <a:rPr lang="de-DE" sz="3200" b="1" dirty="0">
                <a:solidFill>
                  <a:srgbClr val="646567"/>
                </a:solidFill>
                <a:latin typeface="Arial" charset="0"/>
                <a:cs typeface="Times New Roman" charset="0"/>
              </a:rPr>
              <a:t> </a:t>
            </a:r>
            <a:r>
              <a:rPr lang="de-DE" sz="3200" b="1" dirty="0" err="1">
                <a:solidFill>
                  <a:srgbClr val="646567"/>
                </a:solidFill>
                <a:latin typeface="Arial" charset="0"/>
                <a:cs typeface="Times New Roman" charset="0"/>
              </a:rPr>
              <a:t>attention</a:t>
            </a:r>
            <a:endParaRPr lang="de-DE" sz="3200" b="1" dirty="0">
              <a:solidFill>
                <a:srgbClr val="646567"/>
              </a:solidFill>
              <a:latin typeface="Arial" charset="0"/>
              <a:cs typeface="Times New Roman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A856605-71F6-4F71-93AA-EF2E76CDBB0B}" type="slidenum">
              <a:rPr lang="de-DE" smtClean="0"/>
              <a:pPr>
                <a:defRPr/>
              </a:pPr>
              <a:t>33</a:t>
            </a:fld>
            <a:endParaRPr lang="de-D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UMBC / May 08, 2014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Building Links to German Research / Dr. Max Voegler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21740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German Research Landscape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647700" y="1569600"/>
            <a:ext cx="6264300" cy="45216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/>
              <a:t>approx. 750 publicly funded research institutions,</a:t>
            </a:r>
            <a:br>
              <a:rPr lang="en-US" dirty="0"/>
            </a:br>
            <a:r>
              <a:rPr lang="en-US" dirty="0"/>
              <a:t>about 100 research networks and clusters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549,000 staff in Research and Development,</a:t>
            </a:r>
            <a:br>
              <a:rPr lang="en-US" dirty="0"/>
            </a:br>
            <a:r>
              <a:rPr lang="en-US" dirty="0"/>
              <a:t>approx. 320,000 scientists and researchers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bilateral, European and multilateral </a:t>
            </a:r>
            <a:r>
              <a:rPr lang="en-US" dirty="0" smtClean="0"/>
              <a:t>scientific cooperation agreements (STC) with </a:t>
            </a:r>
            <a:r>
              <a:rPr lang="en-US" dirty="0"/>
              <a:t>more than 40 countries („WTZ-</a:t>
            </a:r>
            <a:r>
              <a:rPr lang="en-US" dirty="0" err="1"/>
              <a:t>Abkommen</a:t>
            </a:r>
            <a:r>
              <a:rPr lang="en-US" dirty="0"/>
              <a:t>“/ Agreements on scientific and technical cooperation)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Gross Domestic Expenditure on Research and Development: 69,9 billion euro (in 2010</a:t>
            </a:r>
            <a:r>
              <a:rPr lang="en-US" dirty="0" smtClean="0"/>
              <a:t>) = 2.9 % of GDP</a:t>
            </a:r>
            <a:endParaRPr lang="en-US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1" r="16641"/>
          <a:stretch>
            <a:fillRect/>
          </a:stretch>
        </p:blipFill>
        <p:spPr/>
      </p:pic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A856605-71F6-4F71-93AA-EF2E76CDBB0B}" type="slidenum">
              <a:rPr lang="en-US" noProof="0" smtClean="0"/>
              <a:pPr>
                <a:defRPr/>
              </a:pPr>
              <a:t>4</a:t>
            </a:fld>
            <a:endParaRPr lang="en-US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 smtClean="0"/>
              <a:t>Facts and Figures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UMBC / May 08, 2014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Building Links to German Research / Dr. Max Voegler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867932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Higher Education Institutions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18000" indent="0">
              <a:spcBef>
                <a:spcPts val="0"/>
              </a:spcBef>
              <a:buNone/>
            </a:pPr>
            <a:r>
              <a:rPr lang="en-US" b="1" dirty="0"/>
              <a:t>Institutions of Higher </a:t>
            </a:r>
            <a:r>
              <a:rPr lang="en-US" b="1" dirty="0" smtClean="0"/>
              <a:t>Education</a:t>
            </a:r>
            <a:endParaRPr lang="en-US" b="1" dirty="0"/>
          </a:p>
          <a:p>
            <a:pPr>
              <a:spcBef>
                <a:spcPts val="0"/>
              </a:spcBef>
            </a:pPr>
            <a:r>
              <a:rPr lang="en-US" dirty="0"/>
              <a:t>108 universities</a:t>
            </a:r>
          </a:p>
          <a:p>
            <a:pPr>
              <a:spcBef>
                <a:spcPts val="0"/>
              </a:spcBef>
            </a:pPr>
            <a:r>
              <a:rPr lang="en-US" dirty="0"/>
              <a:t>210 universities of applied sciences</a:t>
            </a:r>
          </a:p>
          <a:p>
            <a:pPr>
              <a:spcBef>
                <a:spcPts val="0"/>
              </a:spcBef>
            </a:pPr>
            <a:r>
              <a:rPr lang="en-US" dirty="0"/>
              <a:t>6 colleges of education</a:t>
            </a:r>
          </a:p>
          <a:p>
            <a:pPr>
              <a:spcBef>
                <a:spcPts val="0"/>
              </a:spcBef>
            </a:pPr>
            <a:r>
              <a:rPr lang="en-US" dirty="0"/>
              <a:t>16 colleges of theology</a:t>
            </a:r>
          </a:p>
          <a:p>
            <a:pPr>
              <a:spcBef>
                <a:spcPts val="0"/>
              </a:spcBef>
            </a:pPr>
            <a:r>
              <a:rPr lang="en-US" dirty="0"/>
              <a:t>52 colleges of art</a:t>
            </a:r>
          </a:p>
          <a:p>
            <a:pPr>
              <a:spcBef>
                <a:spcPts val="0"/>
              </a:spcBef>
            </a:pPr>
            <a:r>
              <a:rPr lang="en-US" dirty="0"/>
              <a:t>29 colleges of public </a:t>
            </a:r>
            <a:r>
              <a:rPr lang="en-US" dirty="0" smtClean="0"/>
              <a:t>administration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 marL="18000" indent="0">
              <a:spcBef>
                <a:spcPts val="0"/>
              </a:spcBef>
              <a:buNone/>
            </a:pPr>
            <a:r>
              <a:rPr lang="en-US" b="1" dirty="0" smtClean="0"/>
              <a:t>Features </a:t>
            </a:r>
            <a:r>
              <a:rPr lang="en-US" b="1" dirty="0"/>
              <a:t>of German universities</a:t>
            </a:r>
          </a:p>
          <a:p>
            <a:pPr>
              <a:spcBef>
                <a:spcPts val="0"/>
              </a:spcBef>
            </a:pPr>
            <a:r>
              <a:rPr lang="en-US" dirty="0"/>
              <a:t>Unity of research and teaching</a:t>
            </a:r>
          </a:p>
          <a:p>
            <a:pPr>
              <a:spcBef>
                <a:spcPts val="0"/>
              </a:spcBef>
            </a:pPr>
            <a:r>
              <a:rPr lang="en-US" dirty="0"/>
              <a:t>Broad range of subjects</a:t>
            </a:r>
          </a:p>
          <a:p>
            <a:pPr>
              <a:spcBef>
                <a:spcPts val="0"/>
              </a:spcBef>
            </a:pPr>
            <a:r>
              <a:rPr lang="en-US" dirty="0"/>
              <a:t>Theoretical orientation of </a:t>
            </a:r>
            <a:r>
              <a:rPr lang="en-US" dirty="0" smtClean="0"/>
              <a:t>research</a:t>
            </a: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3A856605-71F6-4F71-93AA-EF2E76CDBB0B}" type="slidenum">
              <a:rPr lang="en-US" noProof="0" smtClean="0"/>
              <a:pPr>
                <a:defRPr/>
              </a:pPr>
              <a:t>5</a:t>
            </a:fld>
            <a:endParaRPr lang="en-US" noProof="0"/>
          </a:p>
        </p:txBody>
      </p:sp>
      <p:grpSp>
        <p:nvGrpSpPr>
          <p:cNvPr id="11" name="Gruppierung 19"/>
          <p:cNvGrpSpPr>
            <a:grpSpLocks/>
          </p:cNvGrpSpPr>
          <p:nvPr/>
        </p:nvGrpSpPr>
        <p:grpSpPr bwMode="auto">
          <a:xfrm>
            <a:off x="5486400" y="1711724"/>
            <a:ext cx="3429000" cy="4231875"/>
            <a:chOff x="5534728" y="1219200"/>
            <a:chExt cx="3608661" cy="4723799"/>
          </a:xfrm>
        </p:grpSpPr>
        <p:pic>
          <p:nvPicPr>
            <p:cNvPr id="12" name="Bild 15" descr="Drei.tif"/>
            <p:cNvPicPr>
              <a:picLocks noChangeAspect="1"/>
            </p:cNvPicPr>
            <p:nvPr/>
          </p:nvPicPr>
          <p:blipFill>
            <a:blip r:embed="rId2" cstate="print"/>
            <a:srcRect t="2307"/>
            <a:stretch>
              <a:fillRect/>
            </a:stretch>
          </p:blipFill>
          <p:spPr bwMode="auto">
            <a:xfrm>
              <a:off x="5534729" y="1219200"/>
              <a:ext cx="3608660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Bild 18" descr="Drei.tif"/>
            <p:cNvPicPr>
              <a:picLocks noChangeAspect="1"/>
            </p:cNvPicPr>
            <p:nvPr/>
          </p:nvPicPr>
          <p:blipFill>
            <a:blip r:embed="rId3" cstate="print"/>
            <a:srcRect b="4767"/>
            <a:stretch>
              <a:fillRect/>
            </a:stretch>
          </p:blipFill>
          <p:spPr bwMode="auto">
            <a:xfrm>
              <a:off x="5534728" y="3657599"/>
              <a:ext cx="3608660" cy="228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UMBC / May 08,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Building Links to German Research / Dr. Max Voegler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1821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The German Research </a:t>
            </a:r>
            <a:r>
              <a:rPr lang="de-DE" dirty="0" err="1" smtClean="0"/>
              <a:t>Landscape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b="0" dirty="0" smtClean="0"/>
              <a:t>Alliance </a:t>
            </a:r>
            <a:r>
              <a:rPr lang="de-DE" b="0" dirty="0" err="1" smtClean="0"/>
              <a:t>of</a:t>
            </a:r>
            <a:r>
              <a:rPr lang="de-DE" b="0" dirty="0" smtClean="0"/>
              <a:t> German Science </a:t>
            </a:r>
            <a:r>
              <a:rPr lang="de-DE" b="0" dirty="0" err="1" smtClean="0"/>
              <a:t>Organizations</a:t>
            </a:r>
            <a:endParaRPr lang="de-DE" b="0" dirty="0" smtClean="0"/>
          </a:p>
        </p:txBody>
      </p:sp>
      <p:graphicFrame>
        <p:nvGraphicFramePr>
          <p:cNvPr id="15" name="Inhaltsplatzhalter 14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579577772"/>
              </p:ext>
            </p:extLst>
          </p:nvPr>
        </p:nvGraphicFramePr>
        <p:xfrm>
          <a:off x="206375" y="1525588"/>
          <a:ext cx="8713789" cy="4612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5892"/>
                <a:gridCol w="1428755"/>
                <a:gridCol w="2428883"/>
                <a:gridCol w="2000259"/>
              </a:tblGrid>
              <a:tr h="389679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/>
                        <a:t>Organization</a:t>
                      </a:r>
                      <a:endParaRPr lang="de-DE" sz="16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Budget</a:t>
                      </a: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Mission</a:t>
                      </a:r>
                      <a:endParaRPr lang="de-DE" sz="16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Logo</a:t>
                      </a:r>
                      <a:endParaRPr lang="de-DE" sz="1600" dirty="0"/>
                    </a:p>
                  </a:txBody>
                  <a:tcPr marT="45708" marB="45708"/>
                </a:tc>
              </a:tr>
              <a:tr h="608539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Alexander von Humboldt </a:t>
                      </a:r>
                      <a:r>
                        <a:rPr lang="de-DE" sz="1400" dirty="0" err="1" smtClean="0"/>
                        <a:t>Foundation</a:t>
                      </a:r>
                      <a:endParaRPr lang="de-DE" sz="1400" dirty="0"/>
                    </a:p>
                  </a:txBody>
                  <a:tcPr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103.1 mill. €</a:t>
                      </a:r>
                    </a:p>
                    <a:p>
                      <a:pPr algn="ctr"/>
                      <a:r>
                        <a:rPr lang="de-DE" sz="1200" dirty="0" smtClean="0"/>
                        <a:t>(=</a:t>
                      </a:r>
                      <a:r>
                        <a:rPr lang="de-DE" sz="1200" baseline="0" dirty="0" smtClean="0"/>
                        <a:t> 131.6 mill. $)</a:t>
                      </a:r>
                      <a:endParaRPr lang="de-DE" sz="1200" dirty="0"/>
                    </a:p>
                  </a:txBody>
                  <a:tcPr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promote </a:t>
                      </a:r>
                      <a:r>
                        <a:rPr lang="de-DE" sz="1400" dirty="0" err="1" smtClean="0"/>
                        <a:t>academic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cooperation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globally</a:t>
                      </a:r>
                      <a:endParaRPr lang="de-DE" sz="1400" dirty="0"/>
                    </a:p>
                  </a:txBody>
                  <a:tcPr marT="45708" marB="4570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AvH</a:t>
                      </a:r>
                      <a:endParaRPr lang="de-DE" sz="1400" dirty="0"/>
                    </a:p>
                  </a:txBody>
                  <a:tcPr marT="45708" marB="45708" anchor="ctr"/>
                </a:tc>
              </a:tr>
              <a:tr h="461009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Fraunhofer-Gesellschaft</a:t>
                      </a:r>
                      <a:endParaRPr lang="de-DE" sz="1400" dirty="0"/>
                    </a:p>
                  </a:txBody>
                  <a:tcPr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1.9 </a:t>
                      </a:r>
                      <a:r>
                        <a:rPr lang="de-DE" sz="1400" dirty="0" err="1" smtClean="0"/>
                        <a:t>bill</a:t>
                      </a:r>
                      <a:r>
                        <a:rPr lang="de-DE" sz="1400" dirty="0" smtClean="0"/>
                        <a:t>.</a:t>
                      </a:r>
                      <a:r>
                        <a:rPr lang="de-DE" sz="1400" baseline="0" dirty="0" smtClean="0"/>
                        <a:t> € </a:t>
                      </a:r>
                    </a:p>
                    <a:p>
                      <a:pPr algn="ctr"/>
                      <a:r>
                        <a:rPr lang="de-DE" sz="1200" baseline="0" dirty="0" smtClean="0"/>
                        <a:t>(=2.2 </a:t>
                      </a:r>
                      <a:r>
                        <a:rPr lang="de-DE" sz="1200" baseline="0" dirty="0" err="1" smtClean="0"/>
                        <a:t>bill</a:t>
                      </a:r>
                      <a:r>
                        <a:rPr lang="de-DE" sz="1200" baseline="0" dirty="0" smtClean="0"/>
                        <a:t>.</a:t>
                      </a:r>
                      <a:r>
                        <a:rPr lang="de-DE" sz="1200" dirty="0" smtClean="0"/>
                        <a:t> $)</a:t>
                      </a:r>
                      <a:endParaRPr lang="de-DE" sz="1200" dirty="0"/>
                    </a:p>
                  </a:txBody>
                  <a:tcPr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 smtClean="0"/>
                        <a:t>applied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research</a:t>
                      </a:r>
                      <a:endParaRPr lang="de-DE" sz="1400" dirty="0"/>
                    </a:p>
                  </a:txBody>
                  <a:tcPr marT="45708" marB="4570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 err="1" smtClean="0"/>
                        <a:t>FhG</a:t>
                      </a:r>
                      <a:r>
                        <a:rPr lang="de-DE" sz="1400" dirty="0" smtClean="0"/>
                        <a:t>               </a:t>
                      </a:r>
                      <a:endParaRPr lang="de-DE" sz="1400" dirty="0"/>
                    </a:p>
                  </a:txBody>
                  <a:tcPr marT="45708" marB="45708" anchor="ctr"/>
                </a:tc>
              </a:tr>
              <a:tr h="608539"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/>
                        <a:t>German Academic Exchange Service</a:t>
                      </a:r>
                      <a:endParaRPr lang="de-DE" sz="1400" b="0" dirty="0"/>
                    </a:p>
                  </a:txBody>
                  <a:tcPr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397</a:t>
                      </a:r>
                      <a:r>
                        <a:rPr lang="de-DE" sz="1400" baseline="0" dirty="0" smtClean="0"/>
                        <a:t> mill. €</a:t>
                      </a:r>
                    </a:p>
                    <a:p>
                      <a:pPr algn="ctr"/>
                      <a:r>
                        <a:rPr lang="de-DE" sz="1200" baseline="0" dirty="0" smtClean="0"/>
                        <a:t>(= 507 mill. $)</a:t>
                      </a:r>
                      <a:endParaRPr lang="de-DE" sz="1200" dirty="0"/>
                    </a:p>
                  </a:txBody>
                  <a:tcPr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 smtClean="0"/>
                        <a:t>support</a:t>
                      </a:r>
                      <a:r>
                        <a:rPr lang="de-DE" sz="1400" dirty="0" smtClean="0"/>
                        <a:t> international </a:t>
                      </a:r>
                      <a:r>
                        <a:rPr lang="de-DE" sz="1400" dirty="0" err="1" smtClean="0"/>
                        <a:t>exchange</a:t>
                      </a:r>
                      <a:endParaRPr lang="de-DE" sz="1400" dirty="0"/>
                    </a:p>
                  </a:txBody>
                  <a:tcPr marT="45708" marB="45708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DAAD</a:t>
                      </a:r>
                      <a:endParaRPr lang="de-DE" sz="1400" dirty="0"/>
                    </a:p>
                  </a:txBody>
                  <a:tcPr marT="45708" marB="45708" anchor="ctr"/>
                </a:tc>
              </a:tr>
              <a:tr h="488187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German Research </a:t>
                      </a:r>
                      <a:r>
                        <a:rPr lang="de-DE" sz="1400" dirty="0" err="1" smtClean="0"/>
                        <a:t>Foundation</a:t>
                      </a:r>
                      <a:endParaRPr lang="de-DE" sz="1400" dirty="0"/>
                    </a:p>
                  </a:txBody>
                  <a:tcPr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2.64 </a:t>
                      </a:r>
                      <a:r>
                        <a:rPr lang="de-DE" sz="1400" dirty="0" err="1" smtClean="0"/>
                        <a:t>bill</a:t>
                      </a:r>
                      <a:r>
                        <a:rPr lang="de-DE" sz="1400" dirty="0" smtClean="0"/>
                        <a:t>. €</a:t>
                      </a:r>
                    </a:p>
                    <a:p>
                      <a:pPr algn="ctr"/>
                      <a:r>
                        <a:rPr lang="de-DE" sz="1200" dirty="0" smtClean="0"/>
                        <a:t>(= 3.38</a:t>
                      </a:r>
                      <a:r>
                        <a:rPr lang="de-DE" sz="1200" baseline="0" dirty="0" smtClean="0"/>
                        <a:t> </a:t>
                      </a:r>
                      <a:r>
                        <a:rPr lang="de-DE" sz="1200" baseline="0" dirty="0" err="1" smtClean="0"/>
                        <a:t>bill</a:t>
                      </a:r>
                      <a:r>
                        <a:rPr lang="de-DE" sz="1200" baseline="0" dirty="0" smtClean="0"/>
                        <a:t>. $)</a:t>
                      </a:r>
                      <a:endParaRPr lang="de-DE" sz="1200" dirty="0"/>
                    </a:p>
                  </a:txBody>
                  <a:tcPr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 smtClean="0"/>
                        <a:t>fund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excellent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research</a:t>
                      </a:r>
                      <a:endParaRPr lang="de-DE" sz="1400" dirty="0"/>
                    </a:p>
                  </a:txBody>
                  <a:tcPr marT="45708" marB="4570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 smtClean="0"/>
                        <a:t>DFG </a:t>
                      </a:r>
                      <a:endParaRPr lang="de-DE" sz="1400" dirty="0"/>
                    </a:p>
                  </a:txBody>
                  <a:tcPr marT="45708" marB="45708" anchor="ctr"/>
                </a:tc>
              </a:tr>
              <a:tr h="527171"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/>
                        <a:t>Helmholtz </a:t>
                      </a:r>
                      <a:r>
                        <a:rPr lang="de-DE" sz="1400" b="0" dirty="0" err="1" smtClean="0"/>
                        <a:t>Association</a:t>
                      </a:r>
                      <a:endParaRPr lang="de-DE" sz="1400" b="0" dirty="0"/>
                    </a:p>
                  </a:txBody>
                  <a:tcPr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2.9 </a:t>
                      </a:r>
                      <a:r>
                        <a:rPr lang="de-DE" sz="1400" dirty="0" err="1" smtClean="0"/>
                        <a:t>bill</a:t>
                      </a:r>
                      <a:r>
                        <a:rPr lang="de-DE" sz="1400" dirty="0" smtClean="0"/>
                        <a:t>. €</a:t>
                      </a:r>
                    </a:p>
                    <a:p>
                      <a:pPr algn="ctr"/>
                      <a:r>
                        <a:rPr lang="de-DE" sz="1200" dirty="0" smtClean="0"/>
                        <a:t>(=3.7 </a:t>
                      </a:r>
                      <a:r>
                        <a:rPr lang="de-DE" sz="1200" dirty="0" err="1" smtClean="0"/>
                        <a:t>bill</a:t>
                      </a:r>
                      <a:r>
                        <a:rPr lang="de-DE" sz="1200" dirty="0" smtClean="0"/>
                        <a:t>. $)</a:t>
                      </a:r>
                      <a:endParaRPr lang="de-DE" sz="1200" dirty="0"/>
                    </a:p>
                  </a:txBody>
                  <a:tcPr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 smtClean="0"/>
                        <a:t>research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with</a:t>
                      </a:r>
                      <a:r>
                        <a:rPr lang="de-DE" sz="1400" dirty="0" smtClean="0"/>
                        <a:t> large </a:t>
                      </a:r>
                      <a:r>
                        <a:rPr lang="de-DE" sz="1400" dirty="0" err="1" smtClean="0"/>
                        <a:t>scale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equipment</a:t>
                      </a:r>
                      <a:endParaRPr lang="de-DE" sz="1400" dirty="0"/>
                    </a:p>
                  </a:txBody>
                  <a:tcPr marT="45708" marB="45708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HGF</a:t>
                      </a:r>
                      <a:endParaRPr lang="de-DE" sz="1400" dirty="0"/>
                    </a:p>
                  </a:txBody>
                  <a:tcPr marT="45708" marB="45708" anchor="ctr"/>
                </a:tc>
              </a:tr>
              <a:tr h="461009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Leibniz </a:t>
                      </a:r>
                      <a:r>
                        <a:rPr lang="de-DE" sz="1400" dirty="0" err="1" smtClean="0"/>
                        <a:t>Association</a:t>
                      </a:r>
                      <a:endParaRPr lang="de-DE" sz="1400" dirty="0"/>
                    </a:p>
                  </a:txBody>
                  <a:tcPr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1.3 </a:t>
                      </a:r>
                      <a:r>
                        <a:rPr lang="de-DE" sz="1400" dirty="0" err="1" smtClean="0"/>
                        <a:t>bill</a:t>
                      </a:r>
                      <a:r>
                        <a:rPr lang="de-DE" sz="1400" dirty="0" smtClean="0"/>
                        <a:t>. €</a:t>
                      </a:r>
                    </a:p>
                    <a:p>
                      <a:pPr algn="ctr"/>
                      <a:r>
                        <a:rPr lang="de-DE" sz="1200" dirty="0" smtClean="0"/>
                        <a:t>(=1.6 </a:t>
                      </a:r>
                      <a:r>
                        <a:rPr lang="de-DE" sz="1200" dirty="0" err="1" smtClean="0"/>
                        <a:t>bill</a:t>
                      </a:r>
                      <a:r>
                        <a:rPr lang="de-DE" sz="1200" dirty="0" smtClean="0"/>
                        <a:t>. $)</a:t>
                      </a:r>
                      <a:endParaRPr lang="de-DE" sz="1200" dirty="0"/>
                    </a:p>
                  </a:txBody>
                  <a:tcPr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 smtClean="0"/>
                        <a:t>research</a:t>
                      </a:r>
                      <a:r>
                        <a:rPr lang="de-DE" sz="1400" dirty="0" smtClean="0"/>
                        <a:t>, </a:t>
                      </a:r>
                      <a:r>
                        <a:rPr lang="de-DE" sz="1400" dirty="0" err="1" smtClean="0"/>
                        <a:t>service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museums</a:t>
                      </a:r>
                      <a:endParaRPr lang="de-DE" sz="1400" dirty="0"/>
                    </a:p>
                  </a:txBody>
                  <a:tcPr marT="45708" marB="4570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 smtClean="0"/>
                        <a:t>WGL</a:t>
                      </a:r>
                      <a:endParaRPr lang="de-DE" sz="1400" dirty="0"/>
                    </a:p>
                  </a:txBody>
                  <a:tcPr marT="45708" marB="45708" anchor="ctr"/>
                </a:tc>
              </a:tr>
              <a:tr h="461009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 smtClean="0"/>
                        <a:t>Leopoldina</a:t>
                      </a:r>
                      <a:endParaRPr lang="de-DE" sz="1400" dirty="0"/>
                    </a:p>
                  </a:txBody>
                  <a:tcPr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6.5 mill.</a:t>
                      </a:r>
                      <a:r>
                        <a:rPr lang="de-DE" sz="1400" baseline="0" dirty="0" smtClean="0"/>
                        <a:t> €</a:t>
                      </a:r>
                    </a:p>
                    <a:p>
                      <a:pPr algn="ctr"/>
                      <a:r>
                        <a:rPr lang="de-DE" sz="1200" baseline="0" dirty="0" smtClean="0"/>
                        <a:t>(= 8.03 mill.</a:t>
                      </a:r>
                      <a:r>
                        <a:rPr lang="de-DE" sz="1200" dirty="0" smtClean="0"/>
                        <a:t> $)</a:t>
                      </a:r>
                      <a:endParaRPr lang="de-DE" sz="1200" dirty="0"/>
                    </a:p>
                  </a:txBody>
                  <a:tcPr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nat. </a:t>
                      </a:r>
                      <a:r>
                        <a:rPr lang="de-DE" sz="1400" dirty="0" err="1" smtClean="0"/>
                        <a:t>academy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of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sciences</a:t>
                      </a:r>
                      <a:endParaRPr lang="de-DE" sz="1400" dirty="0"/>
                    </a:p>
                  </a:txBody>
                  <a:tcPr marT="45708" marB="45708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 smtClean="0"/>
                        <a:t>Leopoldina</a:t>
                      </a:r>
                      <a:endParaRPr lang="de-DE" sz="1400" dirty="0"/>
                    </a:p>
                  </a:txBody>
                  <a:tcPr marT="45708" marB="45708" anchor="ctr"/>
                </a:tc>
              </a:tr>
              <a:tr h="527171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Max Planck Society</a:t>
                      </a:r>
                      <a:endParaRPr lang="de-DE" sz="1400" dirty="0"/>
                    </a:p>
                  </a:txBody>
                  <a:tcPr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1.5 </a:t>
                      </a:r>
                      <a:r>
                        <a:rPr lang="de-DE" sz="1400" dirty="0" err="1" smtClean="0"/>
                        <a:t>bill</a:t>
                      </a:r>
                      <a:r>
                        <a:rPr lang="de-DE" sz="1400" dirty="0" smtClean="0"/>
                        <a:t>. €</a:t>
                      </a:r>
                    </a:p>
                    <a:p>
                      <a:pPr algn="ctr"/>
                      <a:r>
                        <a:rPr lang="de-DE" sz="1200" dirty="0" smtClean="0"/>
                        <a:t>(1.9 </a:t>
                      </a:r>
                      <a:r>
                        <a:rPr lang="de-DE" sz="1200" dirty="0" err="1" smtClean="0"/>
                        <a:t>bill</a:t>
                      </a:r>
                      <a:r>
                        <a:rPr lang="de-DE" sz="1200" dirty="0" smtClean="0"/>
                        <a:t>. $)</a:t>
                      </a:r>
                      <a:endParaRPr lang="de-DE" sz="1200" dirty="0"/>
                    </a:p>
                  </a:txBody>
                  <a:tcPr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"</a:t>
                      </a:r>
                      <a:r>
                        <a:rPr lang="de-DE" sz="1400" dirty="0" err="1" smtClean="0"/>
                        <a:t>makers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of</a:t>
                      </a:r>
                      <a:r>
                        <a:rPr lang="de-DE" sz="1400" dirty="0" smtClean="0"/>
                        <a:t> nobel-</a:t>
                      </a:r>
                      <a:r>
                        <a:rPr lang="de-DE" sz="1400" dirty="0" err="1" smtClean="0"/>
                        <a:t>prize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winners</a:t>
                      </a:r>
                      <a:r>
                        <a:rPr lang="de-DE" sz="1400" dirty="0" smtClean="0"/>
                        <a:t>"</a:t>
                      </a:r>
                      <a:endParaRPr lang="de-DE" sz="1400" dirty="0"/>
                    </a:p>
                  </a:txBody>
                  <a:tcPr marT="45708" marB="4570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 smtClean="0"/>
                        <a:t>MPG</a:t>
                      </a:r>
                      <a:endParaRPr lang="de-DE" sz="1400" dirty="0"/>
                    </a:p>
                  </a:txBody>
                  <a:tcPr marT="45708" marB="45708" anchor="ctr"/>
                </a:tc>
              </a:tr>
            </a:tbl>
          </a:graphicData>
        </a:graphic>
      </p:graphicFrame>
      <p:pic>
        <p:nvPicPr>
          <p:cNvPr id="44088" name="Picture 6" descr="L:\Daten\Bilder\daa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60"/>
          <a:stretch>
            <a:fillRect/>
          </a:stretch>
        </p:blipFill>
        <p:spPr bwMode="auto">
          <a:xfrm>
            <a:off x="7863841" y="3222625"/>
            <a:ext cx="800100" cy="213841"/>
          </a:xfrm>
          <a:prstGeom prst="rect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89" name="Grafik 18" descr="dfg_logo_blau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840" y="3733800"/>
            <a:ext cx="698500" cy="245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90" name="Picture 1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34" t="17838" r="46309" b="77794"/>
          <a:stretch>
            <a:fillRect/>
          </a:stretch>
        </p:blipFill>
        <p:spPr bwMode="auto">
          <a:xfrm>
            <a:off x="7863840" y="2560638"/>
            <a:ext cx="52705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92" name="Picture 3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5" t="17874" r="82707" b="76295"/>
          <a:stretch>
            <a:fillRect/>
          </a:stretch>
        </p:blipFill>
        <p:spPr bwMode="auto">
          <a:xfrm>
            <a:off x="7863840" y="4114800"/>
            <a:ext cx="43656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93" name="Picture 28" descr="Zurück zur Startseite">
            <a:hlinkClick r:id="rId7" tooltip="Nachrichten"/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r="21333" b="16251"/>
          <a:stretch>
            <a:fillRect/>
          </a:stretch>
        </p:blipFill>
        <p:spPr bwMode="auto">
          <a:xfrm>
            <a:off x="7863840" y="5715000"/>
            <a:ext cx="49212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94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840" y="5181600"/>
            <a:ext cx="2968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95" name="Foliennummernplatzhalter 1"/>
          <p:cNvSpPr>
            <a:spLocks noGrp="1"/>
          </p:cNvSpPr>
          <p:nvPr>
            <p:ph type="sldNum" sz="quarter" idx="4"/>
          </p:nvPr>
        </p:nvSpPr>
        <p:spPr bwMode="auto">
          <a:xfrm>
            <a:off x="647700" y="6261100"/>
            <a:ext cx="6358156" cy="19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8F5C838-3DCD-4E47-8266-45EC7780F694}" type="slidenum">
              <a:rPr lang="de-DE" sz="1200" smtClean="0">
                <a:solidFill>
                  <a:srgbClr val="646567"/>
                </a:solidFill>
                <a:latin typeface="Arial" pitchFamily="34" charset="0"/>
              </a:rPr>
              <a:pPr eaLnBrk="1" hangingPunct="1"/>
              <a:t>6</a:t>
            </a:fld>
            <a:endParaRPr lang="de-DE" sz="1200" smtClean="0">
              <a:solidFill>
                <a:srgbClr val="646567"/>
              </a:solidFill>
              <a:latin typeface="Arial" pitchFamily="34" charset="0"/>
            </a:endParaRPr>
          </a:p>
        </p:txBody>
      </p:sp>
      <p:pic>
        <p:nvPicPr>
          <p:cNvPr id="1026" name="Picture 2" descr="Leibniz Gemeinschaf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840" y="4641837"/>
            <a:ext cx="698500" cy="43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Grafik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9958" y="2003992"/>
            <a:ext cx="759888" cy="434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647700" y="6459538"/>
            <a:ext cx="6357600" cy="24606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mtClean="0"/>
              <a:t>UMBC / May 08, 2014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47700" y="6261100"/>
            <a:ext cx="6358156" cy="1984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Building Links to German Research / Dr. Max Voegler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802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Inhaltsplatzhalter 14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2577447132"/>
              </p:ext>
            </p:extLst>
          </p:nvPr>
        </p:nvGraphicFramePr>
        <p:xfrm>
          <a:off x="206375" y="1525589"/>
          <a:ext cx="8713789" cy="4570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5892"/>
                <a:gridCol w="1428755"/>
                <a:gridCol w="2428883"/>
                <a:gridCol w="2000259"/>
              </a:tblGrid>
              <a:tr h="366097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 smtClean="0"/>
                        <a:t>Organization</a:t>
                      </a:r>
                      <a:endParaRPr lang="de-DE" sz="14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Budget</a:t>
                      </a: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Mission</a:t>
                      </a:r>
                      <a:endParaRPr lang="de-DE" sz="14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Logo</a:t>
                      </a:r>
                      <a:endParaRPr lang="de-DE" sz="1400" dirty="0"/>
                    </a:p>
                  </a:txBody>
                  <a:tcPr marT="45708" marB="45708"/>
                </a:tc>
              </a:tr>
              <a:tr h="571711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Alexander von Humboldt </a:t>
                      </a:r>
                      <a:r>
                        <a:rPr lang="de-DE" sz="1400" dirty="0" err="1" smtClean="0"/>
                        <a:t>Foundation</a:t>
                      </a:r>
                      <a:endParaRPr lang="de-DE" sz="1400" dirty="0"/>
                    </a:p>
                  </a:txBody>
                  <a:tcPr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103.1 mill. €</a:t>
                      </a:r>
                    </a:p>
                    <a:p>
                      <a:pPr algn="ctr"/>
                      <a:r>
                        <a:rPr lang="de-DE" sz="1100" dirty="0" smtClean="0"/>
                        <a:t>(=</a:t>
                      </a:r>
                      <a:r>
                        <a:rPr lang="de-DE" sz="1100" baseline="0" dirty="0" smtClean="0"/>
                        <a:t> 131.6 mill. $)</a:t>
                      </a:r>
                      <a:endParaRPr lang="de-DE" sz="1100" dirty="0"/>
                    </a:p>
                  </a:txBody>
                  <a:tcPr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promote </a:t>
                      </a:r>
                      <a:r>
                        <a:rPr lang="de-DE" sz="1400" dirty="0" err="1" smtClean="0"/>
                        <a:t>academic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cooperation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globally</a:t>
                      </a:r>
                      <a:endParaRPr lang="de-DE" sz="1400" dirty="0"/>
                    </a:p>
                  </a:txBody>
                  <a:tcPr marT="45708" marB="4570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AvH</a:t>
                      </a:r>
                      <a:endParaRPr lang="de-DE" sz="1400" dirty="0"/>
                    </a:p>
                  </a:txBody>
                  <a:tcPr marT="45708" marB="45708" anchor="ctr"/>
                </a:tc>
              </a:tr>
              <a:tr h="487967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Fraunhofer-Gesellschaft</a:t>
                      </a:r>
                      <a:endParaRPr lang="de-DE" sz="1400" dirty="0"/>
                    </a:p>
                  </a:txBody>
                  <a:tcPr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1.9 </a:t>
                      </a:r>
                      <a:r>
                        <a:rPr lang="de-DE" sz="1400" dirty="0" err="1" smtClean="0"/>
                        <a:t>bill</a:t>
                      </a:r>
                      <a:r>
                        <a:rPr lang="de-DE" sz="1400" dirty="0" smtClean="0"/>
                        <a:t>.</a:t>
                      </a:r>
                      <a:r>
                        <a:rPr lang="de-DE" sz="1400" baseline="0" dirty="0" smtClean="0"/>
                        <a:t> € </a:t>
                      </a:r>
                    </a:p>
                    <a:p>
                      <a:pPr algn="ctr"/>
                      <a:r>
                        <a:rPr lang="de-DE" sz="1100" baseline="0" dirty="0" smtClean="0"/>
                        <a:t>(=2.2 </a:t>
                      </a:r>
                      <a:r>
                        <a:rPr lang="de-DE" sz="1100" baseline="0" dirty="0" err="1" smtClean="0"/>
                        <a:t>bill</a:t>
                      </a:r>
                      <a:r>
                        <a:rPr lang="de-DE" sz="1100" baseline="0" dirty="0" smtClean="0"/>
                        <a:t>.</a:t>
                      </a:r>
                      <a:r>
                        <a:rPr lang="de-DE" sz="1100" dirty="0" smtClean="0"/>
                        <a:t> $)</a:t>
                      </a:r>
                      <a:endParaRPr lang="de-DE" sz="1100" dirty="0"/>
                    </a:p>
                  </a:txBody>
                  <a:tcPr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 smtClean="0"/>
                        <a:t>applied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research</a:t>
                      </a:r>
                      <a:endParaRPr lang="de-DE" sz="1400" dirty="0"/>
                    </a:p>
                  </a:txBody>
                  <a:tcPr marT="45708" marB="4570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 err="1" smtClean="0"/>
                        <a:t>FhG</a:t>
                      </a:r>
                      <a:r>
                        <a:rPr lang="de-DE" sz="1400" dirty="0" smtClean="0"/>
                        <a:t>               </a:t>
                      </a:r>
                      <a:endParaRPr lang="de-DE" sz="1400" dirty="0"/>
                    </a:p>
                  </a:txBody>
                  <a:tcPr marT="45708" marB="45708" anchor="ctr"/>
                </a:tc>
              </a:tr>
              <a:tr h="571711"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/>
                        <a:t>German Academic Exchange Service</a:t>
                      </a:r>
                      <a:endParaRPr lang="de-DE" sz="1400" b="0" dirty="0"/>
                    </a:p>
                  </a:txBody>
                  <a:tcPr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397</a:t>
                      </a:r>
                      <a:r>
                        <a:rPr lang="de-DE" sz="1400" baseline="0" dirty="0" smtClean="0"/>
                        <a:t> mill. €</a:t>
                      </a:r>
                    </a:p>
                    <a:p>
                      <a:pPr algn="ctr"/>
                      <a:r>
                        <a:rPr lang="de-DE" sz="1100" baseline="0" dirty="0" smtClean="0"/>
                        <a:t>(= 507 mill. $)</a:t>
                      </a:r>
                      <a:endParaRPr lang="de-DE" sz="1100" dirty="0"/>
                    </a:p>
                  </a:txBody>
                  <a:tcPr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 smtClean="0"/>
                        <a:t>support</a:t>
                      </a:r>
                      <a:r>
                        <a:rPr lang="de-DE" sz="1400" dirty="0" smtClean="0"/>
                        <a:t> international </a:t>
                      </a:r>
                      <a:r>
                        <a:rPr lang="de-DE" sz="1400" dirty="0" err="1" smtClean="0"/>
                        <a:t>exchange</a:t>
                      </a:r>
                      <a:endParaRPr lang="de-DE" sz="1400" dirty="0"/>
                    </a:p>
                  </a:txBody>
                  <a:tcPr marT="45708" marB="45708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DAAD</a:t>
                      </a:r>
                      <a:endParaRPr lang="de-DE" sz="1400" dirty="0"/>
                    </a:p>
                  </a:txBody>
                  <a:tcPr marT="45708" marB="45708" anchor="ctr"/>
                </a:tc>
              </a:tr>
              <a:tr h="487967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German Research </a:t>
                      </a:r>
                      <a:r>
                        <a:rPr lang="de-DE" sz="1400" dirty="0" err="1" smtClean="0"/>
                        <a:t>Foundation</a:t>
                      </a:r>
                      <a:endParaRPr lang="de-DE" sz="1400" dirty="0"/>
                    </a:p>
                  </a:txBody>
                  <a:tcPr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2.64 </a:t>
                      </a:r>
                      <a:r>
                        <a:rPr lang="de-DE" sz="1400" dirty="0" err="1" smtClean="0"/>
                        <a:t>bill</a:t>
                      </a:r>
                      <a:r>
                        <a:rPr lang="de-DE" sz="1400" dirty="0" smtClean="0"/>
                        <a:t>. €</a:t>
                      </a:r>
                    </a:p>
                    <a:p>
                      <a:pPr algn="ctr"/>
                      <a:r>
                        <a:rPr lang="de-DE" sz="1100" dirty="0" smtClean="0"/>
                        <a:t>(= 3.38</a:t>
                      </a:r>
                      <a:r>
                        <a:rPr lang="de-DE" sz="1100" baseline="0" dirty="0" smtClean="0"/>
                        <a:t> </a:t>
                      </a:r>
                      <a:r>
                        <a:rPr lang="de-DE" sz="1100" baseline="0" dirty="0" err="1" smtClean="0"/>
                        <a:t>bill</a:t>
                      </a:r>
                      <a:r>
                        <a:rPr lang="de-DE" sz="1100" baseline="0" dirty="0" smtClean="0"/>
                        <a:t>. $)</a:t>
                      </a:r>
                      <a:endParaRPr lang="de-DE" sz="1100" dirty="0"/>
                    </a:p>
                  </a:txBody>
                  <a:tcPr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 smtClean="0"/>
                        <a:t>fund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excellent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research</a:t>
                      </a:r>
                      <a:endParaRPr lang="de-DE" sz="1400" dirty="0"/>
                    </a:p>
                  </a:txBody>
                  <a:tcPr marT="45708" marB="4570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 smtClean="0"/>
                        <a:t>DFG </a:t>
                      </a:r>
                      <a:endParaRPr lang="de-DE" sz="1400" dirty="0"/>
                    </a:p>
                  </a:txBody>
                  <a:tcPr marT="45708" marB="45708" anchor="ctr"/>
                </a:tc>
              </a:tr>
              <a:tr h="532330">
                <a:tc>
                  <a:txBody>
                    <a:bodyPr/>
                    <a:lstStyle/>
                    <a:p>
                      <a:pPr algn="ctr"/>
                      <a:r>
                        <a:rPr lang="de-DE" sz="1400" b="0" dirty="0" smtClean="0"/>
                        <a:t>Helmholtz </a:t>
                      </a:r>
                      <a:r>
                        <a:rPr lang="de-DE" sz="1400" b="0" dirty="0" err="1" smtClean="0"/>
                        <a:t>Association</a:t>
                      </a:r>
                      <a:endParaRPr lang="de-DE" sz="1400" b="0" dirty="0"/>
                    </a:p>
                  </a:txBody>
                  <a:tcPr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2.9 </a:t>
                      </a:r>
                      <a:r>
                        <a:rPr lang="de-DE" sz="1400" dirty="0" err="1" smtClean="0"/>
                        <a:t>bill</a:t>
                      </a:r>
                      <a:r>
                        <a:rPr lang="de-DE" sz="1400" dirty="0" smtClean="0"/>
                        <a:t>. €</a:t>
                      </a:r>
                    </a:p>
                    <a:p>
                      <a:pPr algn="ctr"/>
                      <a:r>
                        <a:rPr lang="de-DE" sz="1100" dirty="0" smtClean="0"/>
                        <a:t>(=3.7 </a:t>
                      </a:r>
                      <a:r>
                        <a:rPr lang="de-DE" sz="1100" dirty="0" err="1" smtClean="0"/>
                        <a:t>bill</a:t>
                      </a:r>
                      <a:r>
                        <a:rPr lang="de-DE" sz="1100" dirty="0" smtClean="0"/>
                        <a:t>. $)</a:t>
                      </a:r>
                      <a:endParaRPr lang="de-DE" sz="1100" dirty="0"/>
                    </a:p>
                  </a:txBody>
                  <a:tcPr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 smtClean="0"/>
                        <a:t>research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with</a:t>
                      </a:r>
                      <a:r>
                        <a:rPr lang="de-DE" sz="1400" dirty="0" smtClean="0"/>
                        <a:t> large </a:t>
                      </a:r>
                      <a:r>
                        <a:rPr lang="de-DE" sz="1400" dirty="0" err="1" smtClean="0"/>
                        <a:t>scale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equipment</a:t>
                      </a:r>
                      <a:endParaRPr lang="de-DE" sz="1400" dirty="0"/>
                    </a:p>
                  </a:txBody>
                  <a:tcPr marT="45708" marB="45708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HGF</a:t>
                      </a:r>
                      <a:endParaRPr lang="de-DE" sz="1400" dirty="0"/>
                    </a:p>
                  </a:txBody>
                  <a:tcPr marT="45708" marB="45708" anchor="ctr"/>
                </a:tc>
              </a:tr>
              <a:tr h="53233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Leibniz </a:t>
                      </a:r>
                      <a:r>
                        <a:rPr lang="de-DE" sz="1400" dirty="0" err="1" smtClean="0"/>
                        <a:t>Association</a:t>
                      </a:r>
                      <a:endParaRPr lang="de-DE" sz="1400" dirty="0"/>
                    </a:p>
                  </a:txBody>
                  <a:tcPr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1.3 </a:t>
                      </a:r>
                      <a:r>
                        <a:rPr lang="de-DE" sz="1400" dirty="0" err="1" smtClean="0"/>
                        <a:t>bill</a:t>
                      </a:r>
                      <a:r>
                        <a:rPr lang="de-DE" sz="1400" dirty="0" smtClean="0"/>
                        <a:t>. €</a:t>
                      </a:r>
                    </a:p>
                    <a:p>
                      <a:pPr algn="ctr"/>
                      <a:r>
                        <a:rPr lang="de-DE" sz="1100" dirty="0" smtClean="0"/>
                        <a:t>(=1.6 </a:t>
                      </a:r>
                      <a:r>
                        <a:rPr lang="de-DE" sz="1100" dirty="0" err="1" smtClean="0"/>
                        <a:t>bill</a:t>
                      </a:r>
                      <a:r>
                        <a:rPr lang="de-DE" sz="1100" dirty="0" smtClean="0"/>
                        <a:t>. $)</a:t>
                      </a:r>
                      <a:endParaRPr lang="de-DE" sz="1100" dirty="0"/>
                    </a:p>
                  </a:txBody>
                  <a:tcPr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 smtClean="0"/>
                        <a:t>research</a:t>
                      </a:r>
                      <a:r>
                        <a:rPr lang="de-DE" sz="1400" dirty="0" smtClean="0"/>
                        <a:t>, </a:t>
                      </a:r>
                      <a:r>
                        <a:rPr lang="de-DE" sz="1400" dirty="0" err="1" smtClean="0"/>
                        <a:t>service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museums</a:t>
                      </a:r>
                      <a:endParaRPr lang="de-DE" sz="1400" dirty="0"/>
                    </a:p>
                  </a:txBody>
                  <a:tcPr marT="45708" marB="4570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 smtClean="0"/>
                        <a:t>WGL</a:t>
                      </a:r>
                      <a:endParaRPr lang="de-DE" sz="1400" dirty="0"/>
                    </a:p>
                  </a:txBody>
                  <a:tcPr marT="45708" marB="45708" anchor="ctr"/>
                </a:tc>
              </a:tr>
              <a:tr h="487967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 smtClean="0"/>
                        <a:t>Leopoldina</a:t>
                      </a:r>
                      <a:endParaRPr lang="de-DE" sz="1400" dirty="0"/>
                    </a:p>
                  </a:txBody>
                  <a:tcPr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6.5 mill.</a:t>
                      </a:r>
                      <a:r>
                        <a:rPr lang="de-DE" sz="1400" baseline="0" dirty="0" smtClean="0"/>
                        <a:t> €</a:t>
                      </a:r>
                    </a:p>
                    <a:p>
                      <a:pPr algn="ctr"/>
                      <a:r>
                        <a:rPr lang="de-DE" sz="1100" baseline="0" dirty="0" smtClean="0"/>
                        <a:t>(= 8.03 mill.</a:t>
                      </a:r>
                      <a:r>
                        <a:rPr lang="de-DE" sz="1100" dirty="0" smtClean="0"/>
                        <a:t> $)</a:t>
                      </a:r>
                      <a:endParaRPr lang="de-DE" sz="1100" dirty="0"/>
                    </a:p>
                  </a:txBody>
                  <a:tcPr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nat. </a:t>
                      </a:r>
                      <a:r>
                        <a:rPr lang="de-DE" sz="1400" dirty="0" err="1" smtClean="0"/>
                        <a:t>academy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of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sciences</a:t>
                      </a:r>
                      <a:endParaRPr lang="de-DE" sz="1400" dirty="0"/>
                    </a:p>
                  </a:txBody>
                  <a:tcPr marT="45708" marB="45708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err="1" smtClean="0"/>
                        <a:t>Leopoldina</a:t>
                      </a:r>
                      <a:endParaRPr lang="de-DE" sz="1400" dirty="0"/>
                    </a:p>
                  </a:txBody>
                  <a:tcPr marT="45708" marB="45708" anchor="ctr"/>
                </a:tc>
              </a:tr>
              <a:tr h="53233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Max Planck Society</a:t>
                      </a:r>
                      <a:endParaRPr lang="de-DE" sz="1400" dirty="0"/>
                    </a:p>
                  </a:txBody>
                  <a:tcPr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1.5 </a:t>
                      </a:r>
                      <a:r>
                        <a:rPr lang="de-DE" sz="1400" dirty="0" err="1" smtClean="0"/>
                        <a:t>bill</a:t>
                      </a:r>
                      <a:r>
                        <a:rPr lang="de-DE" sz="1400" dirty="0" smtClean="0"/>
                        <a:t>. €</a:t>
                      </a:r>
                    </a:p>
                    <a:p>
                      <a:pPr algn="ctr"/>
                      <a:r>
                        <a:rPr lang="de-DE" sz="1100" dirty="0" smtClean="0"/>
                        <a:t>(1.9 </a:t>
                      </a:r>
                      <a:r>
                        <a:rPr lang="de-DE" sz="1100" dirty="0" err="1" smtClean="0"/>
                        <a:t>bill</a:t>
                      </a:r>
                      <a:r>
                        <a:rPr lang="de-DE" sz="1100" dirty="0" smtClean="0"/>
                        <a:t>. $)</a:t>
                      </a:r>
                      <a:endParaRPr lang="de-DE" sz="1100" dirty="0"/>
                    </a:p>
                  </a:txBody>
                  <a:tcPr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"</a:t>
                      </a:r>
                      <a:r>
                        <a:rPr lang="de-DE" sz="1400" dirty="0" err="1" smtClean="0"/>
                        <a:t>makers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of</a:t>
                      </a:r>
                      <a:r>
                        <a:rPr lang="de-DE" sz="1400" dirty="0" smtClean="0"/>
                        <a:t> nobel-</a:t>
                      </a:r>
                      <a:r>
                        <a:rPr lang="de-DE" sz="1400" dirty="0" err="1" smtClean="0"/>
                        <a:t>prize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winners</a:t>
                      </a:r>
                      <a:r>
                        <a:rPr lang="de-DE" sz="1400" dirty="0" smtClean="0"/>
                        <a:t>"</a:t>
                      </a:r>
                      <a:endParaRPr lang="de-DE" sz="1400" dirty="0"/>
                    </a:p>
                  </a:txBody>
                  <a:tcPr marT="45708" marB="4570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400" dirty="0" smtClean="0"/>
                        <a:t>MPG</a:t>
                      </a:r>
                      <a:endParaRPr lang="de-DE" sz="1400" dirty="0"/>
                    </a:p>
                  </a:txBody>
                  <a:tcPr marT="45708" marB="45708" anchor="ctr"/>
                </a:tc>
              </a:tr>
            </a:tbl>
          </a:graphicData>
        </a:graphic>
      </p:graphicFrame>
      <p:sp>
        <p:nvSpPr>
          <p:cNvPr id="44095" name="Foliennummernplatzhalter 1"/>
          <p:cNvSpPr>
            <a:spLocks noGrp="1"/>
          </p:cNvSpPr>
          <p:nvPr>
            <p:ph type="sldNum" sz="quarter" idx="2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8F5C838-3DCD-4E47-8266-45EC7780F694}" type="slidenum">
              <a:rPr lang="de-DE" sz="1200" smtClean="0">
                <a:solidFill>
                  <a:srgbClr val="646567"/>
                </a:solidFill>
                <a:latin typeface="Arial" pitchFamily="34" charset="0"/>
              </a:rPr>
              <a:pPr eaLnBrk="1" hangingPunct="1"/>
              <a:t>7</a:t>
            </a:fld>
            <a:endParaRPr lang="de-DE" sz="1200" smtClean="0">
              <a:solidFill>
                <a:srgbClr val="646567"/>
              </a:solidFill>
              <a:latin typeface="Arial" pitchFamily="34" charset="0"/>
            </a:endParaRPr>
          </a:p>
        </p:txBody>
      </p:sp>
      <p:pic>
        <p:nvPicPr>
          <p:cNvPr id="44087" name="Grafik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66075" y="2003992"/>
            <a:ext cx="552796" cy="316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88" name="Picture 6" descr="L:\Daten\Bilder\daad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60"/>
          <a:stretch>
            <a:fillRect/>
          </a:stretch>
        </p:blipFill>
        <p:spPr bwMode="auto">
          <a:xfrm>
            <a:off x="7810506" y="3124200"/>
            <a:ext cx="1057275" cy="282575"/>
          </a:xfrm>
          <a:prstGeom prst="rect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89" name="Grafik 18" descr="dfg_logo_blau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3657600"/>
            <a:ext cx="8001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90" name="Picture 1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34" t="17838" r="46309" b="77794"/>
          <a:stretch>
            <a:fillRect/>
          </a:stretch>
        </p:blipFill>
        <p:spPr bwMode="auto">
          <a:xfrm>
            <a:off x="7996238" y="2438400"/>
            <a:ext cx="52705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91" name="Picture 11" descr="http://www.wgl.de/pix/logo.gif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68"/>
          <a:stretch>
            <a:fillRect/>
          </a:stretch>
        </p:blipFill>
        <p:spPr bwMode="auto">
          <a:xfrm>
            <a:off x="8151819" y="4648200"/>
            <a:ext cx="452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92" name="Picture 3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5" t="17874" r="82707" b="76295"/>
          <a:stretch>
            <a:fillRect/>
          </a:stretch>
        </p:blipFill>
        <p:spPr bwMode="auto">
          <a:xfrm>
            <a:off x="8110538" y="4060826"/>
            <a:ext cx="43656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93" name="Picture 28" descr="Zurück zur Startseite">
            <a:hlinkClick r:id="rId9" tooltip="Nachrichten"/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r="21333" b="16251"/>
          <a:stretch>
            <a:fillRect/>
          </a:stretch>
        </p:blipFill>
        <p:spPr bwMode="auto">
          <a:xfrm>
            <a:off x="7988822" y="5562600"/>
            <a:ext cx="6889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94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206" y="5181600"/>
            <a:ext cx="2968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76200" y="2438400"/>
            <a:ext cx="8915400" cy="533400"/>
          </a:xfrm>
          <a:prstGeom prst="roundRect">
            <a:avLst/>
          </a:prstGeom>
          <a:solidFill>
            <a:srgbClr val="00B050">
              <a:alpha val="4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76200" y="4051301"/>
            <a:ext cx="8915400" cy="533400"/>
          </a:xfrm>
          <a:prstGeom prst="roundRect">
            <a:avLst/>
          </a:prstGeom>
          <a:solidFill>
            <a:srgbClr val="00B050">
              <a:alpha val="4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76200" y="4587875"/>
            <a:ext cx="8915400" cy="533400"/>
          </a:xfrm>
          <a:prstGeom prst="roundRect">
            <a:avLst/>
          </a:prstGeom>
          <a:solidFill>
            <a:srgbClr val="00B050">
              <a:alpha val="4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6200" y="5562600"/>
            <a:ext cx="8915400" cy="533400"/>
          </a:xfrm>
          <a:prstGeom prst="roundRect">
            <a:avLst/>
          </a:prstGeom>
          <a:solidFill>
            <a:srgbClr val="00B050">
              <a:alpha val="4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platzhalter 6"/>
          <p:cNvSpPr txBox="1">
            <a:spLocks/>
          </p:cNvSpPr>
          <p:nvPr/>
        </p:nvSpPr>
        <p:spPr bwMode="auto">
          <a:xfrm>
            <a:off x="-1366800" y="762000"/>
            <a:ext cx="7920000" cy="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81000" indent="-381000" algn="l" rtl="0" eaLnBrk="1" fontAlgn="base" hangingPunct="1">
              <a:spcBef>
                <a:spcPct val="0"/>
              </a:spcBef>
              <a:spcAft>
                <a:spcPct val="100000"/>
              </a:spcAft>
              <a:buClr>
                <a:schemeClr val="tx1"/>
              </a:buClr>
              <a:buSzPct val="125000"/>
              <a:buChar char="—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52500" indent="-381000" algn="l" rtl="0" eaLnBrk="1" fontAlgn="base" hangingPunct="1">
              <a:spcBef>
                <a:spcPct val="20000"/>
              </a:spcBef>
              <a:spcAft>
                <a:spcPct val="10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+mn-lt"/>
              </a:defRPr>
            </a:lvl2pPr>
            <a:lvl3pPr marL="2003425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2803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32226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36798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41370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45942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50514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2"/>
            <a:r>
              <a:rPr lang="de-DE" dirty="0" smtClean="0">
                <a:solidFill>
                  <a:schemeClr val="bg1"/>
                </a:solidFill>
                <a:latin typeface="+mn-lt"/>
              </a:rPr>
              <a:t>	Alliance </a:t>
            </a:r>
            <a:r>
              <a:rPr lang="de-DE" dirty="0" err="1" smtClean="0">
                <a:solidFill>
                  <a:schemeClr val="bg1"/>
                </a:solidFill>
                <a:latin typeface="+mn-lt"/>
              </a:rPr>
              <a:t>of</a:t>
            </a:r>
            <a:r>
              <a:rPr lang="de-DE" dirty="0" smtClean="0">
                <a:solidFill>
                  <a:schemeClr val="bg1"/>
                </a:solidFill>
                <a:latin typeface="+mn-lt"/>
              </a:rPr>
              <a:t> German Science </a:t>
            </a:r>
            <a:r>
              <a:rPr lang="de-DE" dirty="0" err="1" smtClean="0">
                <a:solidFill>
                  <a:schemeClr val="bg1"/>
                </a:solidFill>
                <a:latin typeface="+mn-lt"/>
              </a:rPr>
              <a:t>Organizations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1" name="Titel 2"/>
          <p:cNvSpPr txBox="1">
            <a:spLocks/>
          </p:cNvSpPr>
          <p:nvPr/>
        </p:nvSpPr>
        <p:spPr>
          <a:xfrm>
            <a:off x="-1219200" y="282600"/>
            <a:ext cx="7920000" cy="270000"/>
          </a:xfrm>
          <a:prstGeom prst="rect">
            <a:avLst/>
          </a:prstGeom>
        </p:spPr>
        <p:txBody>
          <a:bodyPr/>
          <a:lstStyle>
            <a:lvl1pPr indent="1714500"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indent="1714500"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2pPr>
            <a:lvl3pPr indent="1714500"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3pPr>
            <a:lvl4pPr indent="1714500"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4pPr>
            <a:lvl5pPr indent="1714500"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5pPr>
            <a:lvl6pPr marL="457200" indent="1714500"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6pPr>
            <a:lvl7pPr marL="914400" indent="1714500"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7pPr>
            <a:lvl8pPr marL="1371600" indent="1714500"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8pPr>
            <a:lvl9pPr marL="1828800" indent="1714500"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b="1" dirty="0" smtClean="0">
                <a:solidFill>
                  <a:schemeClr val="bg1"/>
                </a:solidFill>
              </a:rPr>
              <a:t>The German Research </a:t>
            </a:r>
            <a:r>
              <a:rPr lang="de-DE" b="1" dirty="0" err="1" smtClean="0">
                <a:solidFill>
                  <a:schemeClr val="bg1"/>
                </a:solidFill>
              </a:rPr>
              <a:t>Landscape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UMBC / May 08, 2014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Building Links to German Research / Dr. Max Voegler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436321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93700"/>
            <a:ext cx="7916863" cy="977900"/>
          </a:xfrm>
        </p:spPr>
        <p:txBody>
          <a:bodyPr/>
          <a:lstStyle/>
          <a:p>
            <a:r>
              <a:rPr lang="de-DE" dirty="0"/>
              <a:t>The German Research </a:t>
            </a:r>
            <a:r>
              <a:rPr lang="de-DE" dirty="0" err="1"/>
              <a:t>Landscape</a:t>
            </a:r>
            <a:r>
              <a:rPr lang="de-DE" dirty="0"/>
              <a:t/>
            </a:r>
            <a:br>
              <a:rPr lang="de-DE" dirty="0"/>
            </a:br>
            <a:r>
              <a:rPr lang="de-DE" b="0" dirty="0" smtClean="0"/>
              <a:t>Research </a:t>
            </a:r>
            <a:r>
              <a:rPr lang="de-DE" b="0" dirty="0" err="1" smtClean="0"/>
              <a:t>Performing</a:t>
            </a:r>
            <a:r>
              <a:rPr lang="de-DE" b="0" dirty="0" smtClean="0"/>
              <a:t> </a:t>
            </a:r>
            <a:r>
              <a:rPr lang="de-DE" b="0" dirty="0" err="1" smtClean="0"/>
              <a:t>Organizations</a:t>
            </a:r>
            <a:endParaRPr lang="en-GB" sz="2600" dirty="0" smtClean="0"/>
          </a:p>
        </p:txBody>
      </p:sp>
      <p:sp>
        <p:nvSpPr>
          <p:cNvPr id="4" name="Textfeld 3"/>
          <p:cNvSpPr txBox="1"/>
          <p:nvPr/>
        </p:nvSpPr>
        <p:spPr>
          <a:xfrm>
            <a:off x="6194961" y="5562600"/>
            <a:ext cx="2796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Futura ND Light" pitchFamily="34" charset="0"/>
              </a:rPr>
              <a:t>Source: Federal Report on Research and Innovation 2012</a:t>
            </a:r>
            <a:endParaRPr lang="de-DE" sz="1200" dirty="0">
              <a:latin typeface="Futura ND Light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7504" y="6459538"/>
            <a:ext cx="395340" cy="24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F0459BB-5061-452F-A8CE-B4C3AC5EBC3C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UMBC / May 08, 2014</a:t>
            </a:r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Building Links to German Research / Dr. Max Voegler</a:t>
            </a:r>
            <a:endParaRPr lang="de-DE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31" y="1484785"/>
            <a:ext cx="4696034" cy="4776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530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Inhaltsplatzhalter 14"/>
          <p:cNvGraphicFramePr>
            <a:graphicFrameLocks noGrp="1"/>
          </p:cNvGraphicFramePr>
          <p:nvPr>
            <p:ph sz="quarter" idx="15"/>
            <p:extLst>
              <p:ext uri="{D42A27DB-BD31-4B8C-83A1-F6EECF244321}">
                <p14:modId xmlns:p14="http://schemas.microsoft.com/office/powerpoint/2010/main" val="925737006"/>
              </p:ext>
            </p:extLst>
          </p:nvPr>
        </p:nvGraphicFramePr>
        <p:xfrm>
          <a:off x="206375" y="1525589"/>
          <a:ext cx="8713789" cy="4664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5892"/>
                <a:gridCol w="1428755"/>
                <a:gridCol w="2428883"/>
                <a:gridCol w="2000259"/>
              </a:tblGrid>
              <a:tr h="366097"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/>
                        <a:t>Organization</a:t>
                      </a:r>
                      <a:endParaRPr lang="de-DE" sz="16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Budget</a:t>
                      </a: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Mission</a:t>
                      </a:r>
                      <a:endParaRPr lang="de-DE" sz="1600" dirty="0"/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Logo</a:t>
                      </a:r>
                      <a:endParaRPr lang="de-DE" sz="1600" dirty="0"/>
                    </a:p>
                  </a:txBody>
                  <a:tcPr marT="45708" marB="45708"/>
                </a:tc>
              </a:tr>
              <a:tr h="571711"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Alexander von Humboldt </a:t>
                      </a:r>
                      <a:r>
                        <a:rPr lang="de-DE" sz="1500" dirty="0" err="1" smtClean="0"/>
                        <a:t>Foundation</a:t>
                      </a:r>
                      <a:endParaRPr lang="de-DE" sz="1500" dirty="0"/>
                    </a:p>
                  </a:txBody>
                  <a:tcPr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103.1 mill. €</a:t>
                      </a:r>
                    </a:p>
                    <a:p>
                      <a:pPr algn="ctr"/>
                      <a:r>
                        <a:rPr lang="de-DE" sz="1200" dirty="0" smtClean="0"/>
                        <a:t>(=</a:t>
                      </a:r>
                      <a:r>
                        <a:rPr lang="de-DE" sz="1200" baseline="0" dirty="0" smtClean="0"/>
                        <a:t> 131.6 mill. $)</a:t>
                      </a:r>
                      <a:endParaRPr lang="de-DE" sz="1200" dirty="0"/>
                    </a:p>
                  </a:txBody>
                  <a:tcPr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promote </a:t>
                      </a:r>
                      <a:r>
                        <a:rPr lang="de-DE" sz="1500" dirty="0" err="1" smtClean="0"/>
                        <a:t>academic</a:t>
                      </a:r>
                      <a:r>
                        <a:rPr lang="de-DE" sz="1500" dirty="0" smtClean="0"/>
                        <a:t> </a:t>
                      </a:r>
                      <a:r>
                        <a:rPr lang="de-DE" sz="1500" dirty="0" err="1" smtClean="0"/>
                        <a:t>cooperation</a:t>
                      </a:r>
                      <a:r>
                        <a:rPr lang="de-DE" sz="1500" dirty="0" smtClean="0"/>
                        <a:t> </a:t>
                      </a:r>
                      <a:r>
                        <a:rPr lang="de-DE" sz="1500" dirty="0" err="1" smtClean="0"/>
                        <a:t>globally</a:t>
                      </a:r>
                      <a:endParaRPr lang="de-DE" sz="1500" dirty="0"/>
                    </a:p>
                  </a:txBody>
                  <a:tcPr marT="45708" marB="4570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500" dirty="0" smtClean="0"/>
                        <a:t> </a:t>
                      </a:r>
                      <a:r>
                        <a:rPr lang="de-DE" sz="1500" dirty="0" err="1" smtClean="0"/>
                        <a:t>AvH</a:t>
                      </a:r>
                      <a:endParaRPr lang="de-DE" sz="1500" dirty="0"/>
                    </a:p>
                  </a:txBody>
                  <a:tcPr marT="45708" marB="45708" anchor="ctr"/>
                </a:tc>
              </a:tr>
              <a:tr h="487967"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Fraunhofer-Gesellschaft</a:t>
                      </a:r>
                      <a:endParaRPr lang="de-DE" sz="1500" dirty="0"/>
                    </a:p>
                  </a:txBody>
                  <a:tcPr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1.9 </a:t>
                      </a:r>
                      <a:r>
                        <a:rPr lang="de-DE" sz="1500" dirty="0" err="1" smtClean="0"/>
                        <a:t>bill</a:t>
                      </a:r>
                      <a:r>
                        <a:rPr lang="de-DE" sz="1500" dirty="0" smtClean="0"/>
                        <a:t>.</a:t>
                      </a:r>
                      <a:r>
                        <a:rPr lang="de-DE" sz="1500" baseline="0" dirty="0" smtClean="0"/>
                        <a:t> € </a:t>
                      </a:r>
                    </a:p>
                    <a:p>
                      <a:pPr algn="ctr"/>
                      <a:r>
                        <a:rPr lang="de-DE" sz="1200" baseline="0" dirty="0" smtClean="0"/>
                        <a:t>(=2.2 </a:t>
                      </a:r>
                      <a:r>
                        <a:rPr lang="de-DE" sz="1200" baseline="0" dirty="0" err="1" smtClean="0"/>
                        <a:t>bill</a:t>
                      </a:r>
                      <a:r>
                        <a:rPr lang="de-DE" sz="1200" baseline="0" dirty="0" smtClean="0"/>
                        <a:t>.</a:t>
                      </a:r>
                      <a:r>
                        <a:rPr lang="de-DE" sz="1200" dirty="0" smtClean="0"/>
                        <a:t> $)</a:t>
                      </a:r>
                      <a:endParaRPr lang="de-DE" sz="1200" dirty="0"/>
                    </a:p>
                  </a:txBody>
                  <a:tcPr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err="1" smtClean="0"/>
                        <a:t>applied</a:t>
                      </a:r>
                      <a:r>
                        <a:rPr lang="de-DE" sz="1500" dirty="0" smtClean="0"/>
                        <a:t> </a:t>
                      </a:r>
                      <a:r>
                        <a:rPr lang="de-DE" sz="1500" dirty="0" err="1" smtClean="0"/>
                        <a:t>research</a:t>
                      </a:r>
                      <a:endParaRPr lang="de-DE" sz="1500" dirty="0"/>
                    </a:p>
                  </a:txBody>
                  <a:tcPr marT="45708" marB="4570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500" dirty="0" err="1" smtClean="0"/>
                        <a:t>FhG</a:t>
                      </a:r>
                      <a:r>
                        <a:rPr lang="de-DE" sz="1500" dirty="0" smtClean="0"/>
                        <a:t>               </a:t>
                      </a:r>
                      <a:endParaRPr lang="de-DE" sz="1500" dirty="0"/>
                    </a:p>
                  </a:txBody>
                  <a:tcPr marT="45708" marB="45708" anchor="ctr"/>
                </a:tc>
              </a:tr>
              <a:tr h="571711">
                <a:tc>
                  <a:txBody>
                    <a:bodyPr/>
                    <a:lstStyle/>
                    <a:p>
                      <a:pPr algn="ctr"/>
                      <a:r>
                        <a:rPr lang="de-DE" sz="1500" b="0" dirty="0" smtClean="0"/>
                        <a:t>German Academic Exchange Service</a:t>
                      </a:r>
                      <a:endParaRPr lang="de-DE" sz="1500" b="0" dirty="0"/>
                    </a:p>
                  </a:txBody>
                  <a:tcPr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397</a:t>
                      </a:r>
                      <a:r>
                        <a:rPr lang="de-DE" sz="1500" baseline="0" dirty="0" smtClean="0"/>
                        <a:t> mill. €</a:t>
                      </a:r>
                    </a:p>
                    <a:p>
                      <a:pPr algn="ctr"/>
                      <a:r>
                        <a:rPr lang="de-DE" sz="1200" baseline="0" dirty="0" smtClean="0"/>
                        <a:t>(= 507 mill. $)</a:t>
                      </a:r>
                      <a:endParaRPr lang="de-DE" sz="1200" dirty="0"/>
                    </a:p>
                  </a:txBody>
                  <a:tcPr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err="1" smtClean="0"/>
                        <a:t>support</a:t>
                      </a:r>
                      <a:r>
                        <a:rPr lang="de-DE" sz="1500" dirty="0" smtClean="0"/>
                        <a:t> international </a:t>
                      </a:r>
                      <a:r>
                        <a:rPr lang="de-DE" sz="1500" dirty="0" err="1" smtClean="0"/>
                        <a:t>exchange</a:t>
                      </a:r>
                      <a:endParaRPr lang="de-DE" sz="1500" dirty="0"/>
                    </a:p>
                  </a:txBody>
                  <a:tcPr marT="45708" marB="45708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 smtClean="0"/>
                        <a:t>DAAD</a:t>
                      </a:r>
                      <a:endParaRPr lang="de-DE" sz="1500" dirty="0"/>
                    </a:p>
                  </a:txBody>
                  <a:tcPr marT="45708" marB="45708" anchor="ctr"/>
                </a:tc>
              </a:tr>
              <a:tr h="487967"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German Research </a:t>
                      </a:r>
                      <a:r>
                        <a:rPr lang="de-DE" sz="1500" dirty="0" err="1" smtClean="0"/>
                        <a:t>Foundation</a:t>
                      </a:r>
                      <a:endParaRPr lang="de-DE" sz="1500" dirty="0"/>
                    </a:p>
                  </a:txBody>
                  <a:tcPr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2.64 </a:t>
                      </a:r>
                      <a:r>
                        <a:rPr lang="de-DE" sz="1500" dirty="0" err="1" smtClean="0"/>
                        <a:t>bill</a:t>
                      </a:r>
                      <a:r>
                        <a:rPr lang="de-DE" sz="1500" dirty="0" smtClean="0"/>
                        <a:t>. €</a:t>
                      </a:r>
                    </a:p>
                    <a:p>
                      <a:pPr algn="ctr"/>
                      <a:r>
                        <a:rPr lang="de-DE" sz="1200" dirty="0" smtClean="0"/>
                        <a:t>(= 3.38</a:t>
                      </a:r>
                      <a:r>
                        <a:rPr lang="de-DE" sz="1200" baseline="0" dirty="0" smtClean="0"/>
                        <a:t> </a:t>
                      </a:r>
                      <a:r>
                        <a:rPr lang="de-DE" sz="1200" baseline="0" dirty="0" err="1" smtClean="0"/>
                        <a:t>bill</a:t>
                      </a:r>
                      <a:r>
                        <a:rPr lang="de-DE" sz="1200" baseline="0" dirty="0" smtClean="0"/>
                        <a:t>. $)</a:t>
                      </a:r>
                      <a:endParaRPr lang="de-DE" sz="1200" dirty="0"/>
                    </a:p>
                  </a:txBody>
                  <a:tcPr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err="1" smtClean="0"/>
                        <a:t>fund</a:t>
                      </a:r>
                      <a:r>
                        <a:rPr lang="de-DE" sz="1500" dirty="0" smtClean="0"/>
                        <a:t> </a:t>
                      </a:r>
                      <a:r>
                        <a:rPr lang="de-DE" sz="1500" dirty="0" err="1" smtClean="0"/>
                        <a:t>excellent</a:t>
                      </a:r>
                      <a:r>
                        <a:rPr lang="de-DE" sz="1500" dirty="0" smtClean="0"/>
                        <a:t> </a:t>
                      </a:r>
                      <a:r>
                        <a:rPr lang="de-DE" sz="1500" dirty="0" err="1" smtClean="0"/>
                        <a:t>research</a:t>
                      </a:r>
                      <a:endParaRPr lang="de-DE" sz="1500" dirty="0"/>
                    </a:p>
                  </a:txBody>
                  <a:tcPr marT="45708" marB="4570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500" dirty="0" smtClean="0"/>
                        <a:t>DFG </a:t>
                      </a:r>
                      <a:endParaRPr lang="de-DE" sz="1500" dirty="0"/>
                    </a:p>
                  </a:txBody>
                  <a:tcPr marT="45708" marB="45708" anchor="ctr"/>
                </a:tc>
              </a:tr>
              <a:tr h="532330">
                <a:tc>
                  <a:txBody>
                    <a:bodyPr/>
                    <a:lstStyle/>
                    <a:p>
                      <a:pPr algn="ctr"/>
                      <a:r>
                        <a:rPr lang="de-DE" sz="1500" b="0" dirty="0" smtClean="0"/>
                        <a:t>Helmholtz </a:t>
                      </a:r>
                      <a:r>
                        <a:rPr lang="de-DE" sz="1500" b="0" dirty="0" err="1" smtClean="0"/>
                        <a:t>Association</a:t>
                      </a:r>
                      <a:endParaRPr lang="de-DE" sz="1500" b="0" dirty="0"/>
                    </a:p>
                  </a:txBody>
                  <a:tcPr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2.9 </a:t>
                      </a:r>
                      <a:r>
                        <a:rPr lang="de-DE" sz="1500" dirty="0" err="1" smtClean="0"/>
                        <a:t>bill</a:t>
                      </a:r>
                      <a:r>
                        <a:rPr lang="de-DE" sz="1500" dirty="0" smtClean="0"/>
                        <a:t>. €</a:t>
                      </a:r>
                    </a:p>
                    <a:p>
                      <a:pPr algn="ctr"/>
                      <a:r>
                        <a:rPr lang="de-DE" sz="1200" dirty="0" smtClean="0"/>
                        <a:t>(=3.7 </a:t>
                      </a:r>
                      <a:r>
                        <a:rPr lang="de-DE" sz="1200" dirty="0" err="1" smtClean="0"/>
                        <a:t>bill</a:t>
                      </a:r>
                      <a:r>
                        <a:rPr lang="de-DE" sz="1200" dirty="0" smtClean="0"/>
                        <a:t>. $)</a:t>
                      </a:r>
                      <a:endParaRPr lang="de-DE" sz="1200" dirty="0"/>
                    </a:p>
                  </a:txBody>
                  <a:tcPr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err="1" smtClean="0"/>
                        <a:t>research</a:t>
                      </a:r>
                      <a:r>
                        <a:rPr lang="de-DE" sz="1500" dirty="0" smtClean="0"/>
                        <a:t> </a:t>
                      </a:r>
                      <a:r>
                        <a:rPr lang="de-DE" sz="1500" dirty="0" err="1" smtClean="0"/>
                        <a:t>with</a:t>
                      </a:r>
                      <a:r>
                        <a:rPr lang="de-DE" sz="1500" dirty="0" smtClean="0"/>
                        <a:t> large </a:t>
                      </a:r>
                      <a:r>
                        <a:rPr lang="de-DE" sz="1500" dirty="0" err="1" smtClean="0"/>
                        <a:t>scale</a:t>
                      </a:r>
                      <a:r>
                        <a:rPr lang="de-DE" sz="1500" dirty="0" smtClean="0"/>
                        <a:t> </a:t>
                      </a:r>
                      <a:r>
                        <a:rPr lang="de-DE" sz="1500" dirty="0" err="1" smtClean="0"/>
                        <a:t>equipment</a:t>
                      </a:r>
                      <a:endParaRPr lang="de-DE" sz="1500" dirty="0"/>
                    </a:p>
                  </a:txBody>
                  <a:tcPr marT="45708" marB="45708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 smtClean="0"/>
                        <a:t>HGF</a:t>
                      </a:r>
                      <a:endParaRPr lang="de-DE" sz="1500" dirty="0"/>
                    </a:p>
                  </a:txBody>
                  <a:tcPr marT="45708" marB="45708" anchor="ctr"/>
                </a:tc>
              </a:tr>
              <a:tr h="532330"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Leibniz </a:t>
                      </a:r>
                      <a:r>
                        <a:rPr lang="de-DE" sz="1500" dirty="0" err="1" smtClean="0"/>
                        <a:t>Association</a:t>
                      </a:r>
                      <a:endParaRPr lang="de-DE" sz="1500" dirty="0"/>
                    </a:p>
                  </a:txBody>
                  <a:tcPr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1.3 </a:t>
                      </a:r>
                      <a:r>
                        <a:rPr lang="de-DE" sz="1500" dirty="0" err="1" smtClean="0"/>
                        <a:t>bill</a:t>
                      </a:r>
                      <a:r>
                        <a:rPr lang="de-DE" sz="1500" dirty="0" smtClean="0"/>
                        <a:t>. €</a:t>
                      </a:r>
                    </a:p>
                    <a:p>
                      <a:pPr algn="ctr"/>
                      <a:r>
                        <a:rPr lang="de-DE" sz="1200" dirty="0" smtClean="0"/>
                        <a:t>(=1.6 </a:t>
                      </a:r>
                      <a:r>
                        <a:rPr lang="de-DE" sz="1200" dirty="0" err="1" smtClean="0"/>
                        <a:t>bill</a:t>
                      </a:r>
                      <a:r>
                        <a:rPr lang="de-DE" sz="1200" dirty="0" smtClean="0"/>
                        <a:t>. $)</a:t>
                      </a:r>
                      <a:endParaRPr lang="de-DE" sz="1200" dirty="0"/>
                    </a:p>
                  </a:txBody>
                  <a:tcPr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err="1" smtClean="0"/>
                        <a:t>research</a:t>
                      </a:r>
                      <a:r>
                        <a:rPr lang="de-DE" sz="1500" dirty="0" smtClean="0"/>
                        <a:t>, </a:t>
                      </a:r>
                      <a:r>
                        <a:rPr lang="de-DE" sz="1500" dirty="0" err="1" smtClean="0"/>
                        <a:t>service</a:t>
                      </a:r>
                      <a:r>
                        <a:rPr lang="de-DE" sz="1500" dirty="0" smtClean="0"/>
                        <a:t> </a:t>
                      </a:r>
                      <a:r>
                        <a:rPr lang="de-DE" sz="1500" dirty="0" err="1" smtClean="0"/>
                        <a:t>museums</a:t>
                      </a:r>
                      <a:endParaRPr lang="de-DE" sz="1500" dirty="0"/>
                    </a:p>
                  </a:txBody>
                  <a:tcPr marT="45708" marB="4570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500" dirty="0" smtClean="0"/>
                        <a:t>WGL</a:t>
                      </a:r>
                      <a:endParaRPr lang="de-DE" sz="1500" dirty="0"/>
                    </a:p>
                  </a:txBody>
                  <a:tcPr marT="45708" marB="45708" anchor="ctr"/>
                </a:tc>
              </a:tr>
              <a:tr h="487967"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err="1" smtClean="0"/>
                        <a:t>Leopoldina</a:t>
                      </a:r>
                      <a:endParaRPr lang="de-DE" sz="1500" dirty="0"/>
                    </a:p>
                  </a:txBody>
                  <a:tcPr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6.5 mill.</a:t>
                      </a:r>
                      <a:r>
                        <a:rPr lang="de-DE" sz="1500" baseline="0" dirty="0" smtClean="0"/>
                        <a:t> €</a:t>
                      </a:r>
                    </a:p>
                    <a:p>
                      <a:pPr algn="ctr"/>
                      <a:r>
                        <a:rPr lang="de-DE" sz="1200" baseline="0" dirty="0" smtClean="0"/>
                        <a:t>(= 8.03 mill.</a:t>
                      </a:r>
                      <a:r>
                        <a:rPr lang="de-DE" sz="1200" dirty="0" smtClean="0"/>
                        <a:t> $)</a:t>
                      </a:r>
                      <a:endParaRPr lang="de-DE" sz="1200" dirty="0"/>
                    </a:p>
                  </a:txBody>
                  <a:tcPr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nat. </a:t>
                      </a:r>
                      <a:r>
                        <a:rPr lang="de-DE" sz="1500" dirty="0" err="1" smtClean="0"/>
                        <a:t>academy</a:t>
                      </a:r>
                      <a:r>
                        <a:rPr lang="de-DE" sz="1500" dirty="0" smtClean="0"/>
                        <a:t> </a:t>
                      </a:r>
                      <a:r>
                        <a:rPr lang="de-DE" sz="1500" dirty="0" err="1" smtClean="0"/>
                        <a:t>of</a:t>
                      </a:r>
                      <a:r>
                        <a:rPr lang="de-DE" sz="1500" dirty="0" smtClean="0"/>
                        <a:t> </a:t>
                      </a:r>
                      <a:r>
                        <a:rPr lang="de-DE" sz="1500" dirty="0" err="1" smtClean="0"/>
                        <a:t>sciences</a:t>
                      </a:r>
                      <a:endParaRPr lang="de-DE" sz="1500" dirty="0"/>
                    </a:p>
                  </a:txBody>
                  <a:tcPr marT="45708" marB="45708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500" dirty="0" err="1" smtClean="0"/>
                        <a:t>Leopoldina</a:t>
                      </a:r>
                      <a:endParaRPr lang="de-DE" sz="1500" dirty="0"/>
                    </a:p>
                  </a:txBody>
                  <a:tcPr marT="45708" marB="45708" anchor="ctr"/>
                </a:tc>
              </a:tr>
              <a:tr h="532330"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Max Planck Society</a:t>
                      </a:r>
                      <a:endParaRPr lang="de-DE" sz="1500" dirty="0"/>
                    </a:p>
                  </a:txBody>
                  <a:tcPr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1.5 </a:t>
                      </a:r>
                      <a:r>
                        <a:rPr lang="de-DE" sz="1500" dirty="0" err="1" smtClean="0"/>
                        <a:t>bill</a:t>
                      </a:r>
                      <a:r>
                        <a:rPr lang="de-DE" sz="1500" dirty="0" smtClean="0"/>
                        <a:t>. €</a:t>
                      </a:r>
                    </a:p>
                    <a:p>
                      <a:pPr algn="ctr"/>
                      <a:r>
                        <a:rPr lang="de-DE" sz="1200" dirty="0" smtClean="0"/>
                        <a:t>(1.9 </a:t>
                      </a:r>
                      <a:r>
                        <a:rPr lang="de-DE" sz="1200" dirty="0" err="1" smtClean="0"/>
                        <a:t>bill</a:t>
                      </a:r>
                      <a:r>
                        <a:rPr lang="de-DE" sz="1200" dirty="0" smtClean="0"/>
                        <a:t>. $)</a:t>
                      </a:r>
                      <a:endParaRPr lang="de-DE" sz="1200" dirty="0"/>
                    </a:p>
                  </a:txBody>
                  <a:tcPr marT="45708" marB="4570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500" dirty="0" smtClean="0"/>
                        <a:t>"</a:t>
                      </a:r>
                      <a:r>
                        <a:rPr lang="de-DE" sz="1500" dirty="0" err="1" smtClean="0"/>
                        <a:t>makers</a:t>
                      </a:r>
                      <a:r>
                        <a:rPr lang="de-DE" sz="1500" dirty="0" smtClean="0"/>
                        <a:t> </a:t>
                      </a:r>
                      <a:r>
                        <a:rPr lang="de-DE" sz="1500" dirty="0" err="1" smtClean="0"/>
                        <a:t>of</a:t>
                      </a:r>
                      <a:r>
                        <a:rPr lang="de-DE" sz="1500" dirty="0" smtClean="0"/>
                        <a:t> nobel-</a:t>
                      </a:r>
                      <a:r>
                        <a:rPr lang="de-DE" sz="1500" dirty="0" err="1" smtClean="0"/>
                        <a:t>prize</a:t>
                      </a:r>
                      <a:r>
                        <a:rPr lang="de-DE" sz="1500" dirty="0" smtClean="0"/>
                        <a:t> </a:t>
                      </a:r>
                      <a:r>
                        <a:rPr lang="de-DE" sz="1500" dirty="0" err="1" smtClean="0"/>
                        <a:t>winners</a:t>
                      </a:r>
                      <a:r>
                        <a:rPr lang="de-DE" sz="1500" dirty="0" smtClean="0"/>
                        <a:t>"</a:t>
                      </a:r>
                      <a:endParaRPr lang="de-DE" sz="1500" dirty="0"/>
                    </a:p>
                  </a:txBody>
                  <a:tcPr marT="45708" marB="45708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500" dirty="0" smtClean="0"/>
                        <a:t>MPG</a:t>
                      </a:r>
                      <a:endParaRPr lang="de-DE" sz="1500" dirty="0"/>
                    </a:p>
                  </a:txBody>
                  <a:tcPr marT="45708" marB="45708" anchor="ctr"/>
                </a:tc>
              </a:tr>
            </a:tbl>
          </a:graphicData>
        </a:graphic>
      </p:graphicFrame>
      <p:sp>
        <p:nvSpPr>
          <p:cNvPr id="44095" name="Foliennummernplatzhalter 1"/>
          <p:cNvSpPr>
            <a:spLocks noGrp="1"/>
          </p:cNvSpPr>
          <p:nvPr>
            <p:ph type="sldNum" sz="quarter" idx="2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B8F5C838-3DCD-4E47-8266-45EC7780F694}" type="slidenum">
              <a:rPr lang="de-DE" sz="1200" smtClean="0">
                <a:solidFill>
                  <a:srgbClr val="646567"/>
                </a:solidFill>
                <a:latin typeface="Arial" pitchFamily="34" charset="0"/>
              </a:rPr>
              <a:pPr eaLnBrk="1" hangingPunct="1"/>
              <a:t>9</a:t>
            </a:fld>
            <a:endParaRPr lang="de-DE" sz="1200" smtClean="0">
              <a:solidFill>
                <a:srgbClr val="646567"/>
              </a:solidFill>
              <a:latin typeface="Arial" pitchFamily="34" charset="0"/>
            </a:endParaRPr>
          </a:p>
        </p:txBody>
      </p:sp>
      <p:pic>
        <p:nvPicPr>
          <p:cNvPr id="44087" name="Grafik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66075" y="2003992"/>
            <a:ext cx="552796" cy="316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88" name="Picture 6" descr="L:\Daten\Bilder\daad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60"/>
          <a:stretch>
            <a:fillRect/>
          </a:stretch>
        </p:blipFill>
        <p:spPr bwMode="auto">
          <a:xfrm>
            <a:off x="7810506" y="3124200"/>
            <a:ext cx="1057275" cy="282575"/>
          </a:xfrm>
          <a:prstGeom prst="rect">
            <a:avLst/>
          </a:prstGeom>
          <a:solidFill>
            <a:srgbClr val="00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89" name="Grafik 18" descr="dfg_logo_blau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475" y="3657600"/>
            <a:ext cx="800100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90" name="Picture 19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34" t="17838" r="46309" b="77794"/>
          <a:stretch>
            <a:fillRect/>
          </a:stretch>
        </p:blipFill>
        <p:spPr bwMode="auto">
          <a:xfrm>
            <a:off x="7996238" y="2438400"/>
            <a:ext cx="52705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91" name="Picture 11" descr="http://www.wgl.de/pix/logo.gif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368"/>
          <a:stretch>
            <a:fillRect/>
          </a:stretch>
        </p:blipFill>
        <p:spPr bwMode="auto">
          <a:xfrm>
            <a:off x="8151819" y="4648200"/>
            <a:ext cx="452437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92" name="Picture 3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5" t="17874" r="82707" b="76295"/>
          <a:stretch>
            <a:fillRect/>
          </a:stretch>
        </p:blipFill>
        <p:spPr bwMode="auto">
          <a:xfrm>
            <a:off x="8110538" y="4060826"/>
            <a:ext cx="436562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93" name="Picture 28" descr="Zurück zur Startseite">
            <a:hlinkClick r:id="rId9" tooltip="Nachrichten"/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1" r="21333" b="16251"/>
          <a:stretch>
            <a:fillRect/>
          </a:stretch>
        </p:blipFill>
        <p:spPr bwMode="auto">
          <a:xfrm>
            <a:off x="8001006" y="5638800"/>
            <a:ext cx="6889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94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206" y="5181600"/>
            <a:ext cx="2968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76200" y="1905000"/>
            <a:ext cx="8915400" cy="533400"/>
          </a:xfrm>
          <a:prstGeom prst="roundRect">
            <a:avLst/>
          </a:prstGeom>
          <a:solidFill>
            <a:srgbClr val="D60052">
              <a:alpha val="42745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76200" y="2998787"/>
            <a:ext cx="8915400" cy="533400"/>
          </a:xfrm>
          <a:prstGeom prst="roundRect">
            <a:avLst/>
          </a:prstGeom>
          <a:solidFill>
            <a:srgbClr val="D60052">
              <a:alpha val="4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85723" y="3527426"/>
            <a:ext cx="8915400" cy="533400"/>
          </a:xfrm>
          <a:prstGeom prst="roundRect">
            <a:avLst/>
          </a:prstGeom>
          <a:solidFill>
            <a:srgbClr val="D60052">
              <a:alpha val="4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el 2"/>
          <p:cNvSpPr txBox="1">
            <a:spLocks/>
          </p:cNvSpPr>
          <p:nvPr/>
        </p:nvSpPr>
        <p:spPr>
          <a:xfrm>
            <a:off x="-1066800" y="296163"/>
            <a:ext cx="7920000" cy="270000"/>
          </a:xfrm>
          <a:prstGeom prst="rect">
            <a:avLst/>
          </a:prstGeom>
        </p:spPr>
        <p:txBody>
          <a:bodyPr/>
          <a:lstStyle>
            <a:lvl1pPr indent="1714500"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indent="1714500"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2pPr>
            <a:lvl3pPr indent="1714500"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3pPr>
            <a:lvl4pPr indent="1714500"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4pPr>
            <a:lvl5pPr indent="1714500"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5pPr>
            <a:lvl6pPr marL="457200" indent="1714500"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6pPr>
            <a:lvl7pPr marL="914400" indent="1714500"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7pPr>
            <a:lvl8pPr marL="1371600" indent="1714500"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8pPr>
            <a:lvl9pPr marL="1828800" indent="1714500" algn="l" rtl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de-DE" b="1" dirty="0" smtClean="0">
                <a:solidFill>
                  <a:schemeClr val="bg1"/>
                </a:solidFill>
              </a:rPr>
              <a:t>The German Research </a:t>
            </a:r>
            <a:r>
              <a:rPr lang="de-DE" b="1" dirty="0" err="1" smtClean="0">
                <a:solidFill>
                  <a:schemeClr val="bg1"/>
                </a:solidFill>
              </a:rPr>
              <a:t>Landscape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9" name="Textplatzhalter 6"/>
          <p:cNvSpPr txBox="1">
            <a:spLocks/>
          </p:cNvSpPr>
          <p:nvPr/>
        </p:nvSpPr>
        <p:spPr bwMode="auto">
          <a:xfrm>
            <a:off x="-1219200" y="762000"/>
            <a:ext cx="7920000" cy="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81000" indent="-381000" algn="l" rtl="0" eaLnBrk="1" fontAlgn="base" hangingPunct="1">
              <a:spcBef>
                <a:spcPct val="0"/>
              </a:spcBef>
              <a:spcAft>
                <a:spcPct val="100000"/>
              </a:spcAft>
              <a:buClr>
                <a:schemeClr val="tx1"/>
              </a:buClr>
              <a:buSzPct val="125000"/>
              <a:buChar char="—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52500" indent="-381000" algn="l" rtl="0" eaLnBrk="1" fontAlgn="base" hangingPunct="1">
              <a:spcBef>
                <a:spcPct val="20000"/>
              </a:spcBef>
              <a:spcAft>
                <a:spcPct val="100000"/>
              </a:spcAft>
              <a:buClr>
                <a:schemeClr val="tx1"/>
              </a:buClr>
              <a:buChar char="—"/>
              <a:defRPr sz="2000">
                <a:solidFill>
                  <a:schemeClr val="tx1"/>
                </a:solidFill>
                <a:latin typeface="+mn-lt"/>
              </a:defRPr>
            </a:lvl2pPr>
            <a:lvl3pPr marL="2003425" indent="-3810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2803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32226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36798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41370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45942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50514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lvl="2"/>
            <a:r>
              <a:rPr lang="de-DE" dirty="0" smtClean="0">
                <a:solidFill>
                  <a:schemeClr val="bg1"/>
                </a:solidFill>
                <a:latin typeface="+mn-lt"/>
              </a:rPr>
              <a:t>	Alliance </a:t>
            </a:r>
            <a:r>
              <a:rPr lang="de-DE" dirty="0" err="1" smtClean="0">
                <a:solidFill>
                  <a:schemeClr val="bg1"/>
                </a:solidFill>
                <a:latin typeface="+mn-lt"/>
              </a:rPr>
              <a:t>of</a:t>
            </a:r>
            <a:r>
              <a:rPr lang="de-DE" dirty="0" smtClean="0">
                <a:solidFill>
                  <a:schemeClr val="bg1"/>
                </a:solidFill>
                <a:latin typeface="+mn-lt"/>
              </a:rPr>
              <a:t> German Science </a:t>
            </a:r>
            <a:r>
              <a:rPr lang="de-DE" dirty="0" err="1" smtClean="0">
                <a:solidFill>
                  <a:schemeClr val="bg1"/>
                </a:solidFill>
                <a:latin typeface="+mn-lt"/>
              </a:rPr>
              <a:t>Organizations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UMBC / May 08, 2014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Building Links to German Research / Dr. Max Voegler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05936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FG-Vorlage_2007_110325_pre_wue_NEU">
  <a:themeElements>
    <a:clrScheme name="DFG-Blau">
      <a:dk1>
        <a:sysClr val="windowText" lastClr="000000"/>
      </a:dk1>
      <a:lt1>
        <a:sysClr val="window" lastClr="FFFFFF"/>
      </a:lt1>
      <a:dk2>
        <a:srgbClr val="00519E"/>
      </a:dk2>
      <a:lt2>
        <a:srgbClr val="EEECE1"/>
      </a:lt2>
      <a:accent1>
        <a:srgbClr val="00519E"/>
      </a:accent1>
      <a:accent2>
        <a:srgbClr val="6DA5D5"/>
      </a:accent2>
      <a:accent3>
        <a:srgbClr val="3F85C1"/>
      </a:accent3>
      <a:accent4>
        <a:srgbClr val="0069AF"/>
      </a:accent4>
      <a:accent5>
        <a:srgbClr val="B5123E"/>
      </a:accent5>
      <a:accent6>
        <a:srgbClr val="646567"/>
      </a:accent6>
      <a:hlink>
        <a:srgbClr val="0070C0"/>
      </a:hlink>
      <a:folHlink>
        <a:srgbClr val="800080"/>
      </a:folHlink>
    </a:clrScheme>
    <a:fontScheme name="DF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accent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DFG-Vorlage_2007_110325_pre_wue_NEU</Template>
  <TotalTime>72</TotalTime>
  <Words>2505</Words>
  <Application>Microsoft Office PowerPoint</Application>
  <PresentationFormat>On-screen Show (4:3)</PresentationFormat>
  <Paragraphs>563</Paragraphs>
  <Slides>33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DFG-Vorlage_2007_110325_pre_wue_NEU</vt:lpstr>
      <vt:lpstr>Building Links to German Research DFG Funding Programs for International Cooperation </vt:lpstr>
      <vt:lpstr>Building Links to German Research</vt:lpstr>
      <vt:lpstr>Building Links to German Research</vt:lpstr>
      <vt:lpstr>The German Research Landscape </vt:lpstr>
      <vt:lpstr>Higher Education Institutions</vt:lpstr>
      <vt:lpstr>The German Research Landscape Alliance of German Science Organizations</vt:lpstr>
      <vt:lpstr>PowerPoint Presentation</vt:lpstr>
      <vt:lpstr>The German Research Landscape Research Performing Organizations</vt:lpstr>
      <vt:lpstr>PowerPoint Presentation</vt:lpstr>
      <vt:lpstr>The German Research Landscape Research Funding Organizations (internationally relevant)</vt:lpstr>
      <vt:lpstr>Building Links to German Research</vt:lpstr>
      <vt:lpstr>PowerPoint Presentation</vt:lpstr>
      <vt:lpstr>DFG Profile</vt:lpstr>
      <vt:lpstr>DFG Profile</vt:lpstr>
      <vt:lpstr>PowerPoint Presentation</vt:lpstr>
      <vt:lpstr>PowerPoint Presentation</vt:lpstr>
      <vt:lpstr>PowerPoint Presentation</vt:lpstr>
      <vt:lpstr>PowerPoint Presentation</vt:lpstr>
      <vt:lpstr>Where is the Excellence Initiative active?</vt:lpstr>
      <vt:lpstr>Excellence Initiative: (Graduate Schools/Excellence Clusters)</vt:lpstr>
      <vt:lpstr>Excellence Initiative: Cooperation outside Academia (Graduate Schools/Excellence Clusters)</vt:lpstr>
      <vt:lpstr>Building Links to German Research</vt:lpstr>
      <vt:lpstr>PowerPoint Presentation</vt:lpstr>
      <vt:lpstr>How Does the DFG Fund International Cooperation?</vt:lpstr>
      <vt:lpstr>How Does the DFG Fund International Cooperation? Program: Initiation of International Cooperation </vt:lpstr>
      <vt:lpstr>How Does the DFG Fund International Cooperation? </vt:lpstr>
      <vt:lpstr>How Does the DFG Fund International Cooperation? </vt:lpstr>
      <vt:lpstr>International Research Training Groups Global Diversity </vt:lpstr>
      <vt:lpstr>International Research Training Groups</vt:lpstr>
      <vt:lpstr>Approaches to DFG-NSF Collaboration Coordinated review process </vt:lpstr>
      <vt:lpstr>PowerPoint Presentation</vt:lpstr>
      <vt:lpstr>DFG Offices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Excellence Initiative</dc:title>
  <dc:creator>Anselm Fremmer</dc:creator>
  <cp:keywords>Excellence Initiative, graduate schools, clusters of excellence, institutional strategies,</cp:keywords>
  <dc:description>englisch</dc:description>
  <cp:lastModifiedBy>Windows User</cp:lastModifiedBy>
  <cp:revision>238</cp:revision>
  <cp:lastPrinted>2014-05-05T13:37:43Z</cp:lastPrinted>
  <dcterms:created xsi:type="dcterms:W3CDTF">2011-04-01T10:46:32Z</dcterms:created>
  <dcterms:modified xsi:type="dcterms:W3CDTF">2014-05-12T21:44:26Z</dcterms:modified>
  <cp:category>Themenfolien</cp:category>
  <cp:contentStatus>13.10.2010</cp:contentStatus>
</cp:coreProperties>
</file>