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7"/>
  </p:notesMasterIdLst>
  <p:sldIdLst>
    <p:sldId id="260" r:id="rId3"/>
    <p:sldId id="288" r:id="rId4"/>
    <p:sldId id="261" r:id="rId5"/>
    <p:sldId id="262" r:id="rId6"/>
    <p:sldId id="263" r:id="rId7"/>
    <p:sldId id="269" r:id="rId8"/>
    <p:sldId id="270" r:id="rId9"/>
    <p:sldId id="271" r:id="rId10"/>
    <p:sldId id="272" r:id="rId11"/>
    <p:sldId id="274" r:id="rId12"/>
    <p:sldId id="275" r:id="rId13"/>
    <p:sldId id="276" r:id="rId14"/>
    <p:sldId id="277" r:id="rId15"/>
    <p:sldId id="278" r:id="rId16"/>
    <p:sldId id="279" r:id="rId17"/>
    <p:sldId id="280" r:id="rId18"/>
    <p:sldId id="282" r:id="rId19"/>
    <p:sldId id="285" r:id="rId20"/>
    <p:sldId id="286" r:id="rId21"/>
    <p:sldId id="291" r:id="rId22"/>
    <p:sldId id="283" r:id="rId23"/>
    <p:sldId id="287" r:id="rId24"/>
    <p:sldId id="289" r:id="rId25"/>
    <p:sldId id="29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00" autoAdjust="0"/>
    <p:restoredTop sz="94660"/>
  </p:normalViewPr>
  <p:slideViewPr>
    <p:cSldViewPr snapToGrid="0">
      <p:cViewPr varScale="1">
        <p:scale>
          <a:sx n="68" d="100"/>
          <a:sy n="68" d="100"/>
        </p:scale>
        <p:origin x="557"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80BD52-8B85-49A5-ACF7-738977DD8922}"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B96A18-6EBE-4C5F-9581-670A63E02364}" type="slidenum">
              <a:rPr lang="en-US" smtClean="0"/>
              <a:t>‹#›</a:t>
            </a:fld>
            <a:endParaRPr lang="en-US"/>
          </a:p>
        </p:txBody>
      </p:sp>
    </p:spTree>
    <p:extLst>
      <p:ext uri="{BB962C8B-B14F-4D97-AF65-F5344CB8AC3E}">
        <p14:creationId xmlns:p14="http://schemas.microsoft.com/office/powerpoint/2010/main" val="257382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8075" y="536575"/>
            <a:ext cx="4759325" cy="2676525"/>
          </a:xfrm>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3"/>
          </p:nvPr>
        </p:nvSpPr>
        <p:spPr/>
        <p:txBody>
          <a:bodyPr/>
          <a:lstStyle/>
          <a:p>
            <a:pPr defTabSz="465887" fontAlgn="base">
              <a:spcBef>
                <a:spcPct val="0"/>
              </a:spcBef>
              <a:spcAft>
                <a:spcPct val="0"/>
              </a:spcAft>
              <a:defRPr/>
            </a:pPr>
            <a:endParaRPr 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6213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12</a:t>
            </a:fld>
            <a:endParaRPr lang="en-US"/>
          </a:p>
        </p:txBody>
      </p:sp>
    </p:spTree>
    <p:extLst>
      <p:ext uri="{BB962C8B-B14F-4D97-AF65-F5344CB8AC3E}">
        <p14:creationId xmlns:p14="http://schemas.microsoft.com/office/powerpoint/2010/main" val="231197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13</a:t>
            </a:fld>
            <a:endParaRPr lang="en-US"/>
          </a:p>
        </p:txBody>
      </p:sp>
    </p:spTree>
    <p:extLst>
      <p:ext uri="{BB962C8B-B14F-4D97-AF65-F5344CB8AC3E}">
        <p14:creationId xmlns:p14="http://schemas.microsoft.com/office/powerpoint/2010/main" val="11486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14</a:t>
            </a:fld>
            <a:endParaRPr lang="en-US"/>
          </a:p>
        </p:txBody>
      </p:sp>
    </p:spTree>
    <p:extLst>
      <p:ext uri="{BB962C8B-B14F-4D97-AF65-F5344CB8AC3E}">
        <p14:creationId xmlns:p14="http://schemas.microsoft.com/office/powerpoint/2010/main" val="125175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15</a:t>
            </a:fld>
            <a:endParaRPr lang="en-US"/>
          </a:p>
        </p:txBody>
      </p:sp>
    </p:spTree>
    <p:extLst>
      <p:ext uri="{BB962C8B-B14F-4D97-AF65-F5344CB8AC3E}">
        <p14:creationId xmlns:p14="http://schemas.microsoft.com/office/powerpoint/2010/main" val="284503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16</a:t>
            </a:fld>
            <a:endParaRPr lang="en-US"/>
          </a:p>
        </p:txBody>
      </p:sp>
    </p:spTree>
    <p:extLst>
      <p:ext uri="{BB962C8B-B14F-4D97-AF65-F5344CB8AC3E}">
        <p14:creationId xmlns:p14="http://schemas.microsoft.com/office/powerpoint/2010/main" val="78623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17</a:t>
            </a:fld>
            <a:endParaRPr lang="en-US"/>
          </a:p>
        </p:txBody>
      </p:sp>
    </p:spTree>
    <p:extLst>
      <p:ext uri="{BB962C8B-B14F-4D97-AF65-F5344CB8AC3E}">
        <p14:creationId xmlns:p14="http://schemas.microsoft.com/office/powerpoint/2010/main" val="280564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21</a:t>
            </a:fld>
            <a:endParaRPr lang="en-US"/>
          </a:p>
        </p:txBody>
      </p:sp>
    </p:spTree>
    <p:extLst>
      <p:ext uri="{BB962C8B-B14F-4D97-AF65-F5344CB8AC3E}">
        <p14:creationId xmlns:p14="http://schemas.microsoft.com/office/powerpoint/2010/main" val="294723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2</a:t>
            </a:fld>
            <a:endParaRPr lang="en-US"/>
          </a:p>
        </p:txBody>
      </p:sp>
    </p:spTree>
    <p:extLst>
      <p:ext uri="{BB962C8B-B14F-4D97-AF65-F5344CB8AC3E}">
        <p14:creationId xmlns:p14="http://schemas.microsoft.com/office/powerpoint/2010/main" val="301552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0313" cy="3549650"/>
          </a:xfrm>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3"/>
          </p:nvPr>
        </p:nvSpPr>
        <p:spPr/>
        <p:txBody>
          <a:bodyPr/>
          <a:lstStyle/>
          <a:p>
            <a:pPr defTabSz="931774">
              <a:defRPr/>
            </a:pPr>
            <a:endParaRPr lang="en-US" sz="1300">
              <a:solidFill>
                <a:prstClr val="black"/>
              </a:solidFill>
              <a:latin typeface="Calibri"/>
            </a:endParaRPr>
          </a:p>
        </p:txBody>
      </p:sp>
    </p:spTree>
    <p:extLst>
      <p:ext uri="{BB962C8B-B14F-4D97-AF65-F5344CB8AC3E}">
        <p14:creationId xmlns:p14="http://schemas.microsoft.com/office/powerpoint/2010/main" val="147049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0313" cy="3549650"/>
          </a:xfrm>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3"/>
          </p:nvPr>
        </p:nvSpPr>
        <p:spPr/>
        <p:txBody>
          <a:bodyPr/>
          <a:lstStyle/>
          <a:p>
            <a:pPr defTabSz="931774">
              <a:defRPr/>
            </a:pPr>
            <a:endParaRPr lang="en-US" sz="1300">
              <a:solidFill>
                <a:prstClr val="black"/>
              </a:solidFill>
              <a:latin typeface="Calibri"/>
            </a:endParaRPr>
          </a:p>
        </p:txBody>
      </p:sp>
    </p:spTree>
    <p:extLst>
      <p:ext uri="{BB962C8B-B14F-4D97-AF65-F5344CB8AC3E}">
        <p14:creationId xmlns:p14="http://schemas.microsoft.com/office/powerpoint/2010/main" val="219940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9613"/>
            <a:ext cx="6310313" cy="3549650"/>
          </a:xfrm>
        </p:spPr>
      </p:sp>
      <p:sp>
        <p:nvSpPr>
          <p:cNvPr id="3" name="Notes Placeholder 2"/>
          <p:cNvSpPr>
            <a:spLocks noGrp="1"/>
          </p:cNvSpPr>
          <p:nvPr>
            <p:ph type="body" idx="1"/>
          </p:nvPr>
        </p:nvSpPr>
        <p:spPr/>
        <p:txBody>
          <a:bodyPr/>
          <a:lstStyle/>
          <a:p>
            <a:endParaRPr lang="en-US"/>
          </a:p>
        </p:txBody>
      </p:sp>
      <p:sp>
        <p:nvSpPr>
          <p:cNvPr id="7" name="Date Placeholder 6"/>
          <p:cNvSpPr>
            <a:spLocks noGrp="1"/>
          </p:cNvSpPr>
          <p:nvPr>
            <p:ph type="dt" idx="13"/>
          </p:nvPr>
        </p:nvSpPr>
        <p:spPr/>
        <p:txBody>
          <a:bodyPr/>
          <a:lstStyle/>
          <a:p>
            <a:pPr defTabSz="931774">
              <a:defRPr/>
            </a:pPr>
            <a:endParaRPr lang="en-US" sz="1300">
              <a:solidFill>
                <a:prstClr val="black"/>
              </a:solidFill>
              <a:latin typeface="Calibri"/>
            </a:endParaRPr>
          </a:p>
        </p:txBody>
      </p:sp>
    </p:spTree>
    <p:extLst>
      <p:ext uri="{BB962C8B-B14F-4D97-AF65-F5344CB8AC3E}">
        <p14:creationId xmlns:p14="http://schemas.microsoft.com/office/powerpoint/2010/main" val="2585043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6</a:t>
            </a:fld>
            <a:endParaRPr lang="en-US"/>
          </a:p>
        </p:txBody>
      </p:sp>
    </p:spTree>
    <p:extLst>
      <p:ext uri="{BB962C8B-B14F-4D97-AF65-F5344CB8AC3E}">
        <p14:creationId xmlns:p14="http://schemas.microsoft.com/office/powerpoint/2010/main" val="348383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7</a:t>
            </a:fld>
            <a:endParaRPr lang="en-US"/>
          </a:p>
        </p:txBody>
      </p:sp>
    </p:spTree>
    <p:extLst>
      <p:ext uri="{BB962C8B-B14F-4D97-AF65-F5344CB8AC3E}">
        <p14:creationId xmlns:p14="http://schemas.microsoft.com/office/powerpoint/2010/main" val="349278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10</a:t>
            </a:fld>
            <a:endParaRPr lang="en-US"/>
          </a:p>
        </p:txBody>
      </p:sp>
    </p:spTree>
    <p:extLst>
      <p:ext uri="{BB962C8B-B14F-4D97-AF65-F5344CB8AC3E}">
        <p14:creationId xmlns:p14="http://schemas.microsoft.com/office/powerpoint/2010/main" val="337964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00BE18-71D7-4FCF-A4E8-BE7BE7ECC218}" type="slidenum">
              <a:rPr lang="en-US" smtClean="0"/>
              <a:t>11</a:t>
            </a:fld>
            <a:endParaRPr lang="en-US"/>
          </a:p>
        </p:txBody>
      </p:sp>
    </p:spTree>
    <p:extLst>
      <p:ext uri="{BB962C8B-B14F-4D97-AF65-F5344CB8AC3E}">
        <p14:creationId xmlns:p14="http://schemas.microsoft.com/office/powerpoint/2010/main" val="364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84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10515600" cy="685800"/>
          </a:xfrm>
          <a:prstGeom prst="rect">
            <a:avLst/>
          </a:prstGeom>
        </p:spPr>
        <p:txBody>
          <a:bodyPr anchor="ctr" anchorCtr="0"/>
          <a:lstStyle>
            <a:lvl1pPr>
              <a:defRPr b="1">
                <a:solidFill>
                  <a:schemeClr val="tx1">
                    <a:lumMod val="50000"/>
                    <a:lumOff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103985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43851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gradFill flip="none" rotWithShape="1">
          <a:gsLst>
            <a:gs pos="0">
              <a:schemeClr val="bg2">
                <a:tint val="40000"/>
                <a:satMod val="350000"/>
                <a:alpha val="28000"/>
              </a:schemeClr>
            </a:gs>
            <a:gs pos="40000">
              <a:schemeClr val="bg2">
                <a:tint val="45000"/>
                <a:shade val="99000"/>
                <a:satMod val="350000"/>
              </a:schemeClr>
            </a:gs>
            <a:gs pos="100000">
              <a:schemeClr val="bg2">
                <a:shade val="20000"/>
                <a:satMod val="255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BBE872">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TextBox 9"/>
          <p:cNvSpPr txBox="1"/>
          <p:nvPr userDrawn="1"/>
        </p:nvSpPr>
        <p:spPr>
          <a:xfrm>
            <a:off x="10363200" y="93663"/>
            <a:ext cx="1828800" cy="1000274"/>
          </a:xfrm>
          <a:prstGeom prst="rect">
            <a:avLst/>
          </a:prstGeom>
          <a:noFill/>
        </p:spPr>
        <p:txBody>
          <a:bodyPr>
            <a:spAutoFit/>
          </a:bodyPr>
          <a:lstStyle/>
          <a:p>
            <a:pPr>
              <a:spcAft>
                <a:spcPts val="600"/>
              </a:spcAft>
            </a:pPr>
            <a:r>
              <a:rPr lang="en-US" sz="1800" b="1" dirty="0">
                <a:solidFill>
                  <a:schemeClr val="bg1">
                    <a:lumMod val="65000"/>
                  </a:schemeClr>
                </a:solidFill>
                <a:latin typeface="Calibri" charset="0"/>
              </a:rPr>
              <a:t>UMBC </a:t>
            </a:r>
          </a:p>
          <a:p>
            <a:pPr>
              <a:spcAft>
                <a:spcPts val="600"/>
              </a:spcAft>
            </a:pPr>
            <a:r>
              <a:rPr lang="en-US" sz="1200" b="1" dirty="0">
                <a:solidFill>
                  <a:schemeClr val="bg1">
                    <a:lumMod val="65000"/>
                  </a:schemeClr>
                </a:solidFill>
                <a:latin typeface="Calibri" charset="0"/>
              </a:rPr>
              <a:t>2009 Facilities Master Plan</a:t>
            </a:r>
            <a:br>
              <a:rPr lang="en-US" sz="1200" b="1" dirty="0">
                <a:solidFill>
                  <a:schemeClr val="bg1">
                    <a:lumMod val="65000"/>
                  </a:schemeClr>
                </a:solidFill>
                <a:latin typeface="Calibri" charset="0"/>
              </a:rPr>
            </a:br>
            <a:r>
              <a:rPr lang="en-US" sz="1200" b="1" dirty="0">
                <a:solidFill>
                  <a:schemeClr val="bg1">
                    <a:lumMod val="65000"/>
                  </a:schemeClr>
                </a:solidFill>
                <a:latin typeface="Calibri" charset="0"/>
              </a:rPr>
              <a:t>Update</a:t>
            </a:r>
          </a:p>
        </p:txBody>
      </p:sp>
      <p:sp>
        <p:nvSpPr>
          <p:cNvPr id="4" name="Rectangle 3"/>
          <p:cNvSpPr/>
          <p:nvPr userDrawn="1"/>
        </p:nvSpPr>
        <p:spPr>
          <a:xfrm>
            <a:off x="0" y="609601"/>
            <a:ext cx="10058400" cy="489438"/>
          </a:xfrm>
          <a:prstGeom prst="rect">
            <a:avLst/>
          </a:prstGeom>
          <a:solidFill>
            <a:srgbClr val="4F62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Tree>
    <p:extLst>
      <p:ext uri="{BB962C8B-B14F-4D97-AF65-F5344CB8AC3E}">
        <p14:creationId xmlns:p14="http://schemas.microsoft.com/office/powerpoint/2010/main" val="352710205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0"/>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327D61-75CD-4BEB-88E0-ACE65614D140}" type="slidenum">
              <a:rPr lang="en-US"/>
              <a:pPr>
                <a:defRPr/>
              </a:pPr>
              <a:t>‹#›</a:t>
            </a:fld>
            <a:endParaRPr lang="en-US"/>
          </a:p>
        </p:txBody>
      </p:sp>
    </p:spTree>
    <p:extLst>
      <p:ext uri="{BB962C8B-B14F-4D97-AF65-F5344CB8AC3E}">
        <p14:creationId xmlns:p14="http://schemas.microsoft.com/office/powerpoint/2010/main" val="2150925916"/>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609600" y="1600203"/>
            <a:ext cx="10972800" cy="4967573"/>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11409058" y="6333136"/>
            <a:ext cx="7315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664671714"/>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327D61-75CD-4BEB-88E0-ACE65614D140}" type="slidenum">
              <a:rPr lang="en-US"/>
              <a:pPr>
                <a:defRPr/>
              </a:pPr>
              <a:t>‹#›</a:t>
            </a:fld>
            <a:endParaRPr lang="en-US"/>
          </a:p>
        </p:txBody>
      </p:sp>
    </p:spTree>
    <p:extLst>
      <p:ext uri="{BB962C8B-B14F-4D97-AF65-F5344CB8AC3E}">
        <p14:creationId xmlns:p14="http://schemas.microsoft.com/office/powerpoint/2010/main" val="1160723801"/>
      </p:ext>
    </p:extLst>
  </p:cSld>
  <p:clrMapOvr>
    <a:masterClrMapping/>
  </p:clrMapOvr>
  <p:transition spd="slow">
    <p:zo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FB7B8263-2152-7D4D-B78C-7C2EB1A0EC5F}" type="datetime1">
              <a:rPr lang="en-US" smtClean="0"/>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1DD6C-86BF-4DEF-A533-F7C118A45154}" type="slidenum">
              <a:rPr lang="en-US"/>
              <a:pPr>
                <a:defRPr/>
              </a:pPr>
              <a:t>‹#›</a:t>
            </a:fld>
            <a:endParaRPr lang="en-US"/>
          </a:p>
        </p:txBody>
      </p:sp>
    </p:spTree>
    <p:extLst>
      <p:ext uri="{BB962C8B-B14F-4D97-AF65-F5344CB8AC3E}">
        <p14:creationId xmlns:p14="http://schemas.microsoft.com/office/powerpoint/2010/main" val="1406898190"/>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A79AF508-5D96-114B-84EB-FE2615CDA6EB}" type="datetime1">
              <a:rPr lang="en-US" smtClean="0"/>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DCB3A6-564D-485C-B525-ADA2792DF8A6}" type="slidenum">
              <a:rPr lang="en-US"/>
              <a:pPr>
                <a:defRPr/>
              </a:pPr>
              <a:t>‹#›</a:t>
            </a:fld>
            <a:endParaRPr lang="en-US"/>
          </a:p>
        </p:txBody>
      </p:sp>
    </p:spTree>
    <p:extLst>
      <p:ext uri="{BB962C8B-B14F-4D97-AF65-F5344CB8AC3E}">
        <p14:creationId xmlns:p14="http://schemas.microsoft.com/office/powerpoint/2010/main" val="1364426108"/>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8D8D3A58-B7ED-AF47-A417-775B1E75FF6F}" type="datetime1">
              <a:rPr lang="en-US" smtClean="0"/>
              <a:t>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272AB4-94C7-4A14-9874-0407E7B764BC}" type="slidenum">
              <a:rPr lang="en-US"/>
              <a:pPr>
                <a:defRPr/>
              </a:pPr>
              <a:t>‹#›</a:t>
            </a:fld>
            <a:endParaRPr lang="en-US"/>
          </a:p>
        </p:txBody>
      </p:sp>
    </p:spTree>
    <p:extLst>
      <p:ext uri="{BB962C8B-B14F-4D97-AF65-F5344CB8AC3E}">
        <p14:creationId xmlns:p14="http://schemas.microsoft.com/office/powerpoint/2010/main" val="1564763184"/>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D9F13242-282E-2748-BCCD-9B277854357A}" type="datetime1">
              <a:rPr lang="en-US" smtClean="0"/>
              <a:t>11/9/2018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2FCB8E-8D1F-41F4-8E38-DD837DAF2D27}" type="slidenum">
              <a:rPr lang="en-US"/>
              <a:pPr>
                <a:defRPr/>
              </a:pPr>
              <a:t>‹#›</a:t>
            </a:fld>
            <a:endParaRPr lang="en-US"/>
          </a:p>
        </p:txBody>
      </p:sp>
    </p:spTree>
    <p:extLst>
      <p:ext uri="{BB962C8B-B14F-4D97-AF65-F5344CB8AC3E}">
        <p14:creationId xmlns:p14="http://schemas.microsoft.com/office/powerpoint/2010/main" val="3468630945"/>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439400" cy="685800"/>
          </a:xfrm>
          <a:prstGeom prst="rect">
            <a:avLst/>
          </a:prstGeom>
        </p:spPr>
        <p:txBody>
          <a:bodyPr anchor="ctr" anchorCtr="0"/>
          <a:lstStyle>
            <a:lvl1pPr>
              <a:defRPr b="1">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43000" y="1600200"/>
            <a:ext cx="104394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182703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C9AFBA2A-D6D9-9E43-BEA5-9C3549AC6E67}" type="datetime1">
              <a:rPr lang="en-US" smtClean="0"/>
              <a:t>11/9/2018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83341B-C204-4018-BAAE-6E1D9FD65639}" type="slidenum">
              <a:rPr lang="en-US"/>
              <a:pPr>
                <a:defRPr/>
              </a:pPr>
              <a:t>‹#›</a:t>
            </a:fld>
            <a:endParaRPr lang="en-US"/>
          </a:p>
        </p:txBody>
      </p:sp>
    </p:spTree>
    <p:extLst>
      <p:ext uri="{BB962C8B-B14F-4D97-AF65-F5344CB8AC3E}">
        <p14:creationId xmlns:p14="http://schemas.microsoft.com/office/powerpoint/2010/main" val="3336986340"/>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BC970DB8-CD7F-6F47-9674-A266153F4EB2}" type="datetime1">
              <a:rPr lang="en-US" smtClean="0"/>
              <a:t>11/9/2018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99711A-8777-4B73-81EB-7337638E627B}" type="slidenum">
              <a:rPr lang="en-US"/>
              <a:pPr>
                <a:defRPr/>
              </a:pPr>
              <a:t>‹#›</a:t>
            </a:fld>
            <a:endParaRPr lang="en-US"/>
          </a:p>
        </p:txBody>
      </p:sp>
    </p:spTree>
    <p:extLst>
      <p:ext uri="{BB962C8B-B14F-4D97-AF65-F5344CB8AC3E}">
        <p14:creationId xmlns:p14="http://schemas.microsoft.com/office/powerpoint/2010/main" val="1850172945"/>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03545027-91F9-5744-BC1D-D36E2A5351F0}" type="datetime1">
              <a:rPr lang="en-US" smtClean="0"/>
              <a:t>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34D330-67BE-4237-86CD-06CF34B99A63}" type="slidenum">
              <a:rPr lang="en-US"/>
              <a:pPr>
                <a:defRPr/>
              </a:pPr>
              <a:t>‹#›</a:t>
            </a:fld>
            <a:endParaRPr lang="en-US"/>
          </a:p>
        </p:txBody>
      </p:sp>
    </p:spTree>
    <p:extLst>
      <p:ext uri="{BB962C8B-B14F-4D97-AF65-F5344CB8AC3E}">
        <p14:creationId xmlns:p14="http://schemas.microsoft.com/office/powerpoint/2010/main" val="164125063"/>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D08E2294-0D94-2A44-BFF7-F758A1CCA6F1}" type="datetime1">
              <a:rPr lang="en-US" smtClean="0"/>
              <a:t>11/9/2018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C8EF55-43E8-4C3B-B2FA-1C66C429B7B0}" type="slidenum">
              <a:rPr lang="en-US"/>
              <a:pPr>
                <a:defRPr/>
              </a:pPr>
              <a:t>‹#›</a:t>
            </a:fld>
            <a:endParaRPr lang="en-US"/>
          </a:p>
        </p:txBody>
      </p:sp>
    </p:spTree>
    <p:extLst>
      <p:ext uri="{BB962C8B-B14F-4D97-AF65-F5344CB8AC3E}">
        <p14:creationId xmlns:p14="http://schemas.microsoft.com/office/powerpoint/2010/main" val="1316186052"/>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BB66D8FE-46B7-4040-BD3B-2B59C7D77A12}" type="datetime1">
              <a:rPr lang="en-US" smtClean="0"/>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E75A8C-66ED-4F22-A1AA-E1F1F5178A1C}" type="slidenum">
              <a:rPr lang="en-US"/>
              <a:pPr>
                <a:defRPr/>
              </a:pPr>
              <a:t>‹#›</a:t>
            </a:fld>
            <a:endParaRPr lang="en-US"/>
          </a:p>
        </p:txBody>
      </p:sp>
    </p:spTree>
    <p:extLst>
      <p:ext uri="{BB962C8B-B14F-4D97-AF65-F5344CB8AC3E}">
        <p14:creationId xmlns:p14="http://schemas.microsoft.com/office/powerpoint/2010/main" val="881824577"/>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5"/>
            <a:ext cx="2844800" cy="365125"/>
          </a:xfrm>
          <a:prstGeom prst="rect">
            <a:avLst/>
          </a:prstGeom>
        </p:spPr>
        <p:txBody>
          <a:bodyPr/>
          <a:lstStyle>
            <a:lvl1pPr>
              <a:defRPr/>
            </a:lvl1pPr>
          </a:lstStyle>
          <a:p>
            <a:pPr>
              <a:defRPr/>
            </a:pPr>
            <a:fld id="{2904F338-DBE2-D446-9FD4-3DE7A4ED7369}" type="datetime1">
              <a:rPr lang="en-US" smtClean="0"/>
              <a:t>11/9/2018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FC5344-597A-4BD2-808A-B03E8E49B13A}" type="slidenum">
              <a:rPr lang="en-US"/>
              <a:pPr>
                <a:defRPr/>
              </a:pPr>
              <a:t>‹#›</a:t>
            </a:fld>
            <a:endParaRPr lang="en-US"/>
          </a:p>
        </p:txBody>
      </p:sp>
    </p:spTree>
    <p:extLst>
      <p:ext uri="{BB962C8B-B14F-4D97-AF65-F5344CB8AC3E}">
        <p14:creationId xmlns:p14="http://schemas.microsoft.com/office/powerpoint/2010/main" val="3185853668"/>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4406901"/>
            <a:ext cx="10363200" cy="1362075"/>
          </a:xfrm>
          <a:prstGeom prst="rect">
            <a:avLst/>
          </a:prstGeom>
        </p:spPr>
        <p:txBody>
          <a:bodyPr anchor="ctr" anchorCtr="0"/>
          <a:lstStyle>
            <a:lvl1pPr algn="l">
              <a:defRPr sz="4000" b="1" cap="all">
                <a:solidFill>
                  <a:schemeClr val="tx1">
                    <a:lumMod val="50000"/>
                    <a:lumOff val="50000"/>
                  </a:schemeClr>
                </a:solidFill>
              </a:defRPr>
            </a:lvl1pPr>
          </a:lstStyle>
          <a:p>
            <a:r>
              <a:rPr lang="en-US" dirty="0"/>
              <a:t>Click to edit Master title style</a:t>
            </a:r>
          </a:p>
        </p:txBody>
      </p:sp>
      <p:sp>
        <p:nvSpPr>
          <p:cNvPr id="3" name="Text Placeholder 2"/>
          <p:cNvSpPr>
            <a:spLocks noGrp="1"/>
          </p:cNvSpPr>
          <p:nvPr>
            <p:ph type="body" idx="1"/>
          </p:nvPr>
        </p:nvSpPr>
        <p:spPr>
          <a:xfrm>
            <a:off x="1143000"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424212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10972800" cy="685800"/>
          </a:xfrm>
          <a:prstGeom prst="rect">
            <a:avLst/>
          </a:prstGeom>
        </p:spPr>
        <p:txBody>
          <a:bodyPr anchor="ctr" anchorCtr="0"/>
          <a:lstStyle>
            <a:lvl1pPr>
              <a:defRPr b="1">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120757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10515600" cy="685800"/>
          </a:xfrm>
          <a:prstGeom prst="rect">
            <a:avLst/>
          </a:prstGeom>
        </p:spPr>
        <p:txBody>
          <a:bodyPr anchor="ctr" anchorCtr="0"/>
          <a:lstStyle>
            <a:lvl1pPr>
              <a:defRPr b="1">
                <a:solidFill>
                  <a:schemeClr val="tx1">
                    <a:lumMod val="50000"/>
                    <a:lumOff val="50000"/>
                  </a:schemeClr>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8605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82D0B1-F90F-C94F-BD91-C2603A25FD17}"/>
              </a:ext>
            </a:extLst>
          </p:cNvPr>
          <p:cNvSpPr>
            <a:spLocks noGrp="1"/>
          </p:cNvSpPr>
          <p:nvPr>
            <p:ph type="ctrTitle"/>
          </p:nvPr>
        </p:nvSpPr>
        <p:spPr>
          <a:xfrm>
            <a:off x="1066800" y="457200"/>
            <a:ext cx="11125200" cy="762000"/>
          </a:xfrm>
          <a:prstGeom prst="rect">
            <a:avLst/>
          </a:prstGeom>
        </p:spPr>
        <p:txBody>
          <a:bodyPr anchor="ctr" anchorCtr="0"/>
          <a:lstStyle>
            <a:lvl1pPr>
              <a:defRPr lang="en-US" sz="3200" b="1" kern="1200" dirty="0">
                <a:solidFill>
                  <a:schemeClr val="tx1">
                    <a:lumMod val="50000"/>
                    <a:lumOff val="50000"/>
                  </a:schemeClr>
                </a:solidFill>
                <a:latin typeface="+mn-lt"/>
                <a:ea typeface="+mn-ea"/>
                <a:cs typeface="+mn-cs"/>
              </a:defRPr>
            </a:lvl1pPr>
          </a:lstStyle>
          <a:p>
            <a:r>
              <a:rPr lang="en-US" dirty="0"/>
              <a:t>Click to edit Master title style</a:t>
            </a:r>
          </a:p>
        </p:txBody>
      </p:sp>
    </p:spTree>
    <p:extLst>
      <p:ext uri="{BB962C8B-B14F-4D97-AF65-F5344CB8AC3E}">
        <p14:creationId xmlns:p14="http://schemas.microsoft.com/office/powerpoint/2010/main" val="398982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3334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180455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927BDAC-93F1-4E32-9FF3-C187DF05FEE4}" type="datetimeFigureOut">
              <a:rPr lang="en-US" smtClean="0"/>
              <a:pPr/>
              <a:t>11/9/2018</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5DFC510-5429-4802-94A0-1EE1D459F8CF}" type="slidenum">
              <a:rPr lang="en-US" smtClean="0"/>
              <a:pPr/>
              <a:t>‹#›</a:t>
            </a:fld>
            <a:endParaRPr lang="en-US" dirty="0"/>
          </a:p>
        </p:txBody>
      </p:sp>
    </p:spTree>
    <p:extLst>
      <p:ext uri="{BB962C8B-B14F-4D97-AF65-F5344CB8AC3E}">
        <p14:creationId xmlns:p14="http://schemas.microsoft.com/office/powerpoint/2010/main" val="237418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C60DC3-7E8A-1B48-92D4-7EDD3A722667}"/>
              </a:ext>
            </a:extLst>
          </p:cNvPr>
          <p:cNvSpPr/>
          <p:nvPr userDrawn="1"/>
        </p:nvSpPr>
        <p:spPr>
          <a:xfrm>
            <a:off x="0" y="0"/>
            <a:ext cx="1097280"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4EDF1AA-1F95-0544-9C7C-6328E0165B90}"/>
              </a:ext>
            </a:extLst>
          </p:cNvPr>
          <p:cNvSpPr/>
          <p:nvPr userDrawn="1"/>
        </p:nvSpPr>
        <p:spPr>
          <a:xfrm>
            <a:off x="304800" y="438730"/>
            <a:ext cx="11887200" cy="731520"/>
          </a:xfrm>
          <a:prstGeom prst="rect">
            <a:avLst/>
          </a:prstGeom>
          <a:solidFill>
            <a:srgbClr val="FFCF05"/>
          </a:solidFill>
          <a:ln>
            <a:noFill/>
          </a:ln>
          <a:effectLst>
            <a:outerShdw blurRad="508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4" descr="UMBC Logo Gold NEWbb.png">
            <a:extLst>
              <a:ext uri="{FF2B5EF4-FFF2-40B4-BE49-F238E27FC236}">
                <a16:creationId xmlns:a16="http://schemas.microsoft.com/office/drawing/2014/main" id="{0A631E5A-1D57-3540-8D90-6C7FFC69B55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2" y="6294475"/>
            <a:ext cx="1903642" cy="52542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729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604" y="0"/>
            <a:ext cx="12192000" cy="118735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26" name="Title Placeholder 1"/>
          <p:cNvSpPr>
            <a:spLocks noGrp="1"/>
          </p:cNvSpPr>
          <p:nvPr>
            <p:ph type="title"/>
          </p:nvPr>
        </p:nvSpPr>
        <p:spPr bwMode="auto">
          <a:xfrm>
            <a:off x="-16933" y="-3224"/>
            <a:ext cx="12208933" cy="1187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4E7609B0-345A-44CB-8D19-D730F00033BF}" type="slidenum">
              <a:rPr lang="en-US"/>
              <a:pPr>
                <a:defRPr/>
              </a:pPr>
              <a:t>‹#›</a:t>
            </a:fld>
            <a:endParaRPr lang="en-US"/>
          </a:p>
        </p:txBody>
      </p:sp>
      <p:pic>
        <p:nvPicPr>
          <p:cNvPr id="8" name="Picture 7" descr="UMBC Logo Gold NEWb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3" y="6294476"/>
            <a:ext cx="2538189" cy="525425"/>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42851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zoom/>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400" b="1" kern="1200">
          <a:solidFill>
            <a:srgbClr val="FFCC00"/>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financialservices.umbc.edu/1957-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financialservices.umbc.edu/1957-2/" TargetMode="External"/><Relationship Id="rId2" Type="http://schemas.openxmlformats.org/officeDocument/2006/relationships/hyperlink" Target="mailto:tross@umbc.edu" TargetMode="External"/><Relationship Id="rId1" Type="http://schemas.openxmlformats.org/officeDocument/2006/relationships/slideLayout" Target="../slideLayouts/slideLayout2.xml"/><Relationship Id="rId5" Type="http://schemas.openxmlformats.org/officeDocument/2006/relationships/hyperlink" Target="https://research.umbc.edu/kuali-research-at-umbc/" TargetMode="External"/><Relationship Id="rId4" Type="http://schemas.openxmlformats.org/officeDocument/2006/relationships/hyperlink" Target="mailto:crome@umb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542146" y="0"/>
            <a:ext cx="9125857" cy="1187354"/>
          </a:xfrm>
          <a:prstGeom prst="rect">
            <a:avLst/>
          </a:prstGeom>
          <a:noFill/>
          <a:ln w="9525">
            <a:noFill/>
            <a:miter lim="800000"/>
            <a:headEnd/>
            <a:tailEnd/>
          </a:ln>
        </p:spPr>
        <p:txBody>
          <a:bodyPr anchor="ctr">
            <a:scene3d>
              <a:camera prst="orthographicFront"/>
              <a:lightRig rig="threePt" dir="t"/>
            </a:scene3d>
            <a:sp3d extrusionH="57150">
              <a:bevelT w="38100" h="38100" prst="angle"/>
            </a:sp3d>
          </a:bodyPr>
          <a:lstStyle/>
          <a:p>
            <a:pPr defTabSz="1146175" fontAlgn="base">
              <a:spcBef>
                <a:spcPct val="0"/>
              </a:spcBef>
              <a:spcAft>
                <a:spcPct val="0"/>
              </a:spcAft>
              <a:tabLst>
                <a:tab pos="8920163" algn="r"/>
              </a:tabLst>
            </a:pPr>
            <a:r>
              <a:rPr lang="en-US" sz="4400" b="1" dirty="0" smtClean="0">
                <a:solidFill>
                  <a:srgbClr val="FFCC00"/>
                </a:solidFill>
                <a:latin typeface="Calibri"/>
                <a:ea typeface="ＭＳ Ｐゴシック" charset="-128"/>
                <a:cs typeface="Arial" charset="0"/>
              </a:rPr>
              <a:t>RCAC</a:t>
            </a:r>
            <a:r>
              <a:rPr lang="en-US" sz="4400" b="1" dirty="0">
                <a:solidFill>
                  <a:srgbClr val="FFCC00"/>
                </a:solidFill>
                <a:latin typeface="Calibri"/>
                <a:ea typeface="ＭＳ Ｐゴシック" charset="-128"/>
                <a:cs typeface="Arial" charset="0"/>
              </a:rPr>
              <a:t>	</a:t>
            </a:r>
            <a:r>
              <a:rPr lang="en-US" sz="4400" b="1" dirty="0" smtClean="0">
                <a:solidFill>
                  <a:srgbClr val="FFCC00"/>
                </a:solidFill>
                <a:latin typeface="Calibri"/>
                <a:ea typeface="ＭＳ Ｐゴシック" charset="-128"/>
                <a:cs typeface="Arial" charset="0"/>
              </a:rPr>
              <a:t>November 9,2018</a:t>
            </a:r>
            <a:endParaRPr lang="en-US" sz="4400" b="1" dirty="0">
              <a:solidFill>
                <a:srgbClr val="FFCC00"/>
              </a:solidFill>
              <a:latin typeface="Calibri"/>
              <a:ea typeface="ＭＳ Ｐゴシック" charset="-128"/>
              <a:cs typeface="Arial" charset="0"/>
            </a:endParaRPr>
          </a:p>
        </p:txBody>
      </p:sp>
      <p:sp>
        <p:nvSpPr>
          <p:cNvPr id="7" name="Subtitle 2"/>
          <p:cNvSpPr txBox="1">
            <a:spLocks/>
          </p:cNvSpPr>
          <p:nvPr/>
        </p:nvSpPr>
        <p:spPr bwMode="auto">
          <a:xfrm>
            <a:off x="3428609" y="5680817"/>
            <a:ext cx="7140302" cy="790441"/>
          </a:xfrm>
          <a:prstGeom prst="rect">
            <a:avLst/>
          </a:prstGeom>
          <a:noFill/>
          <a:ln w="9525">
            <a:noFill/>
            <a:miter lim="800000"/>
            <a:headEnd/>
            <a:tailEnd/>
          </a:ln>
          <a:effectLst>
            <a:outerShdw blurRad="50800" dist="38100" dir="2700000" algn="tl" rotWithShape="0">
              <a:srgbClr val="000000">
                <a:alpha val="43000"/>
              </a:srgbClr>
            </a:outerShdw>
          </a:effectLst>
        </p:spPr>
        <p:txBody>
          <a:bodyPr vert="horz" wrap="square" lIns="91440" tIns="45720" rIns="91440" bIns="45720" numCol="1" anchor="ctr" anchorCtr="1" compatLnSpc="1">
            <a:prstTxWarp prst="textNoShape">
              <a:avLst/>
            </a:prstTxWarp>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chemeClr val="tx1"/>
                </a:solidFill>
              </a:rPr>
              <a:t>National Science </a:t>
            </a:r>
            <a:r>
              <a:rPr lang="en-US" sz="2400" dirty="0" smtClean="0">
                <a:solidFill>
                  <a:schemeClr val="tx1"/>
                </a:solidFill>
              </a:rPr>
              <a:t>Foundation </a:t>
            </a:r>
          </a:p>
          <a:p>
            <a:r>
              <a:rPr lang="en-US" sz="2400" dirty="0" smtClean="0">
                <a:solidFill>
                  <a:schemeClr val="tx1"/>
                </a:solidFill>
              </a:rPr>
              <a:t>Higher </a:t>
            </a:r>
            <a:r>
              <a:rPr lang="en-US" sz="2400" dirty="0">
                <a:solidFill>
                  <a:schemeClr val="tx1"/>
                </a:solidFill>
              </a:rPr>
              <a:t>Education Research &amp; Development </a:t>
            </a:r>
            <a:r>
              <a:rPr lang="en-US" sz="2400" dirty="0" smtClean="0">
                <a:solidFill>
                  <a:schemeClr val="tx1"/>
                </a:solidFill>
              </a:rPr>
              <a:t>(HERD) Survey</a:t>
            </a:r>
            <a:endParaRPr lang="en-US" sz="2400" dirty="0">
              <a:solidFill>
                <a:schemeClr val="tx1"/>
              </a:solidFill>
            </a:endParaRPr>
          </a:p>
        </p:txBody>
      </p:sp>
      <p:pic>
        <p:nvPicPr>
          <p:cNvPr id="2" name="Picture 1" descr="Campus Entrance June 2016-8490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3" y="1485936"/>
            <a:ext cx="9144000" cy="3896299"/>
          </a:xfrm>
          <a:prstGeom prst="rect">
            <a:avLst/>
          </a:prstGeom>
          <a:effectLst>
            <a:outerShdw blurRad="50800" dist="38100" dir="2700000" algn="tl" rotWithShape="0">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val="27234329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7D3839-5647-4A38-828A-2268534DCECE}"/>
              </a:ext>
            </a:extLst>
          </p:cNvPr>
          <p:cNvSpPr>
            <a:spLocks noGrp="1"/>
          </p:cNvSpPr>
          <p:nvPr>
            <p:ph type="subTitle" idx="1"/>
          </p:nvPr>
        </p:nvSpPr>
        <p:spPr>
          <a:xfrm>
            <a:off x="1668380" y="3019926"/>
            <a:ext cx="8534400" cy="1752600"/>
          </a:xfrm>
        </p:spPr>
        <p:txBody>
          <a:bodyPr/>
          <a:lstStyle/>
          <a:p>
            <a:r>
              <a:rPr lang="en-US" sz="4400" dirty="0">
                <a:solidFill>
                  <a:schemeClr val="tx1"/>
                </a:solidFill>
              </a:rPr>
              <a:t>HERD Definitions and Examples</a:t>
            </a:r>
          </a:p>
        </p:txBody>
      </p:sp>
      <p:sp>
        <p:nvSpPr>
          <p:cNvPr id="6" name="TextBox 5"/>
          <p:cNvSpPr txBox="1"/>
          <p:nvPr/>
        </p:nvSpPr>
        <p:spPr>
          <a:xfrm>
            <a:off x="1183228" y="576752"/>
            <a:ext cx="3132098" cy="584775"/>
          </a:xfrm>
          <a:prstGeom prst="rect">
            <a:avLst/>
          </a:prstGeom>
          <a:noFill/>
        </p:spPr>
        <p:txBody>
          <a:bodyPr wrap="square" rtlCol="0">
            <a:spAutoFit/>
          </a:bodyPr>
          <a:lstStyle/>
          <a:p>
            <a:r>
              <a:rPr lang="en-US" sz="3200" dirty="0">
                <a:solidFill>
                  <a:prstClr val="black"/>
                </a:solidFill>
                <a:ea typeface="+mj-ea"/>
                <a:cs typeface="+mj-cs"/>
              </a:rPr>
              <a:t>What is R&amp;D?</a:t>
            </a:r>
            <a:endParaRPr lang="en-US" sz="3200" dirty="0"/>
          </a:p>
        </p:txBody>
      </p:sp>
    </p:spTree>
    <p:extLst>
      <p:ext uri="{BB962C8B-B14F-4D97-AF65-F5344CB8AC3E}">
        <p14:creationId xmlns:p14="http://schemas.microsoft.com/office/powerpoint/2010/main" val="989864985"/>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5E17-8957-4A63-985B-725C1A4C4768}"/>
              </a:ext>
            </a:extLst>
          </p:cNvPr>
          <p:cNvSpPr>
            <a:spLocks noGrp="1"/>
          </p:cNvSpPr>
          <p:nvPr>
            <p:ph type="title"/>
          </p:nvPr>
        </p:nvSpPr>
        <p:spPr>
          <a:xfrm>
            <a:off x="312821" y="481263"/>
            <a:ext cx="6240379" cy="685800"/>
          </a:xfrm>
        </p:spPr>
        <p:txBody>
          <a:bodyPr/>
          <a:lstStyle/>
          <a:p>
            <a:r>
              <a:rPr lang="en-US" sz="3200" b="0" dirty="0">
                <a:solidFill>
                  <a:schemeClr val="tx1"/>
                </a:solidFill>
              </a:rPr>
              <a:t>HERD Definition of R&amp;D</a:t>
            </a:r>
          </a:p>
        </p:txBody>
      </p:sp>
      <p:sp>
        <p:nvSpPr>
          <p:cNvPr id="3" name="Content Placeholder 2">
            <a:extLst>
              <a:ext uri="{FF2B5EF4-FFF2-40B4-BE49-F238E27FC236}">
                <a16:creationId xmlns:a16="http://schemas.microsoft.com/office/drawing/2014/main" id="{875C1194-9061-4CB0-A6C7-D01815596E38}"/>
              </a:ext>
            </a:extLst>
          </p:cNvPr>
          <p:cNvSpPr>
            <a:spLocks noGrp="1"/>
          </p:cNvSpPr>
          <p:nvPr>
            <p:ph idx="1"/>
          </p:nvPr>
        </p:nvSpPr>
        <p:spPr>
          <a:xfrm>
            <a:off x="1933073" y="1576137"/>
            <a:ext cx="9633286" cy="4479758"/>
          </a:xfrm>
        </p:spPr>
        <p:txBody>
          <a:bodyPr>
            <a:normAutofit/>
          </a:bodyPr>
          <a:lstStyle/>
          <a:p>
            <a:pPr marL="0" indent="0">
              <a:buNone/>
            </a:pPr>
            <a:r>
              <a:rPr lang="en-US" dirty="0"/>
              <a:t>Research and Development (R&amp;D) is creative and systematic work undertaken in order to increase the stock of knowledge – including knowledge of humankind, culture, and society – and to devise new applications of available knowledge. R&amp;D covers three activities – Basic research, Applied research, and Experimental development</a:t>
            </a:r>
            <a:r>
              <a:rPr lang="en-US" dirty="0" smtClean="0"/>
              <a:t>.</a:t>
            </a:r>
          </a:p>
          <a:p>
            <a:pPr marL="0" indent="0">
              <a:buNone/>
            </a:pPr>
            <a:r>
              <a:rPr lang="en-US" sz="1600" dirty="0"/>
              <a:t>(See Cost Accounting &amp; Analysis Webpage </a:t>
            </a:r>
            <a:r>
              <a:rPr lang="en-US" sz="1600" dirty="0">
                <a:hlinkClick r:id="rId3"/>
              </a:rPr>
              <a:t>https://financialservices.umbc.edu/1957-2/</a:t>
            </a:r>
            <a:r>
              <a:rPr lang="en-US" sz="1600" dirty="0"/>
              <a:t>)</a:t>
            </a:r>
          </a:p>
        </p:txBody>
      </p:sp>
    </p:spTree>
    <p:extLst>
      <p:ext uri="{BB962C8B-B14F-4D97-AF65-F5344CB8AC3E}">
        <p14:creationId xmlns:p14="http://schemas.microsoft.com/office/powerpoint/2010/main" val="248880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EFC6-5A84-48F0-97B2-FC6B49C4FE88}"/>
              </a:ext>
            </a:extLst>
          </p:cNvPr>
          <p:cNvSpPr>
            <a:spLocks noGrp="1"/>
          </p:cNvSpPr>
          <p:nvPr>
            <p:ph type="title"/>
          </p:nvPr>
        </p:nvSpPr>
        <p:spPr>
          <a:xfrm>
            <a:off x="352926" y="481263"/>
            <a:ext cx="6344653" cy="685800"/>
          </a:xfrm>
        </p:spPr>
        <p:txBody>
          <a:bodyPr/>
          <a:lstStyle/>
          <a:p>
            <a:r>
              <a:rPr lang="en-US" sz="3200" b="0" dirty="0">
                <a:solidFill>
                  <a:schemeClr val="tx1"/>
                </a:solidFill>
              </a:rPr>
              <a:t>Basic Research Definition</a:t>
            </a:r>
          </a:p>
        </p:txBody>
      </p:sp>
      <p:sp>
        <p:nvSpPr>
          <p:cNvPr id="3" name="Content Placeholder 2">
            <a:extLst>
              <a:ext uri="{FF2B5EF4-FFF2-40B4-BE49-F238E27FC236}">
                <a16:creationId xmlns:a16="http://schemas.microsoft.com/office/drawing/2014/main" id="{8EA7F893-091E-493D-A1AA-458A8FAD907F}"/>
              </a:ext>
            </a:extLst>
          </p:cNvPr>
          <p:cNvSpPr>
            <a:spLocks noGrp="1"/>
          </p:cNvSpPr>
          <p:nvPr>
            <p:ph idx="1"/>
          </p:nvPr>
        </p:nvSpPr>
        <p:spPr>
          <a:xfrm>
            <a:off x="1740568" y="1600201"/>
            <a:ext cx="9841832" cy="2699084"/>
          </a:xfrm>
        </p:spPr>
        <p:txBody>
          <a:bodyPr/>
          <a:lstStyle/>
          <a:p>
            <a:pPr marL="0" indent="0">
              <a:buNone/>
            </a:pPr>
            <a:r>
              <a:rPr lang="en-US" dirty="0"/>
              <a:t>Basic research is experimental or theoretical work undertaken primarily to acquire new knowledge of the underlying foundations of phenomena and observable facts, without any particular application or use  in view.</a:t>
            </a:r>
          </a:p>
        </p:txBody>
      </p:sp>
    </p:spTree>
    <p:extLst>
      <p:ext uri="{BB962C8B-B14F-4D97-AF65-F5344CB8AC3E}">
        <p14:creationId xmlns:p14="http://schemas.microsoft.com/office/powerpoint/2010/main" val="2864863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D04C9-F987-44CA-A941-165921F9005D}"/>
              </a:ext>
            </a:extLst>
          </p:cNvPr>
          <p:cNvSpPr>
            <a:spLocks noGrp="1"/>
          </p:cNvSpPr>
          <p:nvPr>
            <p:ph type="title"/>
          </p:nvPr>
        </p:nvSpPr>
        <p:spPr>
          <a:xfrm>
            <a:off x="328863" y="481264"/>
            <a:ext cx="6657474" cy="685800"/>
          </a:xfrm>
        </p:spPr>
        <p:txBody>
          <a:bodyPr/>
          <a:lstStyle/>
          <a:p>
            <a:r>
              <a:rPr lang="en-US" sz="3200" b="0" dirty="0">
                <a:solidFill>
                  <a:schemeClr val="tx1"/>
                </a:solidFill>
              </a:rPr>
              <a:t>Applied Research Definition</a:t>
            </a:r>
          </a:p>
        </p:txBody>
      </p:sp>
      <p:sp>
        <p:nvSpPr>
          <p:cNvPr id="3" name="Content Placeholder 2">
            <a:extLst>
              <a:ext uri="{FF2B5EF4-FFF2-40B4-BE49-F238E27FC236}">
                <a16:creationId xmlns:a16="http://schemas.microsoft.com/office/drawing/2014/main" id="{AE4A475D-66D2-44F1-833A-B5E3A06E3915}"/>
              </a:ext>
            </a:extLst>
          </p:cNvPr>
          <p:cNvSpPr>
            <a:spLocks noGrp="1"/>
          </p:cNvSpPr>
          <p:nvPr>
            <p:ph idx="1"/>
          </p:nvPr>
        </p:nvSpPr>
        <p:spPr>
          <a:xfrm>
            <a:off x="1636294" y="1600201"/>
            <a:ext cx="9946105" cy="2426368"/>
          </a:xfrm>
        </p:spPr>
        <p:txBody>
          <a:bodyPr/>
          <a:lstStyle/>
          <a:p>
            <a:pPr marL="0" indent="0">
              <a:buNone/>
            </a:pPr>
            <a:r>
              <a:rPr lang="en-US" dirty="0"/>
              <a:t>Applied research is original investigation undertaken in order to acquire new knowledge. It is directed primarily towards a specific, practical aim or objective.</a:t>
            </a:r>
          </a:p>
        </p:txBody>
      </p:sp>
    </p:spTree>
    <p:extLst>
      <p:ext uri="{BB962C8B-B14F-4D97-AF65-F5344CB8AC3E}">
        <p14:creationId xmlns:p14="http://schemas.microsoft.com/office/powerpoint/2010/main" val="1275437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ED78-E0C4-415F-854E-33D27AF7523F}"/>
              </a:ext>
            </a:extLst>
          </p:cNvPr>
          <p:cNvSpPr>
            <a:spLocks noGrp="1"/>
          </p:cNvSpPr>
          <p:nvPr>
            <p:ph type="title"/>
          </p:nvPr>
        </p:nvSpPr>
        <p:spPr>
          <a:xfrm>
            <a:off x="641685" y="449180"/>
            <a:ext cx="7700210" cy="685800"/>
          </a:xfrm>
        </p:spPr>
        <p:txBody>
          <a:bodyPr>
            <a:normAutofit/>
          </a:bodyPr>
          <a:lstStyle/>
          <a:p>
            <a:r>
              <a:rPr lang="en-US" sz="3200" b="0" dirty="0">
                <a:solidFill>
                  <a:schemeClr val="tx1"/>
                </a:solidFill>
              </a:rPr>
              <a:t>Experimental Development Definition</a:t>
            </a:r>
          </a:p>
        </p:txBody>
      </p:sp>
      <p:sp>
        <p:nvSpPr>
          <p:cNvPr id="3" name="Content Placeholder 2">
            <a:extLst>
              <a:ext uri="{FF2B5EF4-FFF2-40B4-BE49-F238E27FC236}">
                <a16:creationId xmlns:a16="http://schemas.microsoft.com/office/drawing/2014/main" id="{EB0E940D-4E6E-41B8-B663-C9B5B489EE0F}"/>
              </a:ext>
            </a:extLst>
          </p:cNvPr>
          <p:cNvSpPr>
            <a:spLocks noGrp="1"/>
          </p:cNvSpPr>
          <p:nvPr>
            <p:ph idx="1"/>
          </p:nvPr>
        </p:nvSpPr>
        <p:spPr>
          <a:xfrm>
            <a:off x="1788694" y="1600200"/>
            <a:ext cx="9793705" cy="2979821"/>
          </a:xfrm>
        </p:spPr>
        <p:txBody>
          <a:bodyPr/>
          <a:lstStyle/>
          <a:p>
            <a:pPr marL="0" indent="0">
              <a:buNone/>
            </a:pPr>
            <a:r>
              <a:rPr lang="en-US" dirty="0"/>
              <a:t>Experimental development is systematic work, drawing knowledge gained from research and practical experience and producing additional knowledge, which is directed to producing new products or processes or to improving existing products or processes.</a:t>
            </a:r>
          </a:p>
        </p:txBody>
      </p:sp>
    </p:spTree>
    <p:extLst>
      <p:ext uri="{BB962C8B-B14F-4D97-AF65-F5344CB8AC3E}">
        <p14:creationId xmlns:p14="http://schemas.microsoft.com/office/powerpoint/2010/main" val="1115064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DED9-D24C-4A92-8FC3-E53EB1261122}"/>
              </a:ext>
            </a:extLst>
          </p:cNvPr>
          <p:cNvSpPr>
            <a:spLocks noGrp="1"/>
          </p:cNvSpPr>
          <p:nvPr>
            <p:ph type="title"/>
          </p:nvPr>
        </p:nvSpPr>
        <p:spPr>
          <a:xfrm>
            <a:off x="2269958" y="707775"/>
            <a:ext cx="8229600" cy="3840162"/>
          </a:xfrm>
        </p:spPr>
        <p:txBody>
          <a:bodyPr/>
          <a:lstStyle/>
          <a:p>
            <a:r>
              <a:rPr lang="en-US" sz="4400" b="0" dirty="0">
                <a:solidFill>
                  <a:schemeClr val="tx1"/>
                </a:solidFill>
              </a:rPr>
              <a:t>Examples of Basic research, Applied research, and Experimental development</a:t>
            </a:r>
          </a:p>
        </p:txBody>
      </p:sp>
    </p:spTree>
    <p:extLst>
      <p:ext uri="{BB962C8B-B14F-4D97-AF65-F5344CB8AC3E}">
        <p14:creationId xmlns:p14="http://schemas.microsoft.com/office/powerpoint/2010/main" val="3943193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5559" y="545430"/>
            <a:ext cx="5462336" cy="584775"/>
          </a:xfrm>
          <a:prstGeom prst="rect">
            <a:avLst/>
          </a:prstGeom>
          <a:noFill/>
        </p:spPr>
        <p:txBody>
          <a:bodyPr wrap="square" rtlCol="0">
            <a:spAutoFit/>
          </a:bodyPr>
          <a:lstStyle/>
          <a:p>
            <a:r>
              <a:rPr lang="en-US" sz="3200" dirty="0" smtClean="0"/>
              <a:t>R&amp;D Activity Examples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837920995"/>
              </p:ext>
            </p:extLst>
          </p:nvPr>
        </p:nvGraphicFramePr>
        <p:xfrm>
          <a:off x="2170698" y="1363579"/>
          <a:ext cx="8572500" cy="4638316"/>
        </p:xfrm>
        <a:graphic>
          <a:graphicData uri="http://schemas.openxmlformats.org/drawingml/2006/table">
            <a:tbl>
              <a:tblPr/>
              <a:tblGrid>
                <a:gridCol w="3083091">
                  <a:extLst>
                    <a:ext uri="{9D8B030D-6E8A-4147-A177-3AD203B41FA5}">
                      <a16:colId xmlns:a16="http://schemas.microsoft.com/office/drawing/2014/main" val="20000"/>
                    </a:ext>
                  </a:extLst>
                </a:gridCol>
                <a:gridCol w="2799348">
                  <a:extLst>
                    <a:ext uri="{9D8B030D-6E8A-4147-A177-3AD203B41FA5}">
                      <a16:colId xmlns:a16="http://schemas.microsoft.com/office/drawing/2014/main" val="20001"/>
                    </a:ext>
                  </a:extLst>
                </a:gridCol>
                <a:gridCol w="2690061">
                  <a:extLst>
                    <a:ext uri="{9D8B030D-6E8A-4147-A177-3AD203B41FA5}">
                      <a16:colId xmlns:a16="http://schemas.microsoft.com/office/drawing/2014/main" val="20002"/>
                    </a:ext>
                  </a:extLst>
                </a:gridCol>
              </a:tblGrid>
              <a:tr h="278405">
                <a:tc>
                  <a:txBody>
                    <a:bodyPr/>
                    <a:lstStyle/>
                    <a:p>
                      <a:pPr algn="l" fontAlgn="b"/>
                      <a:r>
                        <a:rPr lang="en-US" sz="1600" b="1" i="0" u="none" strike="noStrike" dirty="0">
                          <a:effectLst/>
                          <a:latin typeface="Calibri"/>
                        </a:rPr>
                        <a:t>Basic research</a:t>
                      </a:r>
                    </a:p>
                  </a:txBody>
                  <a:tcPr marL="7088" marR="7088" marT="70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effectLst/>
                          <a:latin typeface="Calibri"/>
                        </a:rPr>
                        <a:t>Applied research</a:t>
                      </a:r>
                    </a:p>
                  </a:txBody>
                  <a:tcPr marL="7088" marR="708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effectLst/>
                          <a:latin typeface="Calibri"/>
                        </a:rPr>
                        <a:t>Experimental development</a:t>
                      </a:r>
                    </a:p>
                  </a:txBody>
                  <a:tcPr marL="7088" marR="7088" marT="70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7473">
                <a:tc>
                  <a:txBody>
                    <a:bodyPr/>
                    <a:lstStyle/>
                    <a:p>
                      <a:pPr algn="l" fontAlgn="b"/>
                      <a:r>
                        <a:rPr lang="en-US" sz="1400" b="0" i="0" u="none" strike="noStrike">
                          <a:effectLst/>
                          <a:latin typeface="Calibri"/>
                        </a:rPr>
                        <a:t>A researcher is studying the properties of human blood to determine what affects coagulation.</a:t>
                      </a:r>
                    </a:p>
                  </a:txBody>
                  <a:tcPr marL="7088" marR="7088" marT="70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alibri"/>
                        </a:rPr>
                        <a:t>A researcher is conducting research on how a new chicken pox vaccine affects blood coagulation.</a:t>
                      </a:r>
                    </a:p>
                  </a:txBody>
                  <a:tcPr marL="7088" marR="708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alibri"/>
                        </a:rPr>
                        <a:t>A researcher is conducting clinical trials to test a newly developed chicken pox vaccine for young children.</a:t>
                      </a:r>
                    </a:p>
                  </a:txBody>
                  <a:tcPr marL="7088" marR="7088" marT="70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50879">
                <a:tc>
                  <a:txBody>
                    <a:bodyPr/>
                    <a:lstStyle/>
                    <a:p>
                      <a:pPr algn="l" fontAlgn="b"/>
                      <a:r>
                        <a:rPr lang="en-US" sz="1400" b="0" i="0" u="none" strike="noStrike">
                          <a:effectLst/>
                          <a:latin typeface="Calibri"/>
                        </a:rPr>
                        <a:t>A researcher is studying the properties of molecules under various heat and cold conditions.</a:t>
                      </a:r>
                    </a:p>
                  </a:txBody>
                  <a:tcPr marL="7088" marR="7088" marT="70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effectLst/>
                          <a:latin typeface="Calibri"/>
                        </a:rPr>
                        <a:t>A researcher is investigating the properties of particular substances under various heat and cold conditions with the objective of finding longer-lasting components for highway pavement.</a:t>
                      </a:r>
                    </a:p>
                  </a:txBody>
                  <a:tcPr marL="7088" marR="708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Calibri"/>
                        </a:rPr>
                        <a:t>A researcher is working with state transportation officials to conduct tests of a newly developed highway pavement under various types of heat and cold conditions.</a:t>
                      </a:r>
                    </a:p>
                  </a:txBody>
                  <a:tcPr marL="7088" marR="7088" marT="70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41559">
                <a:tc>
                  <a:txBody>
                    <a:bodyPr/>
                    <a:lstStyle/>
                    <a:p>
                      <a:pPr algn="l" fontAlgn="b"/>
                      <a:r>
                        <a:rPr lang="en-US" sz="1400" b="0" i="0" u="none" strike="noStrike">
                          <a:effectLst/>
                          <a:latin typeface="Calibri"/>
                        </a:rPr>
                        <a:t>A researcher is investigating the effect of different types of manipulatives on the way first graders learn mathematical strategy by changing manipulatives and then measuring what students have learned through standardized instruments.</a:t>
                      </a:r>
                    </a:p>
                  </a:txBody>
                  <a:tcPr marL="7088" marR="7088" marT="708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effectLst/>
                          <a:latin typeface="Calibri"/>
                        </a:rPr>
                        <a:t>A researcher is studying the implementation of a specific math curriculum to determine what teachers needed to know to implement the curriculum successfully.</a:t>
                      </a:r>
                    </a:p>
                  </a:txBody>
                  <a:tcPr marL="7088" marR="7088" marT="7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effectLst/>
                          <a:latin typeface="Calibri"/>
                        </a:rPr>
                        <a:t>A researcher is developing and testing software and support tools, based on fieldwork, to improve mathematics cognition for student special education.</a:t>
                      </a:r>
                    </a:p>
                  </a:txBody>
                  <a:tcPr marL="7088" marR="7088" marT="708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15079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09A2-DAD2-422A-B7DD-1703FF9D61B9}"/>
              </a:ext>
            </a:extLst>
          </p:cNvPr>
          <p:cNvSpPr>
            <a:spLocks noGrp="1"/>
          </p:cNvSpPr>
          <p:nvPr>
            <p:ph type="title"/>
          </p:nvPr>
        </p:nvSpPr>
        <p:spPr>
          <a:xfrm>
            <a:off x="2382253" y="1331494"/>
            <a:ext cx="8229600" cy="3136233"/>
          </a:xfrm>
        </p:spPr>
        <p:txBody>
          <a:bodyPr/>
          <a:lstStyle/>
          <a:p>
            <a:r>
              <a:rPr lang="en-US" sz="4400" b="0" dirty="0">
                <a:solidFill>
                  <a:schemeClr val="tx1"/>
                </a:solidFill>
              </a:rPr>
              <a:t>How are the three HERD R&amp;D activities captured in </a:t>
            </a:r>
            <a:r>
              <a:rPr lang="en-US" sz="4400" b="0" dirty="0" err="1">
                <a:solidFill>
                  <a:schemeClr val="tx1"/>
                </a:solidFill>
              </a:rPr>
              <a:t>Kuali</a:t>
            </a:r>
            <a:r>
              <a:rPr lang="en-US" sz="4400" b="0" dirty="0">
                <a:solidFill>
                  <a:schemeClr val="tx1"/>
                </a:solidFill>
              </a:rPr>
              <a:t>?</a:t>
            </a:r>
          </a:p>
        </p:txBody>
      </p:sp>
    </p:spTree>
    <p:extLst>
      <p:ext uri="{BB962C8B-B14F-4D97-AF65-F5344CB8AC3E}">
        <p14:creationId xmlns:p14="http://schemas.microsoft.com/office/powerpoint/2010/main" val="342055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05" y="505326"/>
            <a:ext cx="3994484" cy="685800"/>
          </a:xfrm>
        </p:spPr>
        <p:txBody>
          <a:bodyPr/>
          <a:lstStyle/>
          <a:p>
            <a:r>
              <a:rPr lang="en-US" sz="3200" b="0" dirty="0" smtClean="0">
                <a:solidFill>
                  <a:schemeClr val="tx1"/>
                </a:solidFill>
              </a:rPr>
              <a:t>KUALI Screen 1</a:t>
            </a:r>
            <a:endParaRPr lang="en-US" sz="3200" b="0" dirty="0">
              <a:solidFill>
                <a:schemeClr val="tx1"/>
              </a:solidFill>
            </a:endParaRPr>
          </a:p>
        </p:txBody>
      </p:sp>
      <p:pic>
        <p:nvPicPr>
          <p:cNvPr id="1026" name="Picture 2" descr="C:\Users\tross.AD\AppData\Local\Temp\ReplacementImage Slide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585" y="1648666"/>
            <a:ext cx="9991172" cy="438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7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7" y="473242"/>
            <a:ext cx="3537284" cy="685800"/>
          </a:xfrm>
        </p:spPr>
        <p:txBody>
          <a:bodyPr/>
          <a:lstStyle/>
          <a:p>
            <a:r>
              <a:rPr lang="en-US" sz="3200" b="0" dirty="0">
                <a:solidFill>
                  <a:schemeClr val="tx1"/>
                </a:solidFill>
              </a:rPr>
              <a:t>KUALI Screen </a:t>
            </a:r>
            <a:r>
              <a:rPr lang="en-US" sz="3200" b="0" dirty="0" smtClean="0">
                <a:solidFill>
                  <a:schemeClr val="tx1"/>
                </a:solidFill>
              </a:rPr>
              <a:t>2</a:t>
            </a:r>
            <a:endParaRPr lang="en-US" sz="3200" b="0" dirty="0">
              <a:solidFill>
                <a:schemeClr val="tx1"/>
              </a:solidFill>
            </a:endParaRPr>
          </a:p>
        </p:txBody>
      </p:sp>
      <p:pic>
        <p:nvPicPr>
          <p:cNvPr id="2051" name="Picture 3" descr="C:\Users\tross.AD\Pictures\Slide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84346"/>
            <a:ext cx="9962147" cy="479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91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746" y="473242"/>
            <a:ext cx="2815390" cy="685800"/>
          </a:xfrm>
        </p:spPr>
        <p:txBody>
          <a:bodyPr/>
          <a:lstStyle/>
          <a:p>
            <a:r>
              <a:rPr lang="en-US" sz="3200" b="0" dirty="0">
                <a:solidFill>
                  <a:schemeClr val="tx1"/>
                </a:solidFill>
              </a:rPr>
              <a:t>Agenda</a:t>
            </a:r>
          </a:p>
        </p:txBody>
      </p:sp>
      <p:sp>
        <p:nvSpPr>
          <p:cNvPr id="3" name="Content Placeholder 2"/>
          <p:cNvSpPr>
            <a:spLocks noGrp="1"/>
          </p:cNvSpPr>
          <p:nvPr>
            <p:ph idx="1"/>
          </p:nvPr>
        </p:nvSpPr>
        <p:spPr>
          <a:xfrm>
            <a:off x="1812758" y="1600200"/>
            <a:ext cx="9833810" cy="4525963"/>
          </a:xfrm>
        </p:spPr>
        <p:txBody>
          <a:bodyPr/>
          <a:lstStyle/>
          <a:p>
            <a:r>
              <a:rPr lang="en-US" dirty="0"/>
              <a:t>HERD Background Information</a:t>
            </a:r>
          </a:p>
          <a:p>
            <a:r>
              <a:rPr lang="en-US" dirty="0"/>
              <a:t>Data Graphics for UMBC – 5 Year </a:t>
            </a:r>
            <a:r>
              <a:rPr lang="en-US" dirty="0" smtClean="0"/>
              <a:t>Comparison &amp; Newest Data Requirement – R&amp;D Activities</a:t>
            </a:r>
            <a:endParaRPr lang="en-US" dirty="0"/>
          </a:p>
          <a:p>
            <a:r>
              <a:rPr lang="en-US" dirty="0"/>
              <a:t>What is Research &amp; Development</a:t>
            </a:r>
          </a:p>
          <a:p>
            <a:r>
              <a:rPr lang="en-US" dirty="0"/>
              <a:t>How does UMBC use the HERD Survey Data</a:t>
            </a:r>
          </a:p>
        </p:txBody>
      </p:sp>
    </p:spTree>
    <p:extLst>
      <p:ext uri="{BB962C8B-B14F-4D97-AF65-F5344CB8AC3E}">
        <p14:creationId xmlns:p14="http://schemas.microsoft.com/office/powerpoint/2010/main" val="95884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1453" y="2253916"/>
            <a:ext cx="5927558" cy="2800767"/>
          </a:xfrm>
          <a:prstGeom prst="rect">
            <a:avLst/>
          </a:prstGeom>
          <a:noFill/>
        </p:spPr>
        <p:txBody>
          <a:bodyPr wrap="square" rtlCol="0">
            <a:spAutoFit/>
          </a:bodyPr>
          <a:lstStyle/>
          <a:p>
            <a:pPr algn="ctr"/>
            <a:r>
              <a:rPr lang="en-US" sz="4400" dirty="0"/>
              <a:t>F&amp;A Rate does not answer HERD Survey question </a:t>
            </a:r>
          </a:p>
          <a:p>
            <a:pPr algn="ctr"/>
            <a:r>
              <a:rPr lang="en-US" sz="4400" dirty="0" smtClean="0"/>
              <a:t>(i.e. </a:t>
            </a:r>
            <a:r>
              <a:rPr lang="en-US" sz="4400" dirty="0"/>
              <a:t>Fellowships)</a:t>
            </a:r>
          </a:p>
        </p:txBody>
      </p:sp>
    </p:spTree>
    <p:extLst>
      <p:ext uri="{BB962C8B-B14F-4D97-AF65-F5344CB8AC3E}">
        <p14:creationId xmlns:p14="http://schemas.microsoft.com/office/powerpoint/2010/main" val="171920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2689-2954-41A9-83C7-A745F645B430}"/>
              </a:ext>
            </a:extLst>
          </p:cNvPr>
          <p:cNvSpPr>
            <a:spLocks noGrp="1"/>
          </p:cNvSpPr>
          <p:nvPr>
            <p:ph type="title"/>
          </p:nvPr>
        </p:nvSpPr>
        <p:spPr>
          <a:xfrm>
            <a:off x="2093495" y="1211179"/>
            <a:ext cx="8229600" cy="2237874"/>
          </a:xfrm>
        </p:spPr>
        <p:txBody>
          <a:bodyPr/>
          <a:lstStyle/>
          <a:p>
            <a:r>
              <a:rPr lang="en-US" sz="4400" b="0" dirty="0">
                <a:solidFill>
                  <a:schemeClr val="tx1"/>
                </a:solidFill>
              </a:rPr>
              <a:t>How does UMBC use the HERD Survey Data?</a:t>
            </a:r>
          </a:p>
        </p:txBody>
      </p:sp>
    </p:spTree>
    <p:extLst>
      <p:ext uri="{BB962C8B-B14F-4D97-AF65-F5344CB8AC3E}">
        <p14:creationId xmlns:p14="http://schemas.microsoft.com/office/powerpoint/2010/main" val="236495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82"/>
            <a:ext cx="12192000" cy="6836636"/>
          </a:xfrm>
          <a:prstGeom prst="rect">
            <a:avLst/>
          </a:prstGeom>
        </p:spPr>
      </p:pic>
    </p:spTree>
    <p:extLst>
      <p:ext uri="{BB962C8B-B14F-4D97-AF65-F5344CB8AC3E}">
        <p14:creationId xmlns:p14="http://schemas.microsoft.com/office/powerpoint/2010/main" val="4165275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1979" y="2695073"/>
            <a:ext cx="4965031" cy="769441"/>
          </a:xfrm>
          <a:prstGeom prst="rect">
            <a:avLst/>
          </a:prstGeom>
          <a:noFill/>
        </p:spPr>
        <p:txBody>
          <a:bodyPr wrap="square" rtlCol="0">
            <a:spAutoFit/>
          </a:bodyPr>
          <a:lstStyle/>
          <a:p>
            <a:pPr algn="ctr"/>
            <a:r>
              <a:rPr lang="en-US" sz="4400" dirty="0" smtClean="0"/>
              <a:t>QUESTIONS?</a:t>
            </a:r>
            <a:endParaRPr lang="en-US" sz="4400" dirty="0"/>
          </a:p>
        </p:txBody>
      </p:sp>
    </p:spTree>
    <p:extLst>
      <p:ext uri="{BB962C8B-B14F-4D97-AF65-F5344CB8AC3E}">
        <p14:creationId xmlns:p14="http://schemas.microsoft.com/office/powerpoint/2010/main" val="2831626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23" y="481263"/>
            <a:ext cx="2687052" cy="685800"/>
          </a:xfrm>
        </p:spPr>
        <p:txBody>
          <a:bodyPr/>
          <a:lstStyle/>
          <a:p>
            <a:r>
              <a:rPr lang="en-US" sz="3200" b="0" dirty="0" smtClean="0">
                <a:solidFill>
                  <a:schemeClr val="tx1"/>
                </a:solidFill>
              </a:rPr>
              <a:t>CONTACTS</a:t>
            </a:r>
            <a:endParaRPr lang="en-US" sz="3200" b="0" dirty="0">
              <a:solidFill>
                <a:schemeClr val="tx1"/>
              </a:solidFill>
            </a:endParaRPr>
          </a:p>
        </p:txBody>
      </p:sp>
      <p:sp>
        <p:nvSpPr>
          <p:cNvPr id="3" name="Content Placeholder 2"/>
          <p:cNvSpPr>
            <a:spLocks noGrp="1"/>
          </p:cNvSpPr>
          <p:nvPr>
            <p:ph idx="1"/>
          </p:nvPr>
        </p:nvSpPr>
        <p:spPr>
          <a:xfrm>
            <a:off x="1716504" y="1600200"/>
            <a:ext cx="9865895" cy="4525963"/>
          </a:xfrm>
        </p:spPr>
        <p:txBody>
          <a:bodyPr/>
          <a:lstStyle/>
          <a:p>
            <a:r>
              <a:rPr lang="en-US" sz="2800" dirty="0" smtClean="0"/>
              <a:t>Tammy Ross – Financial Services – Director, Cost Accounting &amp; Analysis</a:t>
            </a:r>
          </a:p>
          <a:p>
            <a:pPr marL="0" indent="0">
              <a:buNone/>
            </a:pPr>
            <a:r>
              <a:rPr lang="en-US" sz="2800" dirty="0"/>
              <a:t>	</a:t>
            </a:r>
            <a:r>
              <a:rPr lang="en-US" sz="2800" dirty="0" smtClean="0"/>
              <a:t>410-455-1503 – </a:t>
            </a:r>
            <a:r>
              <a:rPr lang="en-US" sz="2800" dirty="0" smtClean="0">
                <a:hlinkClick r:id="rId2"/>
              </a:rPr>
              <a:t>tross@umbc.edu</a:t>
            </a:r>
            <a:endParaRPr lang="en-US" sz="2800" dirty="0" smtClean="0"/>
          </a:p>
          <a:p>
            <a:pPr marL="0" indent="0">
              <a:buNone/>
            </a:pPr>
            <a:r>
              <a:rPr lang="en-US" sz="2800" dirty="0"/>
              <a:t>	</a:t>
            </a:r>
            <a:r>
              <a:rPr lang="en-US" sz="2800" dirty="0" smtClean="0">
                <a:hlinkClick r:id="rId3"/>
              </a:rPr>
              <a:t>https</a:t>
            </a:r>
            <a:r>
              <a:rPr lang="en-US" sz="2800" dirty="0">
                <a:hlinkClick r:id="rId3"/>
              </a:rPr>
              <a:t>://financialservices.umbc.edu/1957-2</a:t>
            </a:r>
            <a:r>
              <a:rPr lang="en-US" sz="2800" dirty="0" smtClean="0">
                <a:hlinkClick r:id="rId3"/>
              </a:rPr>
              <a:t>/</a:t>
            </a:r>
            <a:r>
              <a:rPr lang="en-US" sz="2800" dirty="0" smtClean="0"/>
              <a:t> </a:t>
            </a:r>
          </a:p>
          <a:p>
            <a:pPr marL="0" indent="0">
              <a:buNone/>
            </a:pPr>
            <a:endParaRPr lang="en-US" sz="2800" dirty="0"/>
          </a:p>
          <a:p>
            <a:r>
              <a:rPr lang="en-US" sz="2800" dirty="0" err="1" smtClean="0"/>
              <a:t>Chanell</a:t>
            </a:r>
            <a:r>
              <a:rPr lang="en-US" sz="2800" dirty="0" smtClean="0"/>
              <a:t> Rome – Research Administration – </a:t>
            </a:r>
            <a:r>
              <a:rPr lang="en-US" sz="2800" dirty="0" err="1" smtClean="0"/>
              <a:t>eRA</a:t>
            </a:r>
            <a:r>
              <a:rPr lang="en-US" sz="2800" dirty="0" smtClean="0"/>
              <a:t> Business Analyst</a:t>
            </a:r>
          </a:p>
          <a:p>
            <a:pPr marL="457200" lvl="1" indent="0">
              <a:buNone/>
            </a:pPr>
            <a:r>
              <a:rPr lang="en-US" dirty="0"/>
              <a:t>	</a:t>
            </a:r>
            <a:r>
              <a:rPr lang="en-US" dirty="0" smtClean="0"/>
              <a:t>410-455-8765 – </a:t>
            </a:r>
            <a:r>
              <a:rPr lang="en-US" dirty="0" smtClean="0">
                <a:hlinkClick r:id="rId4"/>
              </a:rPr>
              <a:t>crome@umbc.edu</a:t>
            </a:r>
            <a:endParaRPr lang="en-US" dirty="0" smtClean="0"/>
          </a:p>
          <a:p>
            <a:pPr marL="457200" lvl="1" indent="0">
              <a:buNone/>
            </a:pPr>
            <a:r>
              <a:rPr lang="en-US" dirty="0"/>
              <a:t>	</a:t>
            </a:r>
            <a:r>
              <a:rPr lang="en-US" dirty="0" smtClean="0">
                <a:hlinkClick r:id="rId5"/>
              </a:rPr>
              <a:t>https</a:t>
            </a:r>
            <a:r>
              <a:rPr lang="en-US" dirty="0">
                <a:hlinkClick r:id="rId5"/>
              </a:rPr>
              <a:t>://research.umbc.edu/kuali-research-at-umbc/</a:t>
            </a:r>
            <a:endParaRPr lang="en-US" dirty="0"/>
          </a:p>
        </p:txBody>
      </p:sp>
    </p:spTree>
    <p:extLst>
      <p:ext uri="{BB962C8B-B14F-4D97-AF65-F5344CB8AC3E}">
        <p14:creationId xmlns:p14="http://schemas.microsoft.com/office/powerpoint/2010/main" val="116265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259306" y="457200"/>
            <a:ext cx="9601202" cy="730154"/>
          </a:xfrm>
          <a:prstGeom prst="rect">
            <a:avLst/>
          </a:prstGeom>
          <a:noFill/>
          <a:ln w="9525">
            <a:noFill/>
            <a:miter lim="800000"/>
            <a:headEnd/>
            <a:tailEnd/>
          </a:ln>
        </p:spPr>
        <p:txBody>
          <a:bodyPr anchor="ctr"/>
          <a:lstStyle/>
          <a:p>
            <a:pPr lvl="0">
              <a:defRPr/>
            </a:pPr>
            <a:r>
              <a:rPr lang="en-US" sz="3200" dirty="0"/>
              <a:t>HERD Background Information</a:t>
            </a:r>
            <a:endParaRPr kumimoji="0" lang="en-US" sz="3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endParaRPr>
          </a:p>
        </p:txBody>
      </p:sp>
      <p:sp>
        <p:nvSpPr>
          <p:cNvPr id="3" name="Rectangle 2"/>
          <p:cNvSpPr/>
          <p:nvPr/>
        </p:nvSpPr>
        <p:spPr>
          <a:xfrm>
            <a:off x="3248527" y="2486685"/>
            <a:ext cx="6104021" cy="1569660"/>
          </a:xfrm>
          <a:prstGeom prst="rect">
            <a:avLst/>
          </a:prstGeom>
        </p:spPr>
        <p:txBody>
          <a:bodyPr wrap="square">
            <a:spAutoFit/>
          </a:bodyPr>
          <a:lstStyle/>
          <a:p>
            <a:pPr algn="ctr"/>
            <a:r>
              <a:rPr lang="en-US" sz="3200" dirty="0"/>
              <a:t>What is the HERD?</a:t>
            </a:r>
          </a:p>
          <a:p>
            <a:pPr algn="ctr"/>
            <a:r>
              <a:rPr lang="en-US" sz="3200" dirty="0"/>
              <a:t>How is it utilized?</a:t>
            </a:r>
          </a:p>
          <a:p>
            <a:pPr algn="ctr"/>
            <a:r>
              <a:rPr lang="en-US" sz="3200" dirty="0"/>
              <a:t>Why is it important?</a:t>
            </a:r>
          </a:p>
        </p:txBody>
      </p:sp>
    </p:spTree>
    <p:extLst>
      <p:ext uri="{BB962C8B-B14F-4D97-AF65-F5344CB8AC3E}">
        <p14:creationId xmlns:p14="http://schemas.microsoft.com/office/powerpoint/2010/main" val="3351276976"/>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267327" y="457200"/>
            <a:ext cx="9601202" cy="730154"/>
          </a:xfrm>
          <a:prstGeom prst="rect">
            <a:avLst/>
          </a:prstGeom>
          <a:noFill/>
          <a:ln w="9525">
            <a:noFill/>
            <a:miter lim="800000"/>
            <a:headEnd/>
            <a:tailEnd/>
          </a:ln>
        </p:spPr>
        <p:txBody>
          <a:bodyPr anchor="ctr"/>
          <a:lstStyle/>
          <a:p>
            <a:pPr lvl="0">
              <a:defRPr/>
            </a:pPr>
            <a:r>
              <a:rPr lang="en-US" sz="3200" dirty="0"/>
              <a:t>What is the HERD Survey?</a:t>
            </a:r>
            <a:endParaRPr kumimoji="0" lang="en-US" sz="3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endParaRPr>
          </a:p>
        </p:txBody>
      </p:sp>
      <p:sp>
        <p:nvSpPr>
          <p:cNvPr id="4" name="Content Placeholder 2"/>
          <p:cNvSpPr txBox="1">
            <a:spLocks/>
          </p:cNvSpPr>
          <p:nvPr/>
        </p:nvSpPr>
        <p:spPr>
          <a:xfrm>
            <a:off x="2028092" y="1686169"/>
            <a:ext cx="8229600" cy="4525963"/>
          </a:xfrm>
        </p:spPr>
        <p:txBody>
          <a:bodyPr>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The primary source of information on R&amp;D expenditures at U.S. Colleges &amp; Universities. Data includes all types of R&amp;D Sponsors, not only NSF.</a:t>
            </a:r>
          </a:p>
          <a:p>
            <a:pPr marL="457200" indent="-457200" algn="l">
              <a:buFont typeface="Arial" panose="020B0604020202020204" pitchFamily="34" charset="0"/>
              <a:buChar char="•"/>
            </a:pPr>
            <a:r>
              <a:rPr lang="en-US" dirty="0" smtClean="0">
                <a:solidFill>
                  <a:schemeClr val="tx1"/>
                </a:solidFill>
              </a:rPr>
              <a:t>Has been conducted annually since FY 1972 – UMBC started participating in FY 1973 – Total R&amp;D of $217K</a:t>
            </a:r>
          </a:p>
          <a:p>
            <a:pPr marL="457200" indent="-457200" algn="l">
              <a:buFont typeface="Arial" panose="020B0604020202020204" pitchFamily="34" charset="0"/>
              <a:buChar char="•"/>
            </a:pPr>
            <a:r>
              <a:rPr lang="en-US" dirty="0" smtClean="0">
                <a:solidFill>
                  <a:schemeClr val="tx1"/>
                </a:solidFill>
              </a:rPr>
              <a:t>Underwent a significant redesign in FY 2010 - </a:t>
            </a:r>
            <a:r>
              <a:rPr lang="en-US" sz="3000" dirty="0" smtClean="0">
                <a:solidFill>
                  <a:schemeClr val="tx1"/>
                </a:solidFill>
              </a:rPr>
              <a:t>Was previously called the Survey of R&amp;D Expenditures at Universities and Colleges</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Census of all U.S. universities and colleges with minimum of $150,000 of R&amp;D spending (FY 2017 included 903 participants)</a:t>
            </a:r>
            <a:endParaRPr lang="en-US" dirty="0">
              <a:solidFill>
                <a:schemeClr val="tx1"/>
              </a:solidFill>
            </a:endParaRPr>
          </a:p>
        </p:txBody>
      </p:sp>
    </p:spTree>
    <p:extLst>
      <p:ext uri="{BB962C8B-B14F-4D97-AF65-F5344CB8AC3E}">
        <p14:creationId xmlns:p14="http://schemas.microsoft.com/office/powerpoint/2010/main" val="3653878497"/>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203159" y="457200"/>
            <a:ext cx="9601202" cy="730154"/>
          </a:xfrm>
          <a:prstGeom prst="rect">
            <a:avLst/>
          </a:prstGeom>
          <a:noFill/>
          <a:ln w="9525">
            <a:noFill/>
            <a:miter lim="800000"/>
            <a:headEnd/>
            <a:tailEnd/>
          </a:ln>
        </p:spPr>
        <p:txBody>
          <a:bodyPr anchor="ctr"/>
          <a:lstStyle/>
          <a:p>
            <a:pPr lvl="0">
              <a:defRPr/>
            </a:pPr>
            <a:r>
              <a:rPr lang="en-US" sz="3200" dirty="0"/>
              <a:t>How is the HERD Utilized?</a:t>
            </a:r>
            <a:endParaRPr kumimoji="0" lang="en-US" sz="3200" b="1"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charset="0"/>
            </a:endParaRPr>
          </a:p>
        </p:txBody>
      </p:sp>
      <p:sp>
        <p:nvSpPr>
          <p:cNvPr id="4" name="Content Placeholder 2">
            <a:extLst>
              <a:ext uri="{FF2B5EF4-FFF2-40B4-BE49-F238E27FC236}">
                <a16:creationId xmlns:a16="http://schemas.microsoft.com/office/drawing/2014/main" id="{D37F9FD5-95CC-456E-B71C-AC692910AE36}"/>
              </a:ext>
            </a:extLst>
          </p:cNvPr>
          <p:cNvSpPr txBox="1">
            <a:spLocks/>
          </p:cNvSpPr>
          <p:nvPr/>
        </p:nvSpPr>
        <p:spPr>
          <a:xfrm>
            <a:off x="1752602" y="1662723"/>
            <a:ext cx="8229600" cy="4525963"/>
          </a:xfrm>
        </p:spPr>
        <p:txBody>
          <a:bodyPr>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Results are combined with other NSF R&amp;D surveys to estimate total R&amp;D performance within the U.S.</a:t>
            </a:r>
          </a:p>
          <a:p>
            <a:pPr marL="457200" indent="-457200" algn="l">
              <a:buFont typeface="Arial" panose="020B0604020202020204" pitchFamily="34" charset="0"/>
              <a:buChar char="•"/>
            </a:pPr>
            <a:r>
              <a:rPr lang="en-US" dirty="0" smtClean="0">
                <a:solidFill>
                  <a:schemeClr val="tx1"/>
                </a:solidFill>
              </a:rPr>
              <a:t>Results are published in detailed tables and reports and are included in databases available to the public</a:t>
            </a:r>
          </a:p>
          <a:p>
            <a:pPr marL="457200" indent="-457200" algn="l">
              <a:buFont typeface="Arial" panose="020B0604020202020204" pitchFamily="34" charset="0"/>
              <a:buChar char="•"/>
            </a:pPr>
            <a:r>
              <a:rPr lang="en-US" dirty="0" smtClean="0">
                <a:solidFill>
                  <a:schemeClr val="tx1"/>
                </a:solidFill>
              </a:rPr>
              <a:t>Data are published at the institution level in order to allow universities, colleges, and the public to benchmark institutions against their peers.</a:t>
            </a:r>
            <a:endParaRPr lang="en-US" dirty="0">
              <a:solidFill>
                <a:schemeClr val="tx1"/>
              </a:solidFill>
            </a:endParaRPr>
          </a:p>
        </p:txBody>
      </p:sp>
    </p:spTree>
    <p:extLst>
      <p:ext uri="{BB962C8B-B14F-4D97-AF65-F5344CB8AC3E}">
        <p14:creationId xmlns:p14="http://schemas.microsoft.com/office/powerpoint/2010/main" val="1776507476"/>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6100-8A9D-4BF9-B708-84EFEC87FA0C}"/>
              </a:ext>
            </a:extLst>
          </p:cNvPr>
          <p:cNvSpPr>
            <a:spLocks noGrp="1"/>
          </p:cNvSpPr>
          <p:nvPr>
            <p:ph type="title"/>
          </p:nvPr>
        </p:nvSpPr>
        <p:spPr>
          <a:xfrm>
            <a:off x="826168" y="473242"/>
            <a:ext cx="5759116" cy="685800"/>
          </a:xfrm>
        </p:spPr>
        <p:txBody>
          <a:bodyPr/>
          <a:lstStyle/>
          <a:p>
            <a:r>
              <a:rPr lang="en-US" sz="3200" b="0" dirty="0">
                <a:solidFill>
                  <a:schemeClr val="tx1"/>
                </a:solidFill>
              </a:rPr>
              <a:t>Why is the HERD Important?</a:t>
            </a:r>
          </a:p>
        </p:txBody>
      </p:sp>
      <p:sp>
        <p:nvSpPr>
          <p:cNvPr id="3" name="Content Placeholder 2">
            <a:extLst>
              <a:ext uri="{FF2B5EF4-FFF2-40B4-BE49-F238E27FC236}">
                <a16:creationId xmlns:a16="http://schemas.microsoft.com/office/drawing/2014/main" id="{05369950-1F79-4CA3-8E8B-37382E92A907}"/>
              </a:ext>
            </a:extLst>
          </p:cNvPr>
          <p:cNvSpPr>
            <a:spLocks noGrp="1"/>
          </p:cNvSpPr>
          <p:nvPr>
            <p:ph idx="1"/>
          </p:nvPr>
        </p:nvSpPr>
        <p:spPr>
          <a:xfrm>
            <a:off x="1900988" y="1600200"/>
            <a:ext cx="9681411" cy="4525963"/>
          </a:xfrm>
        </p:spPr>
        <p:txBody>
          <a:bodyPr/>
          <a:lstStyle/>
          <a:p>
            <a:r>
              <a:rPr lang="en-US" dirty="0"/>
              <a:t>T</a:t>
            </a:r>
            <a:r>
              <a:rPr lang="en-US" dirty="0" smtClean="0"/>
              <a:t>he </a:t>
            </a:r>
            <a:r>
              <a:rPr lang="en-US" dirty="0"/>
              <a:t>most viewed of all of the NSF surveys</a:t>
            </a:r>
          </a:p>
          <a:p>
            <a:r>
              <a:rPr lang="en-US" dirty="0"/>
              <a:t>U</a:t>
            </a:r>
            <a:r>
              <a:rPr lang="en-US" dirty="0" smtClean="0"/>
              <a:t>sed </a:t>
            </a:r>
            <a:r>
              <a:rPr lang="en-US" dirty="0"/>
              <a:t>as the reporting basis for State of Maryland, USM and other External data </a:t>
            </a:r>
            <a:r>
              <a:rPr lang="en-US" dirty="0" smtClean="0"/>
              <a:t>reports</a:t>
            </a:r>
          </a:p>
          <a:p>
            <a:r>
              <a:rPr lang="en-US" dirty="0" smtClean="0"/>
              <a:t>Data is used to establish institutions Carnegie Group Classification which is part of the USM Funding Guidelines</a:t>
            </a:r>
            <a:endParaRPr lang="en-US" dirty="0"/>
          </a:p>
        </p:txBody>
      </p:sp>
    </p:spTree>
    <p:extLst>
      <p:ext uri="{BB962C8B-B14F-4D97-AF65-F5344CB8AC3E}">
        <p14:creationId xmlns:p14="http://schemas.microsoft.com/office/powerpoint/2010/main" val="3937118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91DA-73A4-42A6-B583-3171AFD6EFCA}"/>
              </a:ext>
            </a:extLst>
          </p:cNvPr>
          <p:cNvSpPr>
            <a:spLocks noGrp="1"/>
          </p:cNvSpPr>
          <p:nvPr>
            <p:ph type="ctrTitle"/>
          </p:nvPr>
        </p:nvSpPr>
        <p:spPr>
          <a:xfrm>
            <a:off x="1161536" y="2945976"/>
            <a:ext cx="10363200" cy="1477743"/>
          </a:xfrm>
        </p:spPr>
        <p:txBody>
          <a:bodyPr/>
          <a:lstStyle/>
          <a:p>
            <a:r>
              <a:rPr lang="en-US" dirty="0"/>
              <a:t>HERD Data Graphics for UMBC</a:t>
            </a:r>
          </a:p>
        </p:txBody>
      </p:sp>
    </p:spTree>
    <p:extLst>
      <p:ext uri="{BB962C8B-B14F-4D97-AF65-F5344CB8AC3E}">
        <p14:creationId xmlns:p14="http://schemas.microsoft.com/office/powerpoint/2010/main" val="1879917693"/>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7221" y="537410"/>
            <a:ext cx="6047874" cy="584775"/>
          </a:xfrm>
          <a:prstGeom prst="rect">
            <a:avLst/>
          </a:prstGeom>
          <a:noFill/>
        </p:spPr>
        <p:txBody>
          <a:bodyPr wrap="square" rtlCol="0">
            <a:spAutoFit/>
          </a:bodyPr>
          <a:lstStyle/>
          <a:p>
            <a:r>
              <a:rPr lang="en-US" sz="3200" dirty="0" smtClean="0"/>
              <a:t>UMBC NSF HERD Survey Results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2031130915"/>
              </p:ext>
            </p:extLst>
          </p:nvPr>
        </p:nvGraphicFramePr>
        <p:xfrm>
          <a:off x="2061413" y="1668381"/>
          <a:ext cx="8446165" cy="4034586"/>
        </p:xfrm>
        <a:graphic>
          <a:graphicData uri="http://schemas.openxmlformats.org/drawingml/2006/table">
            <a:tbl>
              <a:tblPr/>
              <a:tblGrid>
                <a:gridCol w="3156105">
                  <a:extLst>
                    <a:ext uri="{9D8B030D-6E8A-4147-A177-3AD203B41FA5}">
                      <a16:colId xmlns:a16="http://schemas.microsoft.com/office/drawing/2014/main" val="20000"/>
                    </a:ext>
                  </a:extLst>
                </a:gridCol>
                <a:gridCol w="1058012">
                  <a:extLst>
                    <a:ext uri="{9D8B030D-6E8A-4147-A177-3AD203B41FA5}">
                      <a16:colId xmlns:a16="http://schemas.microsoft.com/office/drawing/2014/main" val="20001"/>
                    </a:ext>
                  </a:extLst>
                </a:gridCol>
                <a:gridCol w="1058012">
                  <a:extLst>
                    <a:ext uri="{9D8B030D-6E8A-4147-A177-3AD203B41FA5}">
                      <a16:colId xmlns:a16="http://schemas.microsoft.com/office/drawing/2014/main" val="20002"/>
                    </a:ext>
                  </a:extLst>
                </a:gridCol>
                <a:gridCol w="1058012">
                  <a:extLst>
                    <a:ext uri="{9D8B030D-6E8A-4147-A177-3AD203B41FA5}">
                      <a16:colId xmlns:a16="http://schemas.microsoft.com/office/drawing/2014/main" val="20003"/>
                    </a:ext>
                  </a:extLst>
                </a:gridCol>
                <a:gridCol w="1058012">
                  <a:extLst>
                    <a:ext uri="{9D8B030D-6E8A-4147-A177-3AD203B41FA5}">
                      <a16:colId xmlns:a16="http://schemas.microsoft.com/office/drawing/2014/main" val="20004"/>
                    </a:ext>
                  </a:extLst>
                </a:gridCol>
                <a:gridCol w="1058012">
                  <a:extLst>
                    <a:ext uri="{9D8B030D-6E8A-4147-A177-3AD203B41FA5}">
                      <a16:colId xmlns:a16="http://schemas.microsoft.com/office/drawing/2014/main" val="20005"/>
                    </a:ext>
                  </a:extLst>
                </a:gridCol>
              </a:tblGrid>
              <a:tr h="293367">
                <a:tc>
                  <a:txBody>
                    <a:bodyPr/>
                    <a:lstStyle/>
                    <a:p>
                      <a:pPr algn="l" fontAlgn="b"/>
                      <a:r>
                        <a:rPr lang="en-US" sz="1600" b="1" i="0" u="none" strike="noStrike" dirty="0">
                          <a:effectLst/>
                          <a:latin typeface="Cambria"/>
                        </a:rPr>
                        <a:t>5 Year Comparison -</a:t>
                      </a: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0"/>
                  </a:ext>
                </a:extLst>
              </a:tr>
              <a:tr h="293367">
                <a:tc>
                  <a:txBody>
                    <a:bodyPr/>
                    <a:lstStyle/>
                    <a:p>
                      <a:pPr algn="l" fontAlgn="b"/>
                      <a:r>
                        <a:rPr lang="en-US" sz="1600" b="1" i="0" u="none" strike="noStrike" dirty="0" smtClean="0">
                          <a:effectLst/>
                          <a:latin typeface="Cambria"/>
                        </a:rPr>
                        <a:t>Expenditures By </a:t>
                      </a:r>
                      <a:r>
                        <a:rPr lang="en-US" sz="1600" b="1" i="0" u="none" strike="noStrike" dirty="0">
                          <a:effectLst/>
                          <a:latin typeface="Cambria"/>
                        </a:rPr>
                        <a:t>Sponsor Type</a:t>
                      </a: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1"/>
                  </a:ext>
                </a:extLst>
              </a:tr>
              <a:tr h="293367">
                <a:tc>
                  <a:txBody>
                    <a:bodyPr/>
                    <a:lstStyle/>
                    <a:p>
                      <a:pPr algn="l" fontAlgn="b"/>
                      <a:r>
                        <a:rPr lang="en-US" sz="1600" b="1" i="0" u="none" strike="noStrike">
                          <a:effectLst/>
                          <a:latin typeface="Cambria"/>
                        </a:rPr>
                        <a:t>FY 2013 - 2017</a:t>
                      </a: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2"/>
                  </a:ext>
                </a:extLst>
              </a:tr>
              <a:tr h="293367">
                <a:tc>
                  <a:txBody>
                    <a:bodyPr/>
                    <a:lstStyle/>
                    <a:p>
                      <a:pPr algn="l" fontAlgn="b"/>
                      <a:endParaRPr lang="en-US" sz="1600" b="1"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3"/>
                  </a:ext>
                </a:extLst>
              </a:tr>
              <a:tr h="301455">
                <a:tc>
                  <a:txBody>
                    <a:bodyPr/>
                    <a:lstStyle/>
                    <a:p>
                      <a:pPr algn="l" fontAlgn="b"/>
                      <a:endParaRPr lang="en-US" sz="1600" b="0" i="0" u="none" strike="noStrike" dirty="0">
                        <a:effectLst/>
                        <a:latin typeface="Cambria"/>
                      </a:endParaRPr>
                    </a:p>
                  </a:txBody>
                  <a:tcPr marL="7088" marR="7088" marT="7088" marB="0" anchor="b">
                    <a:lnL>
                      <a:noFill/>
                    </a:lnL>
                    <a:lnR>
                      <a:noFill/>
                    </a:lnR>
                    <a:lnT>
                      <a:noFill/>
                    </a:lnT>
                    <a:lnB>
                      <a:noFill/>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6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367">
                <a:tc>
                  <a:txBody>
                    <a:bodyPr/>
                    <a:lstStyle/>
                    <a:p>
                      <a:pPr algn="l" fontAlgn="b"/>
                      <a:r>
                        <a:rPr lang="en-US" sz="1600" b="1" i="0" u="none" strike="noStrike">
                          <a:effectLst/>
                          <a:latin typeface="Cambria"/>
                        </a:rPr>
                        <a:t>Fiscal Years</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effectLst/>
                          <a:latin typeface="Cambria"/>
                        </a:rPr>
                        <a:t>2017</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effectLst/>
                          <a:latin typeface="Cambria"/>
                        </a:rPr>
                        <a:t>2016</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effectLst/>
                          <a:latin typeface="Cambria"/>
                        </a:rPr>
                        <a:t>2015</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effectLst/>
                          <a:latin typeface="Cambria"/>
                        </a:rPr>
                        <a:t>2014</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effectLst/>
                          <a:latin typeface="Cambria"/>
                        </a:rPr>
                        <a:t>2013</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87491">
                <a:tc>
                  <a:txBody>
                    <a:bodyPr/>
                    <a:lstStyle/>
                    <a:p>
                      <a:pPr algn="l" fontAlgn="b"/>
                      <a:endParaRPr lang="en-US" sz="1000" b="0" i="0" u="none" strike="noStrike">
                        <a:effectLst/>
                        <a:latin typeface="Cambria"/>
                      </a:endParaRP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1015">
                <a:tc>
                  <a:txBody>
                    <a:bodyPr/>
                    <a:lstStyle/>
                    <a:p>
                      <a:pPr algn="l" fontAlgn="b"/>
                      <a:r>
                        <a:rPr lang="en-US" sz="1400" b="0" i="0" u="none" strike="noStrike">
                          <a:effectLst/>
                          <a:latin typeface="Cambria"/>
                        </a:rPr>
                        <a:t>a. Federal Government</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$52M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$51M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$48M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$48M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$45M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299">
                <a:tc>
                  <a:txBody>
                    <a:bodyPr/>
                    <a:lstStyle/>
                    <a:p>
                      <a:pPr algn="l" fontAlgn="b"/>
                      <a:r>
                        <a:rPr lang="en-US" sz="1400" b="0" i="0" u="none" strike="noStrike">
                          <a:effectLst/>
                          <a:latin typeface="Cambria"/>
                        </a:rPr>
                        <a:t>b. State and local governments</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$2M</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$3M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1015">
                <a:tc>
                  <a:txBody>
                    <a:bodyPr/>
                    <a:lstStyle/>
                    <a:p>
                      <a:pPr algn="l" fontAlgn="b"/>
                      <a:r>
                        <a:rPr lang="en-US" sz="1400" b="0" i="0" u="none" strike="noStrike">
                          <a:effectLst/>
                          <a:latin typeface="Cambria"/>
                        </a:rPr>
                        <a:t>c. Industry</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1015">
                <a:tc>
                  <a:txBody>
                    <a:bodyPr/>
                    <a:lstStyle/>
                    <a:p>
                      <a:pPr algn="l" fontAlgn="b"/>
                      <a:r>
                        <a:rPr lang="en-US" sz="1400" b="0" i="0" u="none" strike="noStrike">
                          <a:effectLst/>
                          <a:latin typeface="Cambria"/>
                        </a:rPr>
                        <a:t>d. Institution funds</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$14M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$14M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$15M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$14M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9104">
                <a:tc>
                  <a:txBody>
                    <a:bodyPr/>
                    <a:lstStyle/>
                    <a:p>
                      <a:pPr algn="l" fontAlgn="b"/>
                      <a:r>
                        <a:rPr lang="en-US" sz="1400" b="0" i="0" u="none" strike="noStrike">
                          <a:effectLst/>
                          <a:latin typeface="Cambria"/>
                        </a:rPr>
                        <a:t>e. All other sources</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$3M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5253">
                <a:tc>
                  <a:txBody>
                    <a:bodyPr/>
                    <a:lstStyle/>
                    <a:p>
                      <a:pPr algn="l" fontAlgn="b"/>
                      <a:endParaRPr lang="en-US" sz="1400" b="0" i="0" u="none" strike="noStrike">
                        <a:effectLst/>
                        <a:latin typeface="Cambria"/>
                      </a:endParaRP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269104">
                <a:tc>
                  <a:txBody>
                    <a:bodyPr/>
                    <a:lstStyle/>
                    <a:p>
                      <a:pPr algn="l" fontAlgn="b"/>
                      <a:r>
                        <a:rPr lang="en-US" sz="1400" b="0" i="0" u="none" strike="noStrike">
                          <a:effectLst/>
                          <a:latin typeface="Cambria"/>
                        </a:rPr>
                        <a:t>f. TOTAL</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$70M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$70M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$69M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$68M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mbria"/>
                        </a:rPr>
                        <a:t> $72M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613389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7327" y="545431"/>
            <a:ext cx="6665494" cy="584775"/>
          </a:xfrm>
          <a:prstGeom prst="rect">
            <a:avLst/>
          </a:prstGeom>
          <a:noFill/>
        </p:spPr>
        <p:txBody>
          <a:bodyPr wrap="square" rtlCol="0">
            <a:spAutoFit/>
          </a:bodyPr>
          <a:lstStyle/>
          <a:p>
            <a:r>
              <a:rPr lang="en-US" sz="3200" dirty="0" smtClean="0"/>
              <a:t>UMBC NSF HERD Survey Results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703575957"/>
              </p:ext>
            </p:extLst>
          </p:nvPr>
        </p:nvGraphicFramePr>
        <p:xfrm>
          <a:off x="2101515" y="1708487"/>
          <a:ext cx="7780422" cy="4026565"/>
        </p:xfrm>
        <a:graphic>
          <a:graphicData uri="http://schemas.openxmlformats.org/drawingml/2006/table">
            <a:tbl>
              <a:tblPr/>
              <a:tblGrid>
                <a:gridCol w="4576718">
                  <a:extLst>
                    <a:ext uri="{9D8B030D-6E8A-4147-A177-3AD203B41FA5}">
                      <a16:colId xmlns:a16="http://schemas.microsoft.com/office/drawing/2014/main" val="20000"/>
                    </a:ext>
                  </a:extLst>
                </a:gridCol>
                <a:gridCol w="1601852">
                  <a:extLst>
                    <a:ext uri="{9D8B030D-6E8A-4147-A177-3AD203B41FA5}">
                      <a16:colId xmlns:a16="http://schemas.microsoft.com/office/drawing/2014/main" val="20001"/>
                    </a:ext>
                  </a:extLst>
                </a:gridCol>
                <a:gridCol w="1601852">
                  <a:extLst>
                    <a:ext uri="{9D8B030D-6E8A-4147-A177-3AD203B41FA5}">
                      <a16:colId xmlns:a16="http://schemas.microsoft.com/office/drawing/2014/main" val="20002"/>
                    </a:ext>
                  </a:extLst>
                </a:gridCol>
              </a:tblGrid>
              <a:tr h="351708">
                <a:tc>
                  <a:txBody>
                    <a:bodyPr/>
                    <a:lstStyle/>
                    <a:p>
                      <a:pPr algn="l" fontAlgn="b"/>
                      <a:r>
                        <a:rPr lang="en-US" sz="1600" b="1" i="0" u="none" strike="noStrike" dirty="0">
                          <a:effectLst/>
                          <a:latin typeface="Cambria"/>
                        </a:rPr>
                        <a:t>2 Year Comparison -</a:t>
                      </a:r>
                    </a:p>
                  </a:txBody>
                  <a:tcPr marL="7088" marR="7088" marT="7088" marB="0" anchor="b">
                    <a:lnL>
                      <a:noFill/>
                    </a:lnL>
                    <a:lnR>
                      <a:noFill/>
                    </a:lnR>
                    <a:lnT>
                      <a:noFill/>
                    </a:lnT>
                    <a:lnB>
                      <a:noFill/>
                    </a:lnB>
                  </a:tcPr>
                </a:tc>
                <a:tc>
                  <a:txBody>
                    <a:bodyPr/>
                    <a:lstStyle/>
                    <a:p>
                      <a:pPr algn="l" fontAlgn="b"/>
                      <a:endParaRPr lang="en-US" sz="1000" b="0" i="0" u="none" strike="noStrike">
                        <a:effectLst/>
                        <a:latin typeface="Arial"/>
                      </a:endParaRPr>
                    </a:p>
                  </a:txBody>
                  <a:tcPr marL="7088" marR="7088" marT="7088" marB="0" anchor="b">
                    <a:lnL>
                      <a:noFill/>
                    </a:lnL>
                    <a:lnR>
                      <a:noFill/>
                    </a:lnR>
                    <a:lnT>
                      <a:noFill/>
                    </a:lnT>
                    <a:lnB>
                      <a:noFill/>
                    </a:lnB>
                  </a:tcPr>
                </a:tc>
                <a:tc>
                  <a:txBody>
                    <a:bodyPr/>
                    <a:lstStyle/>
                    <a:p>
                      <a:pPr algn="l" fontAlgn="b"/>
                      <a:endParaRPr lang="en-US" sz="1000" b="0" i="0" u="none" strike="noStrike">
                        <a:effectLst/>
                        <a:latin typeface="Arial"/>
                      </a:endParaRPr>
                    </a:p>
                  </a:txBody>
                  <a:tcPr marL="7088" marR="7088" marT="7088" marB="0" anchor="b">
                    <a:lnL>
                      <a:noFill/>
                    </a:lnL>
                    <a:lnR>
                      <a:noFill/>
                    </a:lnR>
                    <a:lnT>
                      <a:noFill/>
                    </a:lnT>
                    <a:lnB>
                      <a:noFill/>
                    </a:lnB>
                  </a:tcPr>
                </a:tc>
                <a:extLst>
                  <a:ext uri="{0D108BD9-81ED-4DB2-BD59-A6C34878D82A}">
                    <a16:rowId xmlns:a16="http://schemas.microsoft.com/office/drawing/2014/main" val="10000"/>
                  </a:ext>
                </a:extLst>
              </a:tr>
              <a:tr h="351708">
                <a:tc>
                  <a:txBody>
                    <a:bodyPr/>
                    <a:lstStyle/>
                    <a:p>
                      <a:pPr algn="l" fontAlgn="b"/>
                      <a:r>
                        <a:rPr lang="en-US" sz="1600" b="1" i="0" u="none" strike="noStrike">
                          <a:effectLst/>
                          <a:latin typeface="Cambria"/>
                        </a:rPr>
                        <a:t>Newest Data Request - </a:t>
                      </a: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1"/>
                  </a:ext>
                </a:extLst>
              </a:tr>
              <a:tr h="351708">
                <a:tc gridSpan="2">
                  <a:txBody>
                    <a:bodyPr/>
                    <a:lstStyle/>
                    <a:p>
                      <a:pPr algn="l" fontAlgn="b"/>
                      <a:r>
                        <a:rPr lang="en-US" sz="1600" b="1" i="0" u="none" strike="noStrike" dirty="0">
                          <a:effectLst/>
                          <a:latin typeface="Cambria"/>
                        </a:rPr>
                        <a:t>        Expenditures by R&amp;D </a:t>
                      </a:r>
                      <a:r>
                        <a:rPr lang="en-US" sz="1600" b="1" i="0" u="none" strike="noStrike" dirty="0" smtClean="0">
                          <a:effectLst/>
                          <a:latin typeface="Cambria"/>
                        </a:rPr>
                        <a:t>Activity</a:t>
                      </a:r>
                      <a:endParaRPr lang="en-US" sz="1600" b="1" i="0" u="none" strike="noStrike" dirty="0">
                        <a:effectLst/>
                        <a:latin typeface="Cambria"/>
                      </a:endParaRPr>
                    </a:p>
                  </a:txBody>
                  <a:tcPr marL="7088" marR="7088" marT="7088"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2"/>
                  </a:ext>
                </a:extLst>
              </a:tr>
              <a:tr h="351708">
                <a:tc>
                  <a:txBody>
                    <a:bodyPr/>
                    <a:lstStyle/>
                    <a:p>
                      <a:pPr algn="l" fontAlgn="b"/>
                      <a:r>
                        <a:rPr lang="en-US" sz="1600" b="1" i="0" u="none" strike="noStrike">
                          <a:effectLst/>
                          <a:latin typeface="Cambria"/>
                        </a:rPr>
                        <a:t>FY 2016 - 2017</a:t>
                      </a: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3"/>
                  </a:ext>
                </a:extLst>
              </a:tr>
              <a:tr h="224775">
                <a:tc>
                  <a:txBody>
                    <a:bodyPr/>
                    <a:lstStyle/>
                    <a:p>
                      <a:pPr algn="l" fontAlgn="b"/>
                      <a:endParaRPr lang="en-US" sz="1000" b="1"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extLst>
                  <a:ext uri="{0D108BD9-81ED-4DB2-BD59-A6C34878D82A}">
                    <a16:rowId xmlns:a16="http://schemas.microsoft.com/office/drawing/2014/main" val="10004"/>
                  </a:ext>
                </a:extLst>
              </a:tr>
              <a:tr h="234471">
                <a:tc>
                  <a:txBody>
                    <a:bodyPr/>
                    <a:lstStyle/>
                    <a:p>
                      <a:pPr algn="l" fontAlgn="b"/>
                      <a:endParaRPr lang="en-US" sz="1000" b="0" i="0" u="none" strike="noStrike">
                        <a:effectLst/>
                        <a:latin typeface="Cambria"/>
                      </a:endParaRPr>
                    </a:p>
                  </a:txBody>
                  <a:tcPr marL="7088" marR="7088" marT="7088" marB="0" anchor="b">
                    <a:lnL>
                      <a:noFill/>
                    </a:lnL>
                    <a:lnR>
                      <a:noFill/>
                    </a:lnR>
                    <a:lnT>
                      <a:noFill/>
                    </a:lnT>
                    <a:lnB>
                      <a:noFill/>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Cambria"/>
                      </a:endParaRPr>
                    </a:p>
                  </a:txBody>
                  <a:tcPr marL="7088" marR="7088" marT="708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1708">
                <a:tc>
                  <a:txBody>
                    <a:bodyPr/>
                    <a:lstStyle/>
                    <a:p>
                      <a:pPr algn="l" fontAlgn="b"/>
                      <a:r>
                        <a:rPr lang="en-US" sz="1600" b="1" i="0" u="none" strike="noStrike">
                          <a:effectLst/>
                          <a:latin typeface="Cambria"/>
                        </a:rPr>
                        <a:t>Fiscal Years</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1" i="0" u="none" strike="noStrike">
                          <a:effectLst/>
                          <a:latin typeface="Cambria"/>
                        </a:rPr>
                        <a:t>2017</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effectLst/>
                          <a:latin typeface="Cambria"/>
                        </a:rPr>
                        <a:t>2016</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224775">
                <a:tc>
                  <a:txBody>
                    <a:bodyPr/>
                    <a:lstStyle/>
                    <a:p>
                      <a:pPr algn="l" fontAlgn="b"/>
                      <a:endParaRPr lang="en-US" sz="1000" b="0" i="0" u="none" strike="noStrike">
                        <a:effectLst/>
                        <a:latin typeface="Cambria"/>
                      </a:endParaRP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2922">
                <a:tc>
                  <a:txBody>
                    <a:bodyPr/>
                    <a:lstStyle/>
                    <a:p>
                      <a:pPr algn="l" fontAlgn="b"/>
                      <a:r>
                        <a:rPr lang="en-US" sz="1400" b="0" i="0" u="none" strike="noStrike">
                          <a:effectLst/>
                          <a:latin typeface="Cambria"/>
                        </a:rPr>
                        <a:t>a. Basic research</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$10M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$10M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2922">
                <a:tc>
                  <a:txBody>
                    <a:bodyPr/>
                    <a:lstStyle/>
                    <a:p>
                      <a:pPr algn="l" fontAlgn="b"/>
                      <a:r>
                        <a:rPr lang="en-US" sz="1400" b="0" i="0" u="none" strike="noStrike">
                          <a:effectLst/>
                          <a:latin typeface="Cambria"/>
                        </a:rPr>
                        <a:t>b. Applied research</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$28M</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$28M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2619">
                <a:tc>
                  <a:txBody>
                    <a:bodyPr/>
                    <a:lstStyle/>
                    <a:p>
                      <a:pPr algn="l" fontAlgn="b"/>
                      <a:r>
                        <a:rPr lang="en-US" sz="1400" b="0" i="0" u="none" strike="noStrike">
                          <a:effectLst/>
                          <a:latin typeface="Cambria"/>
                        </a:rPr>
                        <a:t>c. Experimental development</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$32M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mbria"/>
                        </a:rPr>
                        <a:t> $32M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2922">
                <a:tc>
                  <a:txBody>
                    <a:bodyPr/>
                    <a:lstStyle/>
                    <a:p>
                      <a:pPr algn="l" fontAlgn="b"/>
                      <a:endParaRPr lang="en-US" sz="1400" b="0" i="0" u="none" strike="noStrike">
                        <a:effectLst/>
                        <a:latin typeface="Cambria"/>
                      </a:endParaRP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effectLst/>
                          <a:latin typeface="Cambria"/>
                        </a:rPr>
                        <a:t>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r h="322619">
                <a:tc>
                  <a:txBody>
                    <a:bodyPr/>
                    <a:lstStyle/>
                    <a:p>
                      <a:pPr algn="l" fontAlgn="b"/>
                      <a:r>
                        <a:rPr lang="en-US" sz="1400" b="0" i="0" u="none" strike="noStrike">
                          <a:effectLst/>
                          <a:latin typeface="Cambria"/>
                        </a:rPr>
                        <a:t>d. TOTAL</a:t>
                      </a:r>
                    </a:p>
                  </a:txBody>
                  <a:tcPr marL="7088" marR="7088" marT="708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effectLst/>
                          <a:latin typeface="Cambria"/>
                        </a:rPr>
                        <a:t> $70M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mbria"/>
                        </a:rPr>
                        <a:t> $70M </a:t>
                      </a:r>
                    </a:p>
                  </a:txBody>
                  <a:tcPr marL="7088" marR="7088" marT="708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47182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943</Words>
  <Application>Microsoft Office PowerPoint</Application>
  <PresentationFormat>Widescreen</PresentationFormat>
  <Paragraphs>158</Paragraphs>
  <Slides>24</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Calibri</vt:lpstr>
      <vt:lpstr>Cambria</vt:lpstr>
      <vt:lpstr>1_Office Theme</vt:lpstr>
      <vt:lpstr>Office Theme</vt:lpstr>
      <vt:lpstr>PowerPoint Presentation</vt:lpstr>
      <vt:lpstr>Agenda</vt:lpstr>
      <vt:lpstr>PowerPoint Presentation</vt:lpstr>
      <vt:lpstr>PowerPoint Presentation</vt:lpstr>
      <vt:lpstr>PowerPoint Presentation</vt:lpstr>
      <vt:lpstr>Why is the HERD Important?</vt:lpstr>
      <vt:lpstr>HERD Data Graphics for UMBC</vt:lpstr>
      <vt:lpstr>PowerPoint Presentation</vt:lpstr>
      <vt:lpstr>PowerPoint Presentation</vt:lpstr>
      <vt:lpstr>PowerPoint Presentation</vt:lpstr>
      <vt:lpstr>HERD Definition of R&amp;D</vt:lpstr>
      <vt:lpstr>Basic Research Definition</vt:lpstr>
      <vt:lpstr>Applied Research Definition</vt:lpstr>
      <vt:lpstr>Experimental Development Definition</vt:lpstr>
      <vt:lpstr>Examples of Basic research, Applied research, and Experimental development</vt:lpstr>
      <vt:lpstr>PowerPoint Presentation</vt:lpstr>
      <vt:lpstr>How are the three HERD R&amp;D activities captured in Kuali?</vt:lpstr>
      <vt:lpstr>KUALI Screen 1</vt:lpstr>
      <vt:lpstr>KUALI Screen 2</vt:lpstr>
      <vt:lpstr>PowerPoint Presentation</vt:lpstr>
      <vt:lpstr>How does UMBC use the HERD Survey Data?</vt:lpstr>
      <vt:lpstr>PowerPoint Presentation</vt:lpstr>
      <vt:lpstr>PowerPoint Presentation</vt:lpstr>
      <vt:lpstr>CONTACTS</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Drake</dc:creator>
  <cp:lastModifiedBy>Rosemary Drohan</cp:lastModifiedBy>
  <cp:revision>95</cp:revision>
  <cp:lastPrinted>2018-09-27T23:33:55Z</cp:lastPrinted>
  <dcterms:created xsi:type="dcterms:W3CDTF">2018-04-23T21:40:19Z</dcterms:created>
  <dcterms:modified xsi:type="dcterms:W3CDTF">2018-11-09T16:45:10Z</dcterms:modified>
</cp:coreProperties>
</file>