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1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2" r:id="rId6"/>
    <p:sldId id="269" r:id="rId7"/>
    <p:sldId id="267" r:id="rId8"/>
    <p:sldId id="260" r:id="rId9"/>
    <p:sldId id="263" r:id="rId10"/>
    <p:sldId id="268" r:id="rId11"/>
    <p:sldId id="266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3B83B-438B-4236-AF29-5C7E99D2C519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AA3EC-22CF-4B46-8C00-6F096CEFA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29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790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23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597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4900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84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36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960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994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44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62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150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242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738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792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19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783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267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28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343" y="1598606"/>
            <a:ext cx="11868727" cy="99450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latin typeface="+mn-lt"/>
              </a:rPr>
              <a:t/>
            </a:r>
            <a:br>
              <a:rPr lang="en-US" sz="4800" dirty="0" smtClean="0">
                <a:latin typeface="+mn-lt"/>
              </a:rPr>
            </a:b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center for women in technology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414" y="2680856"/>
            <a:ext cx="10210799" cy="257232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/>
              <a:t>Contributions to Research &amp; Creative Achievement at the University of Maryland, Baltimore County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1800" i="1" dirty="0" smtClean="0"/>
              <a:t>A presentation to the UMBC Research and Creative Achievement Council 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1800" i="1" dirty="0" smtClean="0"/>
              <a:t>September 8, 2017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</a:pPr>
            <a:endParaRPr lang="en-US" sz="2800" i="1" dirty="0">
              <a:latin typeface="Franklin Gothic Book" panose="020B0503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8050" y="373514"/>
            <a:ext cx="2347163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9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7683" y="711020"/>
            <a:ext cx="8610600" cy="1293028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&amp; creative Achievement</a:t>
            </a:r>
            <a:endParaRPr lang="en-U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919" y="2004048"/>
            <a:ext cx="11045845" cy="461547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Broadening Participation in Technology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Programs to facilitate professional, academic, and leadership development of underrepresented students in computing and engineering (CWIT Scholars, T-SITE Scholars)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K-12 outreach (Bits &amp; Bytes, Cyber 101)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Undergraduate Education in Computing &amp; Engineering 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Developing and assessing models to support success of freshman, transfer, and continuing students; focus on underrepresented groups (COMP101, Post-Transfer Pathways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000" b="1" dirty="0" smtClean="0"/>
              <a:t>Diversity and Inclusion in Technology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 smtClean="0"/>
              <a:t>Assessing the diversity climate of the COEIT and addressing issues that impede inclusion  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 smtClean="0"/>
              <a:t>Promoting inclusive excellence within COEIT community, building capacity among students to be effective advocates and allies for themselves and one another (IMPACT workshops, Allies in CWIT)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6327" y="6150167"/>
            <a:ext cx="1570746" cy="55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5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4073" y="665081"/>
            <a:ext cx="8610600" cy="1293028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COEIT Climate initiatives</a:t>
            </a:r>
            <a:endParaRPr lang="en-U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58108"/>
            <a:ext cx="11118274" cy="4543275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900" u="sng" dirty="0" smtClean="0"/>
              <a:t>Highlights</a:t>
            </a:r>
            <a:endParaRPr lang="en-US" sz="19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900" dirty="0" smtClean="0"/>
              <a:t>Multi-year </a:t>
            </a:r>
            <a:r>
              <a:rPr lang="en-US" sz="1900" dirty="0"/>
              <a:t>research </a:t>
            </a:r>
            <a:r>
              <a:rPr lang="en-US" sz="1900" dirty="0" smtClean="0"/>
              <a:t>collaboration with the COEIT Dean’s Office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900" dirty="0" smtClean="0"/>
              <a:t>Investigating factors that affect the social climate and academic experiences within the college (e.g. advising, faculty-student interactions, student peer interactions)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900" dirty="0" smtClean="0"/>
              <a:t>COEIT Climate Survey 2009, 2012, and 2016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900" dirty="0" smtClean="0"/>
              <a:t>COEIT Climate Focus Groups 2016 and 2017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900" dirty="0" smtClean="0"/>
              <a:t>Results used to inform policy and practice within the COEIT and guide CWIT </a:t>
            </a:r>
            <a:r>
              <a:rPr lang="en-US" sz="1900" smtClean="0"/>
              <a:t>programming direction</a:t>
            </a:r>
            <a:endParaRPr lang="en-US" sz="19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900" dirty="0" smtClean="0"/>
              <a:t>Results prepared for dissemination via COEIT Town Hall and publication outlets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u="sng" dirty="0" smtClean="0"/>
              <a:t>Publications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dirty="0"/>
              <a:t>Penny Rheingans, Anne Brodsky, Jill </a:t>
            </a:r>
            <a:r>
              <a:rPr lang="en-US" sz="1400" dirty="0" err="1"/>
              <a:t>Scheibler</a:t>
            </a:r>
            <a:r>
              <a:rPr lang="en-US" sz="1400" dirty="0"/>
              <a:t>, and Anne Spence (2011). The Role of Majority Groups in Diversity Programs, </a:t>
            </a:r>
            <a:r>
              <a:rPr lang="en-US" sz="1400" i="1" dirty="0"/>
              <a:t>ACM Transactions on Computing Education</a:t>
            </a:r>
            <a:r>
              <a:rPr lang="en-US" sz="1400" dirty="0"/>
              <a:t>. vol. 11, no. 2, July 2011.</a:t>
            </a:r>
            <a:endParaRPr lang="en-US" sz="1400" dirty="0" smtClean="0"/>
          </a:p>
          <a:p>
            <a:pPr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6327" y="6150167"/>
            <a:ext cx="1570746" cy="55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3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128" y="468809"/>
            <a:ext cx="8610600" cy="1293028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directions</a:t>
            </a:r>
            <a:endParaRPr lang="en-U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744" y="1644107"/>
            <a:ext cx="11053620" cy="4978365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 smtClean="0"/>
              <a:t>Areas of Interest: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Developing a model for diversity education in computing and engineering majors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Integrating concepts of social equity and self-awareness with technical content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Building capacity among students to promote inclusion and positive engagement in </a:t>
            </a:r>
            <a:r>
              <a:rPr lang="en-US" dirty="0"/>
              <a:t>their classrooms and peer </a:t>
            </a:r>
            <a:r>
              <a:rPr lang="en-US" dirty="0" smtClean="0"/>
              <a:t>settings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Understanding the </a:t>
            </a:r>
            <a:r>
              <a:rPr lang="en-US" i="1" dirty="0" smtClean="0"/>
              <a:t>mechanics of mentoring</a:t>
            </a:r>
            <a:r>
              <a:rPr lang="en-US" dirty="0" smtClean="0"/>
              <a:t> for undergraduate computing and engineering majors (focus on women and URM)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Investigating three dimensions: </a:t>
            </a:r>
            <a:r>
              <a:rPr lang="en-US" u="sng" dirty="0" smtClean="0"/>
              <a:t>industry</a:t>
            </a:r>
            <a:r>
              <a:rPr lang="en-US" dirty="0" smtClean="0"/>
              <a:t>, </a:t>
            </a:r>
            <a:r>
              <a:rPr lang="en-US" u="sng" dirty="0" smtClean="0"/>
              <a:t>faculty</a:t>
            </a:r>
            <a:r>
              <a:rPr lang="en-US" dirty="0" smtClean="0"/>
              <a:t>, and </a:t>
            </a:r>
            <a:r>
              <a:rPr lang="en-US" u="sng" dirty="0" smtClean="0"/>
              <a:t>peer</a:t>
            </a:r>
            <a:r>
              <a:rPr lang="en-US" dirty="0" smtClean="0"/>
              <a:t> mentoring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Adapting CWIT mentoring program model to other institutions and testing scalability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6327" y="6150167"/>
            <a:ext cx="1570746" cy="55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0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891" y="594507"/>
            <a:ext cx="8610600" cy="1293028"/>
          </a:xfrm>
        </p:spPr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Our team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751" y="1641121"/>
            <a:ext cx="7538721" cy="4784436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+mj-lt"/>
              </a:rPr>
              <a:t>Penny </a:t>
            </a:r>
            <a:r>
              <a:rPr lang="en-US" sz="2800" b="1" dirty="0" smtClean="0">
                <a:latin typeface="+mj-lt"/>
              </a:rPr>
              <a:t>Rheingans, Ph.D. – Director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+mj-lt"/>
              </a:rPr>
              <a:t>Professor of Computer Science &amp; Electrical Engineering</a:t>
            </a:r>
            <a:endParaRPr lang="en-US" sz="2200" dirty="0">
              <a:latin typeface="+mj-lt"/>
            </a:endParaRP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+mj-lt"/>
              </a:rPr>
              <a:t>rheingan@umbc.edu</a:t>
            </a:r>
            <a:endParaRPr lang="en-US" sz="2200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2800" b="1" dirty="0" smtClean="0">
                <a:latin typeface="+mj-lt"/>
              </a:rPr>
              <a:t>Danyelle Ireland, Ph.D. – Associate Director</a:t>
            </a:r>
            <a:endParaRPr lang="en-US" sz="2800" b="1" dirty="0">
              <a:latin typeface="+mj-lt"/>
            </a:endParaRP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+mj-lt"/>
              </a:rPr>
              <a:t>Grant Projects, COEIT Climate Initiatives, Assessment, Industry </a:t>
            </a:r>
            <a:r>
              <a:rPr lang="en-US" sz="2200" dirty="0">
                <a:latin typeface="+mj-lt"/>
              </a:rPr>
              <a:t>R</a:t>
            </a:r>
            <a:r>
              <a:rPr lang="en-US" sz="2200" dirty="0" smtClean="0">
                <a:latin typeface="+mj-lt"/>
              </a:rPr>
              <a:t>elations</a:t>
            </a:r>
            <a:endParaRPr lang="en-US" sz="2200" dirty="0">
              <a:latin typeface="+mj-lt"/>
            </a:endParaRP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+mj-lt"/>
              </a:rPr>
              <a:t>direland@umbc.edu </a:t>
            </a:r>
            <a:endParaRPr lang="en-US" sz="2200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2800" b="1" dirty="0" smtClean="0">
                <a:latin typeface="+mj-lt"/>
              </a:rPr>
              <a:t>Erica D’Eramo, M.A. – Assistant Director </a:t>
            </a:r>
            <a:endParaRPr lang="en-US" sz="2800" b="1" dirty="0">
              <a:latin typeface="+mj-lt"/>
            </a:endParaRP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latin typeface="+mj-lt"/>
              </a:rPr>
              <a:t>CWIT </a:t>
            </a:r>
            <a:r>
              <a:rPr lang="en-US" sz="2200" dirty="0" smtClean="0">
                <a:latin typeface="+mj-lt"/>
              </a:rPr>
              <a:t>Scholars, CWIT Living </a:t>
            </a:r>
            <a:r>
              <a:rPr lang="en-US" sz="2200" dirty="0">
                <a:latin typeface="+mj-lt"/>
              </a:rPr>
              <a:t>Learning Community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+mj-lt"/>
              </a:rPr>
              <a:t>deramo@umbc.edu </a:t>
            </a:r>
            <a:endParaRPr lang="en-US" sz="2200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latin typeface="+mj-lt"/>
              </a:rPr>
              <a:t>Cindy </a:t>
            </a:r>
            <a:r>
              <a:rPr lang="en-US" sz="2800" b="1" dirty="0" smtClean="0">
                <a:latin typeface="+mj-lt"/>
              </a:rPr>
              <a:t>Greenwood, M.Ed. – Assistant Director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+mj-lt"/>
              </a:rPr>
              <a:t>Cyber Scholars,  </a:t>
            </a:r>
            <a:r>
              <a:rPr lang="en-US" sz="2200" dirty="0">
                <a:latin typeface="+mj-lt"/>
              </a:rPr>
              <a:t>CWIT Affiliates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latin typeface="+mj-lt"/>
              </a:rPr>
              <a:t>cindyg@umbc.edu </a:t>
            </a:r>
          </a:p>
          <a:p>
            <a:endParaRPr lang="en-US" dirty="0">
              <a:latin typeface="Franklin Gothic Book" panose="020B0503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6327" y="6150167"/>
            <a:ext cx="1570746" cy="5507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635" t="9904"/>
          <a:stretch/>
        </p:blipFill>
        <p:spPr>
          <a:xfrm>
            <a:off x="8233758" y="2124377"/>
            <a:ext cx="3566160" cy="25268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146472" y="4688032"/>
            <a:ext cx="3939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L-R: Erica D’Eramo, Penny Rheingans, Danyelle Ireland, </a:t>
            </a:r>
          </a:p>
          <a:p>
            <a:r>
              <a:rPr lang="en-US" sz="1000" dirty="0" smtClean="0"/>
              <a:t>Cindy Greenwood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0155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319" y="572718"/>
            <a:ext cx="8610600" cy="1293028"/>
          </a:xfrm>
        </p:spPr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Four CWIT Priorities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934" y="1708102"/>
            <a:ext cx="11312985" cy="459970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The Center for Women in Technology (CWIT) is dedicated to increasing the representation of women in the creation of technology and in </a:t>
            </a:r>
            <a:r>
              <a:rPr lang="en-US" dirty="0" smtClean="0"/>
              <a:t>computing and engineering </a:t>
            </a:r>
            <a:r>
              <a:rPr lang="en-US" dirty="0"/>
              <a:t>fields. We have identified four goals key to this </a:t>
            </a:r>
            <a:r>
              <a:rPr lang="en-US" dirty="0" smtClean="0"/>
              <a:t>aspiration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900" dirty="0"/>
              <a:t>Sustain and strengthen </a:t>
            </a:r>
            <a:r>
              <a:rPr lang="en-US" sz="1900" b="1" i="1" dirty="0"/>
              <a:t>vital Scholar programs </a:t>
            </a:r>
            <a:r>
              <a:rPr lang="en-US" sz="1900" dirty="0"/>
              <a:t>committed to increasing the representation of women </a:t>
            </a:r>
            <a:r>
              <a:rPr lang="en-US" sz="1900" dirty="0" smtClean="0"/>
              <a:t>and other underrepresented groups in technology </a:t>
            </a:r>
            <a:r>
              <a:rPr lang="en-US" sz="1900" dirty="0"/>
              <a:t>fields.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900" dirty="0"/>
              <a:t>Foster a</a:t>
            </a:r>
            <a:r>
              <a:rPr lang="en-US" sz="1900" b="1" i="1" dirty="0"/>
              <a:t> supportive community for all </a:t>
            </a:r>
            <a:r>
              <a:rPr lang="en-US" sz="1900" b="1" i="1" dirty="0" smtClean="0"/>
              <a:t>women and allies </a:t>
            </a:r>
            <a:r>
              <a:rPr lang="en-US" sz="1900" dirty="0"/>
              <a:t>in </a:t>
            </a:r>
            <a:r>
              <a:rPr lang="en-US" sz="1900" dirty="0" smtClean="0"/>
              <a:t>technology </a:t>
            </a:r>
            <a:r>
              <a:rPr lang="en-US" sz="1900" dirty="0"/>
              <a:t>at UMBC.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900" b="1" i="1" dirty="0"/>
              <a:t>Broaden the pipeline </a:t>
            </a:r>
            <a:r>
              <a:rPr lang="en-US" sz="1900" dirty="0"/>
              <a:t>of talented women interested in </a:t>
            </a:r>
            <a:r>
              <a:rPr lang="en-US" sz="1900" dirty="0" smtClean="0"/>
              <a:t>technology </a:t>
            </a:r>
            <a:r>
              <a:rPr lang="en-US" sz="1900" dirty="0"/>
              <a:t>with K-12 outreach programs.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900" b="1" i="1" dirty="0"/>
              <a:t>Improve </a:t>
            </a:r>
            <a:r>
              <a:rPr lang="en-US" sz="1900" b="1" i="1" dirty="0" smtClean="0"/>
              <a:t>gender </a:t>
            </a:r>
            <a:r>
              <a:rPr lang="en-US" sz="1900" b="1" i="1" dirty="0"/>
              <a:t>climate </a:t>
            </a:r>
            <a:r>
              <a:rPr lang="en-US" sz="1900" dirty="0"/>
              <a:t>in </a:t>
            </a:r>
            <a:r>
              <a:rPr lang="en-US" sz="1900" dirty="0" smtClean="0"/>
              <a:t>the College of Engineering &amp; Information Technology (COEIT).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We collaborate with faculty and staff within COEIT and other UMBC offices: 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900" dirty="0" smtClean="0"/>
              <a:t>Chemical, Biochemical, and Environmental Engineering; Computer Science and Electrical Engineering; Information Systems; Mechanical Engineering; COEIT Undergraduate Student Services; UMBC Office of Undergraduate Education; and the UMBC Women’s Center</a:t>
            </a:r>
            <a:endParaRPr lang="en-US" sz="1900" dirty="0"/>
          </a:p>
          <a:p>
            <a:endParaRPr lang="en-US" dirty="0">
              <a:latin typeface="Franklin Gothic Book" panose="020B0503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6327" y="6150167"/>
            <a:ext cx="1570746" cy="55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2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7683" y="711020"/>
            <a:ext cx="8610600" cy="1293028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&amp; creative Achievement</a:t>
            </a:r>
            <a:endParaRPr lang="en-U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919" y="2004048"/>
            <a:ext cx="11045845" cy="461547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/>
              <a:t>Broadening Participation in Technology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 smtClean="0"/>
              <a:t>Programs to facilitate professional, academic, and leadership development of underrepresented students in computing and engineering (CWIT Scholars, T-SITE Scholars)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 smtClean="0"/>
              <a:t>K-12 outreach (Bits &amp; Bytes, Cyber 101)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Undergraduate Education in Computing &amp; Engineering 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Developing and assessing models to support success of freshman, transfer, and continuing students; focus on underrepresented groups (COMP101, Post-Transfer Pathways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Diversity and Inclusion in Technology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Investigating the diversity climate of the COEIT and issues that impede inclusion  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Promoting inclusive excellence within COEIT community, building capacity among students to be effective advocates and allies for themselves and one another (IMPACT workshops, Allies in CWIT)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6327" y="6150167"/>
            <a:ext cx="1570746" cy="55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2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4837" y="543255"/>
            <a:ext cx="8610600" cy="1293028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State-funded projects</a:t>
            </a:r>
            <a:endParaRPr lang="en-U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946" y="1640382"/>
            <a:ext cx="11314545" cy="4858327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smtClean="0"/>
              <a:t>“Center for Women in Technology (CWIT) Scholars” (2002 – Present)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100" u="sng" dirty="0" smtClean="0"/>
              <a:t>Highlights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100" dirty="0" smtClean="0"/>
              <a:t>Scholarship </a:t>
            </a:r>
            <a:r>
              <a:rPr lang="en-US" sz="2100" dirty="0"/>
              <a:t>program </a:t>
            </a:r>
            <a:r>
              <a:rPr lang="en-US" sz="2100" dirty="0" smtClean="0"/>
              <a:t>for academically talented undergraduates in computing and engineering majors (incoming freshmen); focus is on increasing the representation of women in technology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100" dirty="0" smtClean="0">
                <a:latin typeface="+mj-lt"/>
              </a:rPr>
              <a:t>One hundred seventy-four Scholars served to date; 91.7% COEIT retention rate and 81.67 UMBC graduation rate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100" dirty="0" smtClean="0">
                <a:latin typeface="+mj-lt"/>
              </a:rPr>
              <a:t>CWIT Scholars have a higher rate of retention in COEIT major and graduation from UMBC in four years than matched peers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100" dirty="0" smtClean="0">
                <a:latin typeface="+mj-lt"/>
              </a:rPr>
              <a:t>CWIT model has been adapted to serve high achieving transfer students from MD community colleges at UMBC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100" dirty="0" smtClean="0">
                <a:latin typeface="+mj-lt"/>
              </a:rPr>
              <a:t>Components of the CWIT model have been implemented within the broader population of women (and their supporters) in COEIT through the Affiliates program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u="sng" dirty="0" smtClean="0">
                <a:latin typeface="+mj-lt"/>
              </a:rPr>
              <a:t>Publications (under submission)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+mj-lt"/>
              </a:rPr>
              <a:t>Penny Rheingans, Erica D’Eramo, Crystal Diaz-Espinoza, and </a:t>
            </a:r>
            <a:r>
              <a:rPr lang="en-US" sz="1400" dirty="0" smtClean="0">
                <a:latin typeface="+mj-lt"/>
              </a:rPr>
              <a:t>Danyelle Ireland. </a:t>
            </a:r>
            <a:r>
              <a:rPr lang="en-US" sz="1400" dirty="0">
                <a:latin typeface="+mj-lt"/>
              </a:rPr>
              <a:t>2018. CWIT Scholars: A Model for Increasing Gender Diversity </a:t>
            </a:r>
            <a:r>
              <a:rPr lang="en-US" sz="1400" dirty="0" smtClean="0">
                <a:latin typeface="+mj-lt"/>
              </a:rPr>
              <a:t>in Technology </a:t>
            </a:r>
            <a:r>
              <a:rPr lang="en-US" sz="1400" dirty="0">
                <a:latin typeface="+mj-lt"/>
              </a:rPr>
              <a:t>. In Proceedings of ACM SIGCSE conference, Baltimore, MD </a:t>
            </a:r>
            <a:r>
              <a:rPr lang="en-US" sz="1400" dirty="0" smtClean="0">
                <a:latin typeface="+mj-lt"/>
              </a:rPr>
              <a:t>USA, March </a:t>
            </a:r>
            <a:r>
              <a:rPr lang="en-US" sz="1400" dirty="0">
                <a:latin typeface="+mj-lt"/>
              </a:rPr>
              <a:t>2018 (SIGCSE ’18), 8 pages.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 smtClean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6327" y="6150167"/>
            <a:ext cx="1570746" cy="55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9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616592"/>
            <a:ext cx="8610600" cy="1293028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Grant-funded projects</a:t>
            </a:r>
            <a:endParaRPr lang="en-U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702" y="1717803"/>
            <a:ext cx="11351491" cy="4803532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b="1" dirty="0" smtClean="0"/>
              <a:t>“Transfer Scholars in Information Technology &amp; Engineering (T-SITE)” (2012-2017; 2015-2020)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500" dirty="0" smtClean="0"/>
              <a:t>NSF S-STEM</a:t>
            </a:r>
            <a:r>
              <a:rPr lang="en-US" sz="2500" dirty="0"/>
              <a:t>; </a:t>
            </a:r>
            <a:r>
              <a:rPr lang="en-US" sz="2500" dirty="0" smtClean="0"/>
              <a:t>DUE 1154300 and DUE 1458343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500" dirty="0" smtClean="0"/>
              <a:t>Project Team: P</a:t>
            </a:r>
            <a:r>
              <a:rPr lang="en-US" sz="2500" dirty="0"/>
              <a:t>. </a:t>
            </a:r>
            <a:r>
              <a:rPr lang="en-US" sz="2500" dirty="0" smtClean="0"/>
              <a:t>Rheingans (PI), T. Bayles, L</a:t>
            </a:r>
            <a:r>
              <a:rPr lang="en-US" sz="2500" dirty="0"/>
              <a:t>. Blaney, M. desJardins, </a:t>
            </a:r>
            <a:r>
              <a:rPr lang="en-US" sz="2500" dirty="0" smtClean="0"/>
              <a:t>D. Ireland, E.F.C</a:t>
            </a:r>
            <a:r>
              <a:rPr lang="en-US" sz="2500" dirty="0"/>
              <a:t>. LaBerge, S. Martin, C. Seaman, G. Slaughter</a:t>
            </a:r>
            <a:r>
              <a:rPr lang="en-US" sz="2500" dirty="0" smtClean="0"/>
              <a:t>, &amp; </a:t>
            </a:r>
            <a:r>
              <a:rPr lang="en-US" sz="2500" dirty="0"/>
              <a:t>A. </a:t>
            </a:r>
            <a:r>
              <a:rPr lang="en-US" sz="2500" dirty="0" smtClean="0"/>
              <a:t>Spence</a:t>
            </a:r>
            <a:endParaRPr lang="en-US" sz="25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500" u="sng" dirty="0" smtClean="0"/>
              <a:t>Highlights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500" dirty="0" smtClean="0"/>
              <a:t>Scholarship program for academically </a:t>
            </a:r>
            <a:r>
              <a:rPr lang="en-US" sz="2500" dirty="0"/>
              <a:t>talented transfer </a:t>
            </a:r>
            <a:r>
              <a:rPr lang="en-US" sz="2500" dirty="0" smtClean="0"/>
              <a:t>students </a:t>
            </a:r>
            <a:r>
              <a:rPr lang="en-US" sz="2500" dirty="0"/>
              <a:t>in computing and engineering </a:t>
            </a:r>
            <a:r>
              <a:rPr lang="en-US" sz="2500" dirty="0" smtClean="0"/>
              <a:t>majors from MD community colleges; emphasis </a:t>
            </a:r>
            <a:r>
              <a:rPr lang="en-US" sz="2500" dirty="0"/>
              <a:t>on serving women, underrepresented minorities, and students with financial </a:t>
            </a:r>
            <a:r>
              <a:rPr lang="en-US" sz="2500" dirty="0" smtClean="0"/>
              <a:t>need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500" dirty="0">
                <a:latin typeface="+mj-lt"/>
              </a:rPr>
              <a:t>S</a:t>
            </a:r>
            <a:r>
              <a:rPr lang="en-US" sz="2500" dirty="0" smtClean="0">
                <a:latin typeface="+mj-lt"/>
              </a:rPr>
              <a:t>uccessful adaptation of CWIT Scholars model for transfer student population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500" dirty="0" smtClean="0">
                <a:latin typeface="+mj-lt"/>
              </a:rPr>
              <a:t>Thirty-two Scholars served to date; 100% retained in computing and engineering majors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500" dirty="0" smtClean="0">
                <a:latin typeface="+mj-lt"/>
              </a:rPr>
              <a:t>Insights from T-SITE inform CWIT’s broader initiatives to support transfer students in COEIT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800" u="sng" dirty="0" smtClean="0">
                <a:latin typeface="+mj-lt"/>
              </a:rPr>
              <a:t>Publications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800" dirty="0"/>
              <a:t>Ireland, D. T., &amp; Rheingans, P., &amp; Blaney, L., &amp; desJardins, M., &amp; LaBerge, E. F. C., &amp; Martin, S., &amp; Seaman, C., &amp; Slaughter, G., &amp; Spence, A. M. (2017, June), </a:t>
            </a:r>
            <a:r>
              <a:rPr lang="en-US" sz="1800" i="1" dirty="0"/>
              <a:t>Board # 61 : T-SITE: A UMBC Community of Transfer Scholars in Computing, Information Technology, and Engineering</a:t>
            </a:r>
            <a:r>
              <a:rPr lang="en-US" sz="1800" dirty="0"/>
              <a:t> Paper presented at 2017 ASEE Annual Conference &amp; Exposition, Columbus, Ohio. https://peer.asee.org/27891</a:t>
            </a:r>
            <a:endParaRPr lang="en-US" sz="1800" dirty="0" smtClean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6327" y="6150167"/>
            <a:ext cx="1570746" cy="55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2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7683" y="711020"/>
            <a:ext cx="8610600" cy="1293028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&amp; creative Achievement</a:t>
            </a:r>
            <a:endParaRPr lang="en-U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919" y="2004048"/>
            <a:ext cx="11045845" cy="461547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Broadening Participation in Technology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Programs to facilitate professional, academic, and leadership development of underrepresented students in computing and engineering (CWIT Scholars, T-SITE Scholars)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K-12 outreach (Bits &amp; Bytes, Cyber 101)</a:t>
            </a:r>
          </a:p>
          <a:p>
            <a:pPr>
              <a:spcAft>
                <a:spcPts val="600"/>
              </a:spcAft>
            </a:pPr>
            <a:r>
              <a:rPr lang="en-US" sz="2000" b="1" dirty="0"/>
              <a:t>Undergraduate Education in Computing &amp; Engineering 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Developing and assessing models to support success of freshman, transfer, and continuing students; focus on underrepresented groups (COMP101, Post-Transfer Pathways</a:t>
            </a:r>
            <a:r>
              <a:rPr lang="en-US" sz="1800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Diversity and Inclusion in Technology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Investigating the diversity climate of the COEIT and issues that impede inclusion  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Promoting inclusive excellence within COEIT community, building capacity among students to be effective advocates and allies for themselves and one another (IMPACT workshops, Allies in CWIT)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6327" y="6150167"/>
            <a:ext cx="1570746" cy="55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9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4073" y="667198"/>
            <a:ext cx="8610600" cy="1293028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Grant-funded projects</a:t>
            </a:r>
            <a:endParaRPr lang="en-U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2" y="1790602"/>
            <a:ext cx="11323782" cy="4285674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 smtClean="0"/>
              <a:t>“Transforming the Freshman Experience of Computing Majors” </a:t>
            </a:r>
            <a:r>
              <a:rPr lang="en-US" sz="2000" b="1" dirty="0"/>
              <a:t>(2012 – 2015)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NSF TUES; DUE 1140589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 smtClean="0"/>
              <a:t>Project Team: P. Rheingans (PI), M. </a:t>
            </a:r>
            <a:r>
              <a:rPr lang="en-US" sz="1800" dirty="0"/>
              <a:t>desJardins, </a:t>
            </a:r>
            <a:r>
              <a:rPr lang="en-US" sz="1800" dirty="0" smtClean="0"/>
              <a:t>S. </a:t>
            </a:r>
            <a:r>
              <a:rPr lang="en-US" sz="1800" dirty="0"/>
              <a:t>Martin, and </a:t>
            </a:r>
            <a:r>
              <a:rPr lang="en-US" sz="1800" dirty="0" smtClean="0"/>
              <a:t>C. </a:t>
            </a:r>
            <a:r>
              <a:rPr lang="en-US" sz="1800" dirty="0"/>
              <a:t>Seaman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u="sng" dirty="0" smtClean="0"/>
              <a:t>Highlights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Developed, delivered </a:t>
            </a:r>
            <a:r>
              <a:rPr lang="en-US" sz="1800" dirty="0"/>
              <a:t>and </a:t>
            </a:r>
            <a:r>
              <a:rPr lang="en-US" sz="1800" dirty="0" smtClean="0"/>
              <a:t>evaluated </a:t>
            </a:r>
            <a:r>
              <a:rPr lang="en-US" sz="1800" dirty="0"/>
              <a:t>a new first-year seminar for computing majors </a:t>
            </a:r>
            <a:r>
              <a:rPr lang="en-US" sz="1800" dirty="0" smtClean="0"/>
              <a:t>designed to </a:t>
            </a:r>
            <a:r>
              <a:rPr lang="en-US" sz="1800" dirty="0"/>
              <a:t>increase  retention,  completion,  and  success  among  students,  especially  women  and  those  </a:t>
            </a:r>
            <a:r>
              <a:rPr lang="en-US" sz="1800" dirty="0" smtClean="0"/>
              <a:t>from underrepresented groups</a:t>
            </a:r>
            <a:endParaRPr lang="en-US" sz="1800" dirty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 smtClean="0"/>
              <a:t>Provides  an  overview  </a:t>
            </a:r>
            <a:r>
              <a:rPr lang="en-US" sz="1800" dirty="0"/>
              <a:t>of </a:t>
            </a:r>
            <a:r>
              <a:rPr lang="en-US" sz="1800" dirty="0" smtClean="0"/>
              <a:t> </a:t>
            </a:r>
            <a:r>
              <a:rPr lang="en-US" sz="1800" dirty="0"/>
              <a:t>the </a:t>
            </a:r>
            <a:r>
              <a:rPr lang="en-US" sz="1800" dirty="0" smtClean="0"/>
              <a:t> </a:t>
            </a:r>
            <a:r>
              <a:rPr lang="en-US" sz="1800" dirty="0"/>
              <a:t>discipline, </a:t>
            </a:r>
            <a:r>
              <a:rPr lang="en-US" sz="1800" dirty="0" smtClean="0"/>
              <a:t>builds  </a:t>
            </a:r>
            <a:r>
              <a:rPr lang="en-US" sz="1800" dirty="0"/>
              <a:t>foundational  technical  skills,  includes a group design experience, and strengthens academic  success  and  professional  </a:t>
            </a:r>
            <a:r>
              <a:rPr lang="en-US" sz="1800" dirty="0" smtClean="0"/>
              <a:t>skills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COMP101 participants had higher rates of retention in major and COEIT than control group (though not statistically significant)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COMP101 is currently institutionalized at UMBC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6327" y="6150167"/>
            <a:ext cx="1570746" cy="55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0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309" y="675984"/>
            <a:ext cx="8610600" cy="1293028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Grant-funded projects</a:t>
            </a:r>
            <a:endParaRPr lang="en-U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655" y="1858176"/>
            <a:ext cx="11111345" cy="4469472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smtClean="0"/>
              <a:t>“Post-Transfer Pathways Program for Computing and Engineering Majors” (2016-2020)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900" dirty="0" smtClean="0"/>
              <a:t>NSF IUSE; DUE 1626413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900" dirty="0" smtClean="0"/>
              <a:t>Project Team: P. Rheingans (PI), D. Ireland, C. Seaman, L. Blaney, A. Spence, L. </a:t>
            </a:r>
            <a:r>
              <a:rPr lang="en-US" sz="1900" dirty="0" err="1" smtClean="0"/>
              <a:t>Shishineh</a:t>
            </a:r>
            <a:r>
              <a:rPr lang="en-US" sz="1900" dirty="0" smtClean="0"/>
              <a:t>, C. </a:t>
            </a:r>
            <a:r>
              <a:rPr lang="en-US" sz="1900" dirty="0" err="1" smtClean="0"/>
              <a:t>Bielawski</a:t>
            </a:r>
            <a:endParaRPr lang="en-US" sz="19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900" u="sng" dirty="0" smtClean="0"/>
              <a:t>Highlights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900" dirty="0" smtClean="0"/>
              <a:t>An </a:t>
            </a:r>
            <a:r>
              <a:rPr lang="en-US" sz="1900" dirty="0"/>
              <a:t>innovative model of pre- and post-transfer academic coaching for transfer students in computing and </a:t>
            </a:r>
            <a:r>
              <a:rPr lang="en-US" sz="1900" dirty="0" smtClean="0"/>
              <a:t>engineering</a:t>
            </a:r>
            <a:endParaRPr lang="en-US" sz="19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900" dirty="0" smtClean="0"/>
              <a:t>A discipline </a:t>
            </a:r>
            <a:r>
              <a:rPr lang="en-US" sz="1900" dirty="0"/>
              <a:t>specific one-credit first year experience course designed for transfer students in computing and engineering majors at </a:t>
            </a:r>
            <a:r>
              <a:rPr lang="en-US" sz="1900" dirty="0" smtClean="0"/>
              <a:t>UMBC</a:t>
            </a:r>
            <a:endParaRPr lang="en-US" sz="19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900" dirty="0"/>
              <a:t>A</a:t>
            </a:r>
            <a:r>
              <a:rPr lang="en-US" sz="1900" dirty="0" smtClean="0"/>
              <a:t>n </a:t>
            </a:r>
            <a:r>
              <a:rPr lang="en-US" sz="1900" dirty="0"/>
              <a:t>active, data-driven, collaborative learning community comprised of computing and engineering faculty, advisors, and administrators from six partners community colleges and from four academic departments at </a:t>
            </a:r>
            <a:r>
              <a:rPr lang="en-US" sz="1900" dirty="0" smtClean="0"/>
              <a:t>UMBC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900" dirty="0" smtClean="0"/>
              <a:t>Pre-/post-transfer survey to assess the backgrounds </a:t>
            </a:r>
            <a:r>
              <a:rPr lang="en-US" sz="1900" dirty="0"/>
              <a:t>of transfer students from community colleges who intend to pursue computing and engineering </a:t>
            </a:r>
            <a:r>
              <a:rPr lang="en-US" sz="1900" dirty="0" smtClean="0"/>
              <a:t>majors at UMBC</a:t>
            </a:r>
            <a:endParaRPr lang="en-US" sz="1900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6327" y="6150167"/>
            <a:ext cx="1570746" cy="55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7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280</TotalTime>
  <Words>1438</Words>
  <Application>Microsoft Office PowerPoint</Application>
  <PresentationFormat>Widescreen</PresentationFormat>
  <Paragraphs>111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Courier New</vt:lpstr>
      <vt:lpstr>Franklin Gothic Book</vt:lpstr>
      <vt:lpstr>Vapor Trail</vt:lpstr>
      <vt:lpstr> The center for women in technology</vt:lpstr>
      <vt:lpstr>Our team</vt:lpstr>
      <vt:lpstr>Four CWIT Priorities</vt:lpstr>
      <vt:lpstr>research &amp; creative Achievement</vt:lpstr>
      <vt:lpstr>State-funded projects</vt:lpstr>
      <vt:lpstr>Grant-funded projects</vt:lpstr>
      <vt:lpstr>research &amp; creative Achievement</vt:lpstr>
      <vt:lpstr>Grant-funded projects</vt:lpstr>
      <vt:lpstr>Grant-funded projects</vt:lpstr>
      <vt:lpstr>research &amp; creative Achievement</vt:lpstr>
      <vt:lpstr>COEIT Climate initiatives</vt:lpstr>
      <vt:lpstr>Future directions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center for women in technology</dc:title>
  <dc:creator>Danyelle Ireland</dc:creator>
  <cp:lastModifiedBy>Rosemary Drohan</cp:lastModifiedBy>
  <cp:revision>85</cp:revision>
  <dcterms:created xsi:type="dcterms:W3CDTF">2017-09-07T16:37:14Z</dcterms:created>
  <dcterms:modified xsi:type="dcterms:W3CDTF">2017-09-08T17:48:02Z</dcterms:modified>
</cp:coreProperties>
</file>