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2" r:id="rId3"/>
    <p:sldId id="301" r:id="rId4"/>
    <p:sldId id="304" r:id="rId5"/>
    <p:sldId id="306" r:id="rId6"/>
    <p:sldId id="267" r:id="rId7"/>
    <p:sldId id="269" r:id="rId8"/>
    <p:sldId id="284" r:id="rId9"/>
    <p:sldId id="285" r:id="rId10"/>
    <p:sldId id="305" r:id="rId11"/>
    <p:sldId id="313" r:id="rId12"/>
    <p:sldId id="312" r:id="rId13"/>
    <p:sldId id="315" r:id="rId14"/>
    <p:sldId id="314" r:id="rId15"/>
    <p:sldId id="309" r:id="rId16"/>
    <p:sldId id="259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rustice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A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51" autoAdjust="0"/>
    <p:restoredTop sz="94660"/>
  </p:normalViewPr>
  <p:slideViewPr>
    <p:cSldViewPr>
      <p:cViewPr varScale="1">
        <p:scale>
          <a:sx n="71" d="100"/>
          <a:sy n="71" d="100"/>
        </p:scale>
        <p:origin x="-71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4" tIns="46607" rIns="93214" bIns="46607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4" tIns="46607" rIns="93214" bIns="4660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4" tIns="46607" rIns="93214" bIns="46607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4" tIns="46607" rIns="93214" bIns="4660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2B17DAF-8D1A-4F3F-A08A-D4F25D1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4" tIns="46607" rIns="93214" bIns="46607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4" tIns="46607" rIns="93214" bIns="4660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4" tIns="46607" rIns="93214" bIns="466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4" tIns="46607" rIns="93214" bIns="46607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4" tIns="46607" rIns="93214" bIns="4660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AF95A76-146B-45DE-93E3-9B79C6C37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hilltopinstitute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7151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rgbClr val="00A0A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3581400"/>
            <a:ext cx="4892675" cy="76200"/>
          </a:xfrm>
          <a:prstGeom prst="rect">
            <a:avLst/>
          </a:prstGeom>
          <a:solidFill>
            <a:srgbClr val="00A0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pic>
        <p:nvPicPr>
          <p:cNvPr id="69" name="Picture 74" descr="hilltop_left_w_ta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4114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79" descr="UMBC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96000"/>
            <a:ext cx="1527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466975"/>
            <a:ext cx="7678738" cy="641350"/>
          </a:xfrm>
        </p:spPr>
        <p:txBody>
          <a:bodyPr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38600" y="3505200"/>
            <a:ext cx="4437063" cy="3048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9215CF6A-7A1B-4682-8527-B68045F2FA64}" type="slidenum">
              <a:rPr lang="en-US"/>
              <a:pPr>
                <a:defRPr/>
              </a:pPr>
              <a:t>‹#›</a:t>
            </a:fld>
            <a:r>
              <a:rPr lang="en-US"/>
              <a:t>-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0863" y="312738"/>
            <a:ext cx="2122487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12738"/>
            <a:ext cx="62150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1685C59C-F769-4D3B-86C4-314036D4F27D}" type="slidenum">
              <a:rPr lang="en-US"/>
              <a:pPr>
                <a:defRPr/>
              </a:pPr>
              <a:t>‹#›</a:t>
            </a:fld>
            <a:r>
              <a:rPr lang="en-US"/>
              <a:t>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412CD552-F8E5-46D8-ABA9-0135BABB5AC2}" type="slidenum">
              <a:rPr lang="en-US"/>
              <a:pPr>
                <a:defRPr/>
              </a:pPr>
              <a:t>‹#›</a:t>
            </a:fld>
            <a:r>
              <a:rPr lang="en-US"/>
              <a:t>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55F1B371-368D-465E-AEC6-4456081B0B9E}" type="slidenum">
              <a:rPr lang="en-US"/>
              <a:pPr>
                <a:defRPr/>
              </a:pPr>
              <a:t>‹#›</a:t>
            </a:fld>
            <a:r>
              <a:rPr lang="en-US"/>
              <a:t>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168775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4575" y="1905000"/>
            <a:ext cx="4168775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5DF5270D-EB3E-4D6D-8042-6A579852A75E}" type="slidenum">
              <a:rPr lang="en-US"/>
              <a:pPr>
                <a:defRPr/>
              </a:pPr>
              <a:t>‹#›</a:t>
            </a:fld>
            <a:r>
              <a:rPr lang="en-US"/>
              <a:t>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93E8C1FA-4119-47BE-878F-1BB0FDA700B5}" type="slidenum">
              <a:rPr lang="en-US"/>
              <a:pPr>
                <a:defRPr/>
              </a:pPr>
              <a:t>‹#›</a:t>
            </a:fld>
            <a:r>
              <a:rPr lang="en-US"/>
              <a:t>-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1F70B354-165C-48CB-9E88-90F6870E6C3B}" type="slidenum">
              <a:rPr lang="en-US"/>
              <a:pPr>
                <a:defRPr/>
              </a:pPr>
              <a:t>‹#›</a:t>
            </a:fld>
            <a:r>
              <a:rPr lang="en-US"/>
              <a:t>-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4B7FCCD9-6EA6-4C45-87F3-9C60CF19F4ED}" type="slidenum">
              <a:rPr lang="en-US"/>
              <a:pPr>
                <a:defRPr/>
              </a:pPr>
              <a:t>‹#›</a:t>
            </a:fld>
            <a:r>
              <a:rPr lang="en-US"/>
              <a:t>-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4F3C6F61-8C6D-40BD-9584-58A7079510F8}" type="slidenum">
              <a:rPr lang="en-US"/>
              <a:pPr>
                <a:defRPr/>
              </a:pPr>
              <a:t>‹#›</a:t>
            </a:fld>
            <a:r>
              <a:rPr lang="en-US"/>
              <a:t>-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</a:t>
            </a:r>
            <a:fld id="{EA1B1923-5968-4939-8FB6-9FAEA8B6CDF0}" type="slidenum">
              <a:rPr lang="en-US"/>
              <a:pPr>
                <a:defRPr/>
              </a:pPr>
              <a:t>‹#›</a:t>
            </a:fld>
            <a:r>
              <a:rPr lang="en-US"/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7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8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2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3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6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7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0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1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2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3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5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6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7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0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1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2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3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4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5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6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7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8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9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0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1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2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3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4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6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rgbClr val="00A0A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12738"/>
            <a:ext cx="754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05000"/>
            <a:ext cx="84899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Bullet 2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-</a:t>
            </a:r>
            <a:fld id="{8F12E33A-A7B4-4EF7-9F3B-642C6F6807FC}" type="slidenum">
              <a:rPr lang="en-US"/>
              <a:pPr>
                <a:defRPr/>
              </a:pPr>
              <a:t>‹#›</a:t>
            </a:fld>
            <a:r>
              <a:rPr lang="en-US"/>
              <a:t>-</a:t>
            </a:r>
          </a:p>
        </p:txBody>
      </p:sp>
      <p:pic>
        <p:nvPicPr>
          <p:cNvPr id="1030" name="Picture 73" descr="hilltop_left_nota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400800"/>
            <a:ext cx="1828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8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lltopinstitute.org/" TargetMode="External"/><Relationship Id="rId2" Type="http://schemas.openxmlformats.org/officeDocument/2006/relationships/hyperlink" Target="mailto:cwoodcock@hilltop.umbc.ed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168346"/>
            <a:ext cx="7543800" cy="1200329"/>
          </a:xfrm>
          <a:noFill/>
        </p:spPr>
        <p:txBody>
          <a:bodyPr lIns="0" rIns="0"/>
          <a:lstStyle/>
          <a:p>
            <a:pPr eaLnBrk="1" hangingPunct="1"/>
            <a:r>
              <a:rPr lang="en-US" dirty="0" smtClean="0"/>
              <a:t>Hilltop’s Contributions to UMBC’s Mission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3810000"/>
            <a:ext cx="4437063" cy="2622550"/>
          </a:xfrm>
        </p:spPr>
        <p:txBody>
          <a:bodyPr lIns="0" rIns="0"/>
          <a:lstStyle/>
          <a:p>
            <a:pPr algn="r" eaLnBrk="1" hangingPunct="1">
              <a:lnSpc>
                <a:spcPct val="175000"/>
              </a:lnSpc>
              <a:spcBef>
                <a:spcPct val="0"/>
              </a:spcBef>
            </a:pPr>
            <a:r>
              <a:rPr lang="en-US" sz="2400" dirty="0" smtClean="0"/>
              <a:t>October 13, 2017</a:t>
            </a:r>
          </a:p>
          <a:p>
            <a:pPr algn="r" eaLnBrk="1" hangingPunct="1">
              <a:lnSpc>
                <a:spcPct val="175000"/>
              </a:lnSpc>
              <a:spcBef>
                <a:spcPct val="0"/>
              </a:spcBef>
            </a:pPr>
            <a:r>
              <a:rPr lang="en-US" sz="2400" dirty="0" smtClean="0"/>
              <a:t>Cynthia H. Woodcock</a:t>
            </a:r>
          </a:p>
          <a:p>
            <a:pPr algn="r" eaLnBrk="1" hangingPunct="1">
              <a:lnSpc>
                <a:spcPct val="175000"/>
              </a:lnSpc>
              <a:spcBef>
                <a:spcPct val="0"/>
              </a:spcBef>
            </a:pPr>
            <a:r>
              <a:rPr lang="en-US" sz="2400" dirty="0" smtClean="0"/>
              <a:t>UMBC Research Council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Hilltop contribute to UMBC’s mission?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412CD552-F8E5-46D8-ABA9-0135BABB5AC2}" type="slidenum">
              <a:rPr lang="en-US" smtClean="0"/>
              <a:pPr>
                <a:defRPr/>
              </a:pPr>
              <a:t>10</a:t>
            </a:fld>
            <a:r>
              <a:rPr lang="en-US" smtClean="0"/>
              <a:t>-</a:t>
            </a: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3733800" y="2590800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2000" y="2133600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352800" y="2057400"/>
            <a:ext cx="2057400" cy="137160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76600" y="2514600"/>
            <a:ext cx="2209800" cy="990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429000" y="2590800"/>
            <a:ext cx="18288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447800" y="3048000"/>
            <a:ext cx="2057400" cy="1447800"/>
          </a:xfrm>
          <a:prstGeom prst="ellipse">
            <a:avLst/>
          </a:prstGeom>
          <a:solidFill>
            <a:srgbClr val="00A0AF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+mn-lt"/>
                <a:cs typeface="Arial" pitchFamily="34" charset="0"/>
              </a:rPr>
              <a:t>Teaching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3505200" y="4724400"/>
            <a:ext cx="1981200" cy="1371600"/>
          </a:xfrm>
          <a:prstGeom prst="ellipse">
            <a:avLst/>
          </a:prstGeom>
          <a:solidFill>
            <a:srgbClr val="00A0AF"/>
          </a:solidFill>
          <a:ln w="31750">
            <a:noFill/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Service to Maryland</a:t>
            </a:r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5181600" y="3048000"/>
            <a:ext cx="2057400" cy="1371600"/>
          </a:xfrm>
          <a:prstGeom prst="ellipse">
            <a:avLst/>
          </a:prstGeom>
          <a:solidFill>
            <a:srgbClr val="00A0AF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+mn-lt"/>
                <a:cs typeface="Arial" pitchFamily="34" charset="0"/>
              </a:rPr>
              <a:t>Research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2133600"/>
            <a:ext cx="27432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The Hilltop Institute</a:t>
            </a:r>
            <a:endParaRPr lang="en-US" sz="2000" b="1" dirty="0"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3276600" y="2514600"/>
            <a:ext cx="838200" cy="3810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21" name="Straight Arrow Connector 20"/>
          <p:cNvCxnSpPr>
            <a:stCxn id="17" idx="2"/>
            <a:endCxn id="1026" idx="7"/>
          </p:cNvCxnSpPr>
          <p:nvPr/>
        </p:nvCxnSpPr>
        <p:spPr bwMode="auto">
          <a:xfrm flipH="1">
            <a:off x="3203901" y="2533710"/>
            <a:ext cx="1215699" cy="726315"/>
          </a:xfrm>
          <a:prstGeom prst="straightConnector1">
            <a:avLst/>
          </a:prstGeom>
          <a:noFill/>
          <a:ln w="9525" cap="flat" cmpd="sng" algn="ctr">
            <a:noFill/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H="1">
            <a:off x="3276600" y="2590800"/>
            <a:ext cx="471488" cy="571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3" name="AutoShape 5"/>
          <p:cNvCxnSpPr>
            <a:cxnSpLocks noChangeShapeType="1"/>
          </p:cNvCxnSpPr>
          <p:nvPr/>
        </p:nvCxnSpPr>
        <p:spPr bwMode="auto">
          <a:xfrm rot="5340000" flipH="1">
            <a:off x="4950583" y="2527686"/>
            <a:ext cx="547687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 rot="240000">
            <a:off x="4320913" y="2594205"/>
            <a:ext cx="183966" cy="2057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UMBC Mission: Service to Maryland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82000" cy="3429000"/>
          </a:xfrm>
        </p:spPr>
        <p:txBody>
          <a:bodyPr/>
          <a:lstStyle/>
          <a:p>
            <a:r>
              <a:rPr lang="en-US" dirty="0" smtClean="0"/>
              <a:t>Data analytics, applied research, and policy analysis for Maryland state agencies to ensure that all Marylanders have access </a:t>
            </a:r>
            <a:br>
              <a:rPr lang="en-US" dirty="0" smtClean="0"/>
            </a:br>
            <a:r>
              <a:rPr lang="en-US" dirty="0" smtClean="0"/>
              <a:t>to affordable, high-quality health care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412CD552-F8E5-46D8-ABA9-0135BABB5AC2}" type="slidenum">
              <a:rPr lang="en-US" smtClean="0"/>
              <a:pPr>
                <a:defRPr/>
              </a:pPr>
              <a:t>11</a:t>
            </a:fld>
            <a:r>
              <a:rPr lang="en-US" smtClean="0"/>
              <a:t>-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UMBC Mission: Research</a:t>
            </a:r>
            <a:br>
              <a:rPr lang="en-US" sz="3200" dirty="0" smtClean="0"/>
            </a:br>
            <a:r>
              <a:rPr lang="en-US" sz="2400" dirty="0" smtClean="0"/>
              <a:t>A sampling of our research projects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382000" cy="4572000"/>
          </a:xfrm>
        </p:spPr>
        <p:txBody>
          <a:bodyPr/>
          <a:lstStyle/>
          <a:p>
            <a:r>
              <a:rPr lang="en-US" sz="2000" b="1" dirty="0" smtClean="0"/>
              <a:t>Department of Housing and Urban Development/ UMBC-MIPAR: </a:t>
            </a:r>
            <a:r>
              <a:rPr lang="en-US" sz="2000" dirty="0" smtClean="0"/>
              <a:t>Cost benefit analysis of Green and Healthy Homes initiative</a:t>
            </a:r>
            <a:r>
              <a:rPr lang="en-US" sz="2000" i="1" dirty="0" smtClean="0"/>
              <a:t>—</a:t>
            </a:r>
            <a:br>
              <a:rPr lang="en-US" sz="2000" i="1" dirty="0" smtClean="0"/>
            </a:br>
            <a:r>
              <a:rPr lang="en-US" sz="2000" i="1" dirty="0" smtClean="0"/>
              <a:t>David Salkever, PI</a:t>
            </a:r>
          </a:p>
          <a:p>
            <a:r>
              <a:rPr lang="en-US" sz="2000" b="1" dirty="0" smtClean="0"/>
              <a:t>National Institute of Mental Health/UMBC: </a:t>
            </a:r>
            <a:r>
              <a:rPr lang="en-US" sz="2000" dirty="0" smtClean="0"/>
              <a:t>Multiple-impact effectiveness of a state-supported employment policy initiative</a:t>
            </a:r>
            <a:r>
              <a:rPr lang="en-US" sz="2000" i="1" dirty="0" smtClean="0"/>
              <a:t>—David Salkever, PI</a:t>
            </a:r>
            <a:endParaRPr lang="en-US" sz="2000" dirty="0" smtClean="0"/>
          </a:p>
          <a:p>
            <a:r>
              <a:rPr lang="en-US" sz="2000" b="1" dirty="0" smtClean="0"/>
              <a:t>Agency for Healthcare Research and Quality (AHRQ)/JHU/UMBC: </a:t>
            </a:r>
            <a:r>
              <a:rPr lang="en-US" sz="2000" dirty="0" smtClean="0"/>
              <a:t>Employment interventions for persons with serious mental </a:t>
            </a:r>
            <a:r>
              <a:rPr lang="en-US" sz="2000" i="1" dirty="0" smtClean="0"/>
              <a:t>illness—Donald </a:t>
            </a:r>
            <a:r>
              <a:rPr lang="en-US" sz="2000" i="1" dirty="0" err="1" smtClean="0"/>
              <a:t>Steinwachs</a:t>
            </a:r>
            <a:r>
              <a:rPr lang="en-US" sz="2000" i="1" dirty="0" smtClean="0"/>
              <a:t>, JHU PI; David Salkever, UMBC PI</a:t>
            </a:r>
          </a:p>
          <a:p>
            <a:r>
              <a:rPr lang="en-US" sz="2000" b="1" dirty="0" smtClean="0"/>
              <a:t>Health Resources and Services Administration/JHU/UMBC</a:t>
            </a:r>
            <a:r>
              <a:rPr lang="en-US" sz="2000" i="1" dirty="0" smtClean="0"/>
              <a:t>: </a:t>
            </a:r>
            <a:r>
              <a:rPr lang="en-US" sz="2000" dirty="0" smtClean="0"/>
              <a:t>Sickle cell treatment demonstration program—</a:t>
            </a:r>
            <a:r>
              <a:rPr lang="en-US" sz="2000" i="1" dirty="0" smtClean="0"/>
              <a:t>John </a:t>
            </a:r>
            <a:r>
              <a:rPr lang="en-US" sz="2000" i="1" dirty="0" err="1" smtClean="0"/>
              <a:t>Strouse</a:t>
            </a:r>
            <a:r>
              <a:rPr lang="en-US" sz="2000" i="1" dirty="0" smtClean="0"/>
              <a:t>, JHU PI; Michael Abrams, UMBC/Hilltop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412CD552-F8E5-46D8-ABA9-0135BABB5AC2}" type="slidenum">
              <a:rPr lang="en-US" smtClean="0"/>
              <a:pPr>
                <a:defRPr/>
              </a:pPr>
              <a:t>12</a:t>
            </a:fld>
            <a:r>
              <a:rPr lang="en-US" smtClean="0"/>
              <a:t>-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738"/>
            <a:ext cx="8077200" cy="1311275"/>
          </a:xfrm>
        </p:spPr>
        <p:txBody>
          <a:bodyPr/>
          <a:lstStyle/>
          <a:p>
            <a:r>
              <a:rPr lang="en-US" sz="3200" dirty="0" smtClean="0"/>
              <a:t>UMBC Mission: Research</a:t>
            </a:r>
            <a:br>
              <a:rPr lang="en-US" sz="3200" dirty="0" smtClean="0"/>
            </a:br>
            <a:r>
              <a:rPr lang="en-US" sz="2400" dirty="0" smtClean="0"/>
              <a:t>A sampling of our research projects </a:t>
            </a:r>
            <a:r>
              <a:rPr lang="en-US" sz="1600" dirty="0" smtClean="0"/>
              <a:t>continued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89950" cy="3962400"/>
          </a:xfrm>
        </p:spPr>
        <p:txBody>
          <a:bodyPr/>
          <a:lstStyle/>
          <a:p>
            <a:r>
              <a:rPr lang="en-US" sz="2000" b="1" dirty="0" smtClean="0"/>
              <a:t>UMCP/UMBC/University of Delaware: </a:t>
            </a:r>
            <a:r>
              <a:rPr lang="en-US" sz="2000" dirty="0" smtClean="0"/>
              <a:t>Evaluation of the Delaware Contraceptive Access Now (DEL-CAN) intervention—Michael Rendall, UMCP PI; Steven Peuquet, U DE PI; Hamid Fakhraei, UMBC/Hilltop </a:t>
            </a:r>
          </a:p>
          <a:p>
            <a:r>
              <a:rPr lang="en-US" sz="2000" b="1" dirty="0" smtClean="0"/>
              <a:t>Center for Medicare and Medicaid Innovation/JHU/UMBC:</a:t>
            </a:r>
            <a:r>
              <a:rPr lang="en-US" sz="2000" dirty="0" smtClean="0"/>
              <a:t> Evaluation of MIND Health Care Innovation Award—Quincy </a:t>
            </a:r>
            <a:r>
              <a:rPr lang="en-US" sz="2000" dirty="0" err="1" smtClean="0"/>
              <a:t>Samus</a:t>
            </a:r>
            <a:r>
              <a:rPr lang="en-US" sz="2000" dirty="0" smtClean="0"/>
              <a:t>, JHU PI; Ian Stockwell, UMBC/Hilltop</a:t>
            </a:r>
          </a:p>
          <a:p>
            <a:r>
              <a:rPr lang="en-US" sz="2000" b="1" dirty="0" smtClean="0"/>
              <a:t>Center for Medicare and Medicaid Innovation/JHU/UMBC:</a:t>
            </a:r>
            <a:r>
              <a:rPr lang="en-US" sz="2000" dirty="0" smtClean="0"/>
              <a:t> Evaluation of CAPABLE Health Care Innovation Award—</a:t>
            </a:r>
            <a:br>
              <a:rPr lang="en-US" sz="2000" dirty="0" smtClean="0"/>
            </a:br>
            <a:r>
              <a:rPr lang="en-US" sz="2000" dirty="0" smtClean="0"/>
              <a:t>Sarah Szanton, JHU PI; Ian Stockwell, UMBC/Hilltop</a:t>
            </a:r>
          </a:p>
          <a:p>
            <a:r>
              <a:rPr lang="en-US" sz="2000" b="1" dirty="0" smtClean="0"/>
              <a:t>UMBC-UMB Innovation Partnership Grant</a:t>
            </a:r>
            <a:r>
              <a:rPr lang="en-US" sz="2000" dirty="0" smtClean="0"/>
              <a:t>: Prescription </a:t>
            </a:r>
            <a:r>
              <a:rPr lang="en-US" sz="2000" dirty="0" err="1" smtClean="0"/>
              <a:t>opioid</a:t>
            </a:r>
            <a:r>
              <a:rPr lang="en-US" sz="2000" dirty="0" smtClean="0"/>
              <a:t> exposure and subsequent </a:t>
            </a:r>
            <a:r>
              <a:rPr lang="en-US" sz="2000" dirty="0" err="1" smtClean="0"/>
              <a:t>opioid</a:t>
            </a:r>
            <a:r>
              <a:rPr lang="en-US" sz="2000" dirty="0" smtClean="0"/>
              <a:t> dependence—Fadia Shaya, UMB; Michael Abrams, UMBC/Hilltop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412CD552-F8E5-46D8-ABA9-0135BABB5AC2}" type="slidenum">
              <a:rPr lang="en-US" smtClean="0"/>
              <a:pPr>
                <a:defRPr/>
              </a:pPr>
              <a:t>13</a:t>
            </a:fld>
            <a:r>
              <a:rPr lang="en-US" smtClean="0"/>
              <a:t>-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UMBC Mission: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89950" cy="4038600"/>
          </a:xfrm>
        </p:spPr>
        <p:txBody>
          <a:bodyPr/>
          <a:lstStyle/>
          <a:p>
            <a:r>
              <a:rPr lang="en-US" sz="2400" dirty="0" smtClean="0"/>
              <a:t>Adjunct Faculty</a:t>
            </a:r>
          </a:p>
          <a:p>
            <a:pPr lvl="1"/>
            <a:r>
              <a:rPr lang="en-US" sz="2000" i="1" dirty="0" smtClean="0"/>
              <a:t>Issues in Health Care</a:t>
            </a:r>
            <a:r>
              <a:rPr lang="en-US" sz="2000" dirty="0" smtClean="0"/>
              <a:t> and </a:t>
            </a:r>
            <a:r>
              <a:rPr lang="en-US" sz="2000" i="1" dirty="0" smtClean="0"/>
              <a:t>Health Care Organization and Delivery</a:t>
            </a:r>
            <a:r>
              <a:rPr lang="en-US" sz="2000" dirty="0" smtClean="0"/>
              <a:t>—Mike Nolin, Michael Abrams</a:t>
            </a:r>
          </a:p>
          <a:p>
            <a:pPr lvl="1"/>
            <a:r>
              <a:rPr lang="en-US" sz="2000" dirty="0" smtClean="0"/>
              <a:t>SAS Programming—Jayne Miller</a:t>
            </a:r>
          </a:p>
          <a:p>
            <a:r>
              <a:rPr lang="en-US" sz="2400" dirty="0" smtClean="0"/>
              <a:t>Consultation to UMBC on new programs to meet emerging labor market needs (e.g., data science, public policy)</a:t>
            </a:r>
          </a:p>
          <a:p>
            <a:r>
              <a:rPr lang="en-US" sz="2400" dirty="0" smtClean="0"/>
              <a:t>Guest Lectures</a:t>
            </a:r>
          </a:p>
          <a:p>
            <a:pPr lvl="1"/>
            <a:r>
              <a:rPr lang="en-US" sz="2000" i="1" dirty="0" smtClean="0"/>
              <a:t>Issues in Health Policy </a:t>
            </a:r>
            <a:r>
              <a:rPr lang="en-US" sz="2000" dirty="0" smtClean="0"/>
              <a:t>for UMBC-UMB Gerontology Program—Cynthia Woodcock</a:t>
            </a:r>
          </a:p>
          <a:p>
            <a:pPr lvl="1"/>
            <a:r>
              <a:rPr lang="en-US" sz="2000" i="1" dirty="0" smtClean="0"/>
              <a:t>Health Services Policy and Management </a:t>
            </a:r>
            <a:r>
              <a:rPr lang="en-US" sz="2000" dirty="0" smtClean="0"/>
              <a:t>at UMB—</a:t>
            </a:r>
            <a:br>
              <a:rPr lang="en-US" sz="2000" dirty="0" smtClean="0"/>
            </a:br>
            <a:r>
              <a:rPr lang="en-US" sz="2000" dirty="0" smtClean="0"/>
              <a:t>Cynthia Woodcock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</a:t>
            </a:r>
            <a:fld id="{412CD552-F8E5-46D8-ABA9-0135BABB5AC2}" type="slidenum">
              <a:rPr lang="en-US" smtClean="0"/>
              <a:pPr>
                <a:defRPr/>
              </a:pPr>
              <a:t>14</a:t>
            </a:fld>
            <a:r>
              <a:rPr lang="en-US" dirty="0" smtClean="0"/>
              <a:t>-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UMBC Mission: Teaching </a:t>
            </a:r>
            <a:r>
              <a:rPr lang="en-US" sz="2000" dirty="0" smtClean="0"/>
              <a:t>continued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5791200" cy="2438400"/>
          </a:xfrm>
        </p:spPr>
        <p:txBody>
          <a:bodyPr/>
          <a:lstStyle/>
          <a:p>
            <a:r>
              <a:rPr lang="en-US" sz="2400" dirty="0" smtClean="0"/>
              <a:t>Students</a:t>
            </a:r>
          </a:p>
          <a:p>
            <a:pPr lvl="1"/>
            <a:r>
              <a:rPr lang="en-US" sz="2000" dirty="0" smtClean="0"/>
              <a:t>Graduate Research Assistants—3 per year</a:t>
            </a:r>
          </a:p>
          <a:p>
            <a:pPr lvl="1"/>
            <a:r>
              <a:rPr lang="en-US" sz="2000" dirty="0" smtClean="0"/>
              <a:t>Interns—2-4 per semester/summer</a:t>
            </a:r>
          </a:p>
          <a:p>
            <a:pPr lvl="1"/>
            <a:r>
              <a:rPr lang="en-US" sz="2000" dirty="0" smtClean="0"/>
              <a:t>Employment—2-3 ongoing part-time jobs</a:t>
            </a:r>
          </a:p>
          <a:p>
            <a:pPr lvl="1"/>
            <a:r>
              <a:rPr lang="en-US" sz="2000" dirty="0" smtClean="0"/>
              <a:t>Mentoring—dissertations, capstone papers, student consultations, career fairs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412CD552-F8E5-46D8-ABA9-0135BABB5AC2}" type="slidenum">
              <a:rPr lang="en-US" smtClean="0"/>
              <a:pPr>
                <a:defRPr/>
              </a:pPr>
              <a:t>15</a:t>
            </a:fld>
            <a:r>
              <a:rPr lang="en-US" smtClean="0"/>
              <a:t>-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114800"/>
            <a:ext cx="2032000" cy="1554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133600"/>
            <a:ext cx="1524000" cy="1524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781800" y="36576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GRA Laura Humber</a:t>
            </a:r>
            <a:endParaRPr lang="en-US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5638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Intern Hassan Sheikh </a:t>
            </a:r>
            <a:br>
              <a:rPr lang="en-US" sz="1200" dirty="0" smtClean="0">
                <a:latin typeface="+mn-lt"/>
              </a:rPr>
            </a:br>
            <a:r>
              <a:rPr lang="en-US" sz="1200" dirty="0" smtClean="0">
                <a:latin typeface="+mn-lt"/>
              </a:rPr>
              <a:t>and GRA Parker James</a:t>
            </a:r>
            <a:endParaRPr lang="en-US" sz="1200" dirty="0">
              <a:latin typeface="+mn-lt"/>
            </a:endParaRPr>
          </a:p>
        </p:txBody>
      </p:sp>
      <p:pic>
        <p:nvPicPr>
          <p:cNvPr id="1028" name="Picture 4" descr="IMG_3552"/>
          <p:cNvPicPr>
            <a:picLocks noChangeAspect="1" noChangeArrowheads="1"/>
          </p:cNvPicPr>
          <p:nvPr/>
        </p:nvPicPr>
        <p:blipFill>
          <a:blip r:embed="rId4" cstate="print"/>
          <a:srcRect t="18292" r="6097"/>
          <a:stretch>
            <a:fillRect/>
          </a:stretch>
        </p:blipFill>
        <p:spPr bwMode="auto">
          <a:xfrm>
            <a:off x="1524000" y="4114800"/>
            <a:ext cx="3314700" cy="19224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24000" y="6019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Health Administration and Policy Program (HAPP) Students at Hilltop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</a:t>
            </a:r>
            <a:fld id="{DA3BBD1A-DE97-42EE-A8EB-7959364A3AFB}" type="slidenum">
              <a:rPr lang="en-US"/>
              <a:pPr>
                <a:defRPr/>
              </a:pPr>
              <a:t>16</a:t>
            </a:fld>
            <a:r>
              <a:rPr lang="en-US"/>
              <a:t>-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044575"/>
            <a:ext cx="7696200" cy="579438"/>
          </a:xfrm>
        </p:spPr>
        <p:txBody>
          <a:bodyPr/>
          <a:lstStyle/>
          <a:p>
            <a:pPr eaLnBrk="1" hangingPunct="1"/>
            <a:r>
              <a:rPr lang="en-US" smtClean="0"/>
              <a:t>Contact Information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25146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85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latin typeface="Arial" charset="0"/>
              </a:rPr>
              <a:t>Cynthia H. Woodcock</a:t>
            </a:r>
          </a:p>
          <a:p>
            <a:pPr marL="342900" indent="-342900" algn="ctr">
              <a:lnSpc>
                <a:spcPct val="80000"/>
              </a:lnSpc>
              <a:spcBef>
                <a:spcPct val="85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latin typeface="Arial" charset="0"/>
              </a:rPr>
              <a:t>Executive Director</a:t>
            </a:r>
            <a:endParaRPr lang="en-US" dirty="0">
              <a:latin typeface="Arial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85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latin typeface="Arial" charset="0"/>
              </a:rPr>
              <a:t>410.455.6274</a:t>
            </a:r>
            <a:endParaRPr lang="en-US" dirty="0">
              <a:latin typeface="Arial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85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latin typeface="Arial" charset="0"/>
                <a:hlinkClick r:id="rId2"/>
              </a:rPr>
              <a:t>cwoodcock@hilltop.umbc.edu</a:t>
            </a:r>
            <a:endParaRPr lang="en-US" dirty="0" smtClean="0">
              <a:latin typeface="Arial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85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latin typeface="Arial" charset="0"/>
                <a:hlinkClick r:id="rId3"/>
              </a:rPr>
              <a:t>www.hilltopinstitute.org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UMBC Institutes and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962400"/>
          </a:xfrm>
        </p:spPr>
        <p:txBody>
          <a:bodyPr/>
          <a:lstStyle/>
          <a:p>
            <a:r>
              <a:rPr lang="en-US" dirty="0" smtClean="0"/>
              <a:t>The question at hand:</a:t>
            </a:r>
          </a:p>
          <a:p>
            <a:pPr>
              <a:buNone/>
            </a:pPr>
            <a:r>
              <a:rPr lang="en-US" i="1" dirty="0" smtClean="0"/>
              <a:t>	How does The Hilltop Institute contribute to academic quality and add value to the University?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412CD552-F8E5-46D8-ABA9-0135BABB5AC2}" type="slidenum">
              <a:rPr lang="en-US" smtClean="0"/>
              <a:pPr>
                <a:defRPr/>
              </a:pPr>
              <a:t>2</a:t>
            </a:fld>
            <a:r>
              <a:rPr lang="en-US" smtClean="0"/>
              <a:t>-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UMBC’s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382000" cy="3962400"/>
          </a:xfrm>
        </p:spPr>
        <p:txBody>
          <a:bodyPr/>
          <a:lstStyle/>
          <a:p>
            <a:pPr indent="0">
              <a:buNone/>
            </a:pPr>
            <a:r>
              <a:rPr lang="en-US" sz="2000" b="1" dirty="0" smtClean="0"/>
              <a:t>UMBC is a dynamic public research university integrating </a:t>
            </a:r>
            <a:r>
              <a:rPr lang="en-US" sz="2000" b="1" dirty="0" smtClean="0">
                <a:solidFill>
                  <a:srgbClr val="FF0000"/>
                </a:solidFill>
              </a:rPr>
              <a:t>teaching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research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solidFill>
                  <a:srgbClr val="FF0000"/>
                </a:solidFill>
              </a:rPr>
              <a:t>service</a:t>
            </a:r>
            <a:r>
              <a:rPr lang="en-US" sz="2000" b="1" dirty="0" smtClean="0"/>
              <a:t> to benefit the citizens of Maryland. </a:t>
            </a:r>
            <a:r>
              <a:rPr lang="en-US" sz="2000" dirty="0" smtClean="0"/>
              <a:t>As an Honors University, the campus offers academically talented students a </a:t>
            </a:r>
            <a:r>
              <a:rPr lang="en-US" sz="2000" b="1" dirty="0" smtClean="0">
                <a:solidFill>
                  <a:srgbClr val="00A0AF"/>
                </a:solidFill>
              </a:rPr>
              <a:t>strong undergraduate liberal arts foundation </a:t>
            </a:r>
            <a:r>
              <a:rPr lang="en-US" sz="2000" dirty="0" smtClean="0"/>
              <a:t>that prepares them for graduate and professional study, entry into the workforce, and community service and leadership. UMBC emphasizes science, engineering, </a:t>
            </a:r>
            <a:r>
              <a:rPr lang="en-US" sz="2000" b="1" dirty="0" smtClean="0">
                <a:solidFill>
                  <a:srgbClr val="00A0AF"/>
                </a:solidFill>
              </a:rPr>
              <a:t>information technology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A0AF"/>
                </a:solidFill>
              </a:rPr>
              <a:t>human services</a:t>
            </a:r>
            <a:r>
              <a:rPr lang="en-US" sz="2000" dirty="0" smtClean="0">
                <a:solidFill>
                  <a:srgbClr val="00A0AF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00A0AF"/>
                </a:solidFill>
              </a:rPr>
              <a:t>public policy </a:t>
            </a:r>
            <a:r>
              <a:rPr lang="en-US" sz="2000" dirty="0" smtClean="0"/>
              <a:t>at the graduate level. UMBC contributes to the economic development of the State and the region through </a:t>
            </a:r>
            <a:r>
              <a:rPr lang="en-US" sz="2000" b="1" dirty="0" smtClean="0">
                <a:solidFill>
                  <a:srgbClr val="00A0AF"/>
                </a:solidFill>
              </a:rPr>
              <a:t>entrepreneurial initiatives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A0AF"/>
                </a:solidFill>
              </a:rPr>
              <a:t>workforce training</a:t>
            </a:r>
            <a:r>
              <a:rPr lang="en-US" sz="2000" dirty="0" smtClean="0"/>
              <a:t>, K-16 partnerships, and </a:t>
            </a:r>
            <a:r>
              <a:rPr lang="en-US" sz="2000" b="1" dirty="0" smtClean="0">
                <a:solidFill>
                  <a:srgbClr val="00A0AF"/>
                </a:solidFill>
              </a:rPr>
              <a:t>technology commercialization in collaboration with public agencies</a:t>
            </a:r>
            <a:r>
              <a:rPr lang="en-US" sz="2000" dirty="0" smtClean="0">
                <a:solidFill>
                  <a:srgbClr val="00A0AF"/>
                </a:solidFill>
              </a:rPr>
              <a:t> </a:t>
            </a:r>
            <a:r>
              <a:rPr lang="en-US" sz="2000" dirty="0" smtClean="0"/>
              <a:t>and the corporate community. UMBC is dedicated to cultural and ethnic diversity, social responsibility and lifelong learning.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412CD552-F8E5-46D8-ABA9-0135BABB5AC2}" type="slidenum">
              <a:rPr lang="en-US" smtClean="0"/>
              <a:pPr>
                <a:defRPr/>
              </a:pPr>
              <a:t>3</a:t>
            </a:fld>
            <a:r>
              <a:rPr lang="en-US" smtClean="0"/>
              <a:t>-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Hilltop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89950" cy="3962400"/>
          </a:xfrm>
        </p:spPr>
        <p:txBody>
          <a:bodyPr/>
          <a:lstStyle/>
          <a:p>
            <a:r>
              <a:rPr lang="en-US" sz="2800" b="1" dirty="0" smtClean="0"/>
              <a:t>Mission</a:t>
            </a:r>
            <a:r>
              <a:rPr lang="en-US" sz="2800" dirty="0" smtClean="0"/>
              <a:t>: The Hilltop Institute works to advance the health and wellbeing of vulnerable populations through research and analysis.</a:t>
            </a:r>
          </a:p>
          <a:p>
            <a:r>
              <a:rPr lang="en-US" sz="2800" b="1" dirty="0" smtClean="0"/>
              <a:t>Vision</a:t>
            </a:r>
            <a:r>
              <a:rPr lang="en-US" sz="2800" dirty="0" smtClean="0"/>
              <a:t>: The Hilltop Institute strives to be a pre-eminent resource for federal, state, and local policymakers, and to contribute to the broad understanding of how better to serve vulnerable populations.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412CD552-F8E5-46D8-ABA9-0135BABB5AC2}" type="slidenum">
              <a:rPr lang="en-US" smtClean="0"/>
              <a:pPr>
                <a:defRPr/>
              </a:pPr>
              <a:t>4</a:t>
            </a:fld>
            <a:r>
              <a:rPr lang="en-US" smtClean="0"/>
              <a:t>-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some background on The Hilltop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Established in 1994 as the Center for Health Program Development and Management (CHPDM) by UMBC’s Freeman Hrabowski and Maryland Secretary of Health Nelson Sabatini</a:t>
            </a:r>
          </a:p>
          <a:p>
            <a:r>
              <a:rPr lang="en-US" sz="2400" dirty="0" smtClean="0"/>
              <a:t>Initially managed a program for high-risk Medicaid participants</a:t>
            </a:r>
          </a:p>
          <a:p>
            <a:r>
              <a:rPr lang="en-US" sz="2400" dirty="0" smtClean="0"/>
              <a:t>In 1997, developed the Section 1115 waiver for </a:t>
            </a:r>
            <a:r>
              <a:rPr lang="en-US" sz="2400" dirty="0" err="1" smtClean="0"/>
              <a:t>HealthChoice</a:t>
            </a:r>
            <a:r>
              <a:rPr lang="en-US" sz="2400" dirty="0" smtClean="0"/>
              <a:t>, Maryland’s Medicaid managed care program, which currently has 1.1 million members and expenditures of $5.4 billion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412CD552-F8E5-46D8-ABA9-0135BABB5AC2}" type="slidenum">
              <a:rPr lang="en-US" smtClean="0"/>
              <a:pPr>
                <a:defRPr/>
              </a:pPr>
              <a:t>5</a:t>
            </a:fld>
            <a:r>
              <a:rPr lang="en-US" smtClean="0"/>
              <a:t>-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6248400" cy="4495800"/>
          </a:xfrm>
        </p:spPr>
        <p:txBody>
          <a:bodyPr/>
          <a:lstStyle/>
          <a:p>
            <a:r>
              <a:rPr lang="en-US" sz="2400" dirty="0" smtClean="0"/>
              <a:t>About 50 staff—economists, financial analysts, attorneys, social scientists, public health professionals, SAS programmers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dirty="0" smtClean="0"/>
              <a:t>Program Groups</a:t>
            </a:r>
          </a:p>
          <a:p>
            <a:pPr lvl="1"/>
            <a:r>
              <a:rPr lang="en-US" sz="1800" dirty="0" smtClean="0"/>
              <a:t>Medicaid Policy Studies</a:t>
            </a:r>
          </a:p>
          <a:p>
            <a:pPr lvl="1"/>
            <a:r>
              <a:rPr lang="en-US" sz="1800" dirty="0" smtClean="0"/>
              <a:t>Financial and Actuarial Analysis/Rate Setting</a:t>
            </a:r>
          </a:p>
          <a:p>
            <a:pPr lvl="1"/>
            <a:r>
              <a:rPr lang="en-US" sz="1800" dirty="0" smtClean="0"/>
              <a:t>Long-Term Services and Supports</a:t>
            </a:r>
          </a:p>
          <a:p>
            <a:pPr lvl="1"/>
            <a:r>
              <a:rPr lang="en-US" sz="1800" dirty="0" smtClean="0"/>
              <a:t>Health Reform</a:t>
            </a:r>
          </a:p>
          <a:p>
            <a:pPr lvl="1"/>
            <a:r>
              <a:rPr lang="en-US" sz="1800" dirty="0" smtClean="0"/>
              <a:t>Economic Analysis 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Support Units</a:t>
            </a:r>
          </a:p>
          <a:p>
            <a:pPr lvl="1"/>
            <a:r>
              <a:rPr lang="en-US" sz="1800" dirty="0" smtClean="0"/>
              <a:t>Information Systems/Programming</a:t>
            </a:r>
          </a:p>
          <a:p>
            <a:pPr lvl="1"/>
            <a:r>
              <a:rPr lang="en-US" sz="1800" dirty="0" smtClean="0"/>
              <a:t>Business Office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412CD552-F8E5-46D8-ABA9-0135BABB5AC2}" type="slidenum">
              <a:rPr lang="en-US" smtClean="0"/>
              <a:pPr>
                <a:defRPr/>
              </a:pPr>
              <a:t>6</a:t>
            </a:fld>
            <a:r>
              <a:rPr lang="en-US" smtClean="0"/>
              <a:t>-</a:t>
            </a:r>
            <a:endParaRPr lang="en-US"/>
          </a:p>
        </p:txBody>
      </p:sp>
      <p:pic>
        <p:nvPicPr>
          <p:cNvPr id="7" name="Picture 6" descr="hilltop_sta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28600"/>
            <a:ext cx="2342099" cy="64379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738"/>
            <a:ext cx="8001000" cy="1311275"/>
          </a:xfrm>
        </p:spPr>
        <p:txBody>
          <a:bodyPr/>
          <a:lstStyle/>
          <a:p>
            <a:r>
              <a:rPr lang="en-US" sz="3000" dirty="0" smtClean="0"/>
              <a:t>Hilltop has a unique partnership with the Maryland Medicaid program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89950" cy="4419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 smtClean="0"/>
              <a:t>23-year partnership with Maryland Department of Health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Work is policy- and data-driven, quick turn-around</a:t>
            </a:r>
          </a:p>
          <a:p>
            <a:pPr lvl="1"/>
            <a:r>
              <a:rPr lang="en-US" sz="2000" dirty="0" smtClean="0"/>
              <a:t>Policy analysis</a:t>
            </a:r>
          </a:p>
          <a:p>
            <a:pPr lvl="1"/>
            <a:r>
              <a:rPr lang="en-US" sz="2000" dirty="0" smtClean="0"/>
              <a:t>Rate setting</a:t>
            </a:r>
          </a:p>
          <a:p>
            <a:pPr lvl="1"/>
            <a:r>
              <a:rPr lang="en-US" sz="2000" dirty="0" smtClean="0"/>
              <a:t>Analytical support</a:t>
            </a:r>
          </a:p>
          <a:p>
            <a:pPr lvl="1"/>
            <a:r>
              <a:rPr lang="en-US" sz="2000" dirty="0" smtClean="0"/>
              <a:t>Program development, monitoring, and evaluation</a:t>
            </a:r>
          </a:p>
          <a:p>
            <a:pPr lvl="1"/>
            <a:r>
              <a:rPr lang="en-US" sz="2000" dirty="0" smtClean="0"/>
              <a:t>Web-based information system development (e.g., </a:t>
            </a:r>
            <a:r>
              <a:rPr lang="en-US" sz="2000" i="1" dirty="0" err="1" smtClean="0"/>
              <a:t>LTSSMaryland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Extensive data warehouse for analytics, including Medicaid, Medicare, hospital discharge, assessment, and commercial data</a:t>
            </a:r>
          </a:p>
          <a:p>
            <a:pPr lvl="1"/>
            <a:r>
              <a:rPr lang="en-US" sz="2000" dirty="0" smtClean="0"/>
              <a:t>Increasing expertise in linking data sets at the individual level to monitor client experience and conduct predictive analytics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FY 2018 MOU: $9 million</a:t>
            </a:r>
          </a:p>
          <a:p>
            <a:pPr>
              <a:buNone/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412CD552-F8E5-46D8-ABA9-0135BABB5AC2}" type="slidenum">
              <a:rPr lang="en-US" smtClean="0"/>
              <a:pPr>
                <a:defRPr/>
              </a:pPr>
              <a:t>7</a:t>
            </a:fld>
            <a:r>
              <a:rPr lang="en-US" smtClean="0"/>
              <a:t>-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Hilltop also works with these agencies and sponsors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89950" cy="4038600"/>
          </a:xfrm>
        </p:spPr>
        <p:txBody>
          <a:bodyPr/>
          <a:lstStyle/>
          <a:p>
            <a:r>
              <a:rPr lang="en-US" sz="2000" dirty="0" smtClean="0"/>
              <a:t>Other Maryland state agencies:</a:t>
            </a:r>
          </a:p>
          <a:p>
            <a:pPr lvl="1"/>
            <a:r>
              <a:rPr lang="en-US" sz="1800" dirty="0" smtClean="0"/>
              <a:t>Maryland Health Care Commission</a:t>
            </a:r>
          </a:p>
          <a:p>
            <a:pPr lvl="1"/>
            <a:r>
              <a:rPr lang="en-US" sz="1800" dirty="0" smtClean="0"/>
              <a:t>Health Services Cost Review Commission</a:t>
            </a:r>
          </a:p>
          <a:p>
            <a:pPr lvl="1"/>
            <a:r>
              <a:rPr lang="en-US" sz="1800" dirty="0" smtClean="0"/>
              <a:t>Maryland Health Benefit Exchange</a:t>
            </a:r>
          </a:p>
          <a:p>
            <a:pPr lvl="1"/>
            <a:r>
              <a:rPr lang="en-US" sz="1800" dirty="0" smtClean="0"/>
              <a:t>Community Health Resources Commission</a:t>
            </a:r>
          </a:p>
          <a:p>
            <a:pPr lvl="1"/>
            <a:r>
              <a:rPr lang="en-US" sz="1800" dirty="0" smtClean="0"/>
              <a:t>Developmental Disabilities Administration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Federal agencies: Centers for Medicare &amp; Medicaid Services, National Institutes of Health, Agency for Healthcare Research and Quality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Foundations: Robert Wood Johnson Foundation, Commonwealth Fund, </a:t>
            </a:r>
            <a:r>
              <a:rPr lang="en-US" sz="2000" dirty="0" err="1" smtClean="0"/>
              <a:t>Kresge</a:t>
            </a:r>
            <a:r>
              <a:rPr lang="en-US" sz="2000" dirty="0" smtClean="0"/>
              <a:t> Foundation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Other states: Mississippi, New Mexico, New Jersey, Rhode Island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Research and policy organizations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412CD552-F8E5-46D8-ABA9-0135BABB5AC2}" type="slidenum">
              <a:rPr lang="en-US" smtClean="0"/>
              <a:pPr>
                <a:defRPr/>
              </a:pPr>
              <a:t>8</a:t>
            </a:fld>
            <a:r>
              <a:rPr lang="en-US" smtClean="0"/>
              <a:t>-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Hilltop’s strengths?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489950" cy="3962400"/>
          </a:xfrm>
        </p:spPr>
        <p:txBody>
          <a:bodyPr/>
          <a:lstStyle/>
          <a:p>
            <a:r>
              <a:rPr lang="en-US" dirty="0" smtClean="0"/>
              <a:t>Hilltop’s core competencies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Analytics</a:t>
            </a:r>
          </a:p>
          <a:p>
            <a:pPr lvl="1"/>
            <a:r>
              <a:rPr lang="en-US" dirty="0" smtClean="0"/>
              <a:t>State health policy </a:t>
            </a:r>
          </a:p>
          <a:p>
            <a:r>
              <a:rPr lang="en-US" dirty="0" smtClean="0"/>
              <a:t>National recognition as an exemplary </a:t>
            </a:r>
            <a:br>
              <a:rPr lang="en-US" dirty="0" smtClean="0"/>
            </a:br>
            <a:r>
              <a:rPr lang="en-US" dirty="0" smtClean="0"/>
              <a:t>state-public university partnership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</a:t>
            </a:r>
            <a:fld id="{412CD552-F8E5-46D8-ABA9-0135BABB5AC2}" type="slidenum">
              <a:rPr lang="en-US" smtClean="0"/>
              <a:pPr>
                <a:defRPr/>
              </a:pPr>
              <a:t>9</a:t>
            </a:fld>
            <a:r>
              <a:rPr lang="en-US" smtClean="0"/>
              <a:t>-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illtop - Presentation Template updated March 2011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009999"/>
      </a:hlink>
      <a:folHlink>
        <a:srgbClr val="33CCCC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Default Desig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CC00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33CCCC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009999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Hilltop - Presentation Template updated March 2011</Template>
  <TotalTime>913</TotalTime>
  <Words>809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Hilltop - Presentation Template updated March 2011</vt:lpstr>
      <vt:lpstr>Hilltop’s Contributions to UMBC’s Mission</vt:lpstr>
      <vt:lpstr>Review of UMBC Institutes and Centers</vt:lpstr>
      <vt:lpstr>UMBC’s Mission</vt:lpstr>
      <vt:lpstr>The Hilltop Institute</vt:lpstr>
      <vt:lpstr>First some background on The Hilltop Institute</vt:lpstr>
      <vt:lpstr>Who are we today?</vt:lpstr>
      <vt:lpstr>Hilltop has a unique partnership with the Maryland Medicaid program</vt:lpstr>
      <vt:lpstr>Hilltop also works with these agencies and sponsors </vt:lpstr>
      <vt:lpstr>What are Hilltop’s strengths?</vt:lpstr>
      <vt:lpstr>How does Hilltop contribute to UMBC’s mission?</vt:lpstr>
      <vt:lpstr>UMBC Mission: Service to Maryland</vt:lpstr>
      <vt:lpstr>UMBC Mission: Research A sampling of our research projects</vt:lpstr>
      <vt:lpstr>UMBC Mission: Research A sampling of our research projects continued</vt:lpstr>
      <vt:lpstr>UMBC Mission: Teaching</vt:lpstr>
      <vt:lpstr>UMBC Mission: Teaching continued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(Arial Black, right-justified)</dc:title>
  <dc:creator>cwoodcock</dc:creator>
  <cp:lastModifiedBy>cwoodcock</cp:lastModifiedBy>
  <cp:revision>136</cp:revision>
  <dcterms:created xsi:type="dcterms:W3CDTF">2017-03-08T14:50:13Z</dcterms:created>
  <dcterms:modified xsi:type="dcterms:W3CDTF">2017-10-13T14:40:15Z</dcterms:modified>
</cp:coreProperties>
</file>