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2"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9"/>
  </p:normalViewPr>
  <p:slideViewPr>
    <p:cSldViewPr snapToGrid="0" snapToObjects="1">
      <p:cViewPr>
        <p:scale>
          <a:sx n="89" d="100"/>
          <a:sy n="89" d="100"/>
        </p:scale>
        <p:origin x="232"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10/12/17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10/12/17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A1323-8D79-1946-B0D7-40001CF92E9D}"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13A34C8-038E-2045-AF43-DF7DBB8E0E9E}" type="datetimeFigureOut">
              <a:rPr lang="en-US" smtClean="0"/>
              <a:pPr/>
              <a:t>10/12/17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8C68F-D26B-8F47-958C-23B49CF8A634}" type="datetimeFigureOut">
              <a:rPr lang="en-US" smtClean="0"/>
              <a:pPr/>
              <a:t>10/12/17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0DF5E60-9974-AC48-9591-99C2BB44B7CF}" type="datetimeFigureOut">
              <a:rPr lang="en-US" smtClean="0"/>
              <a:pPr/>
              <a:t>10/12/17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10/12/17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B482E8-6E0E-1B4F-B1FD-C69DB9E858D9}" type="datetimeFigureOut">
              <a:rPr lang="en-US" smtClean="0"/>
              <a:pPr/>
              <a:t>10/12/17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601387"/>
      </p:ext>
    </p:extLst>
  </p:cSld>
  <p:clrMap bg1="dk1" tx1="lt1" bg2="dk2" tx2="lt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prilh@umb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707020"/>
            <a:ext cx="10790118" cy="3329581"/>
          </a:xfrm>
        </p:spPr>
        <p:txBody>
          <a:bodyPr>
            <a:normAutofit fontScale="90000"/>
          </a:bodyPr>
          <a:lstStyle/>
          <a:p>
            <a:r>
              <a:rPr lang="en-US" dirty="0" smtClean="0"/>
              <a:t>Undergraduate Research </a:t>
            </a:r>
            <a:br>
              <a:rPr lang="en-US" dirty="0" smtClean="0"/>
            </a:br>
            <a:r>
              <a:rPr lang="en-US" dirty="0" smtClean="0"/>
              <a:t>at UMBC</a:t>
            </a:r>
            <a:endParaRPr lang="en-US" dirty="0"/>
          </a:p>
        </p:txBody>
      </p:sp>
      <p:sp>
        <p:nvSpPr>
          <p:cNvPr id="3" name="Subtitle 2"/>
          <p:cNvSpPr>
            <a:spLocks noGrp="1"/>
          </p:cNvSpPr>
          <p:nvPr>
            <p:ph type="subTitle" idx="1"/>
          </p:nvPr>
        </p:nvSpPr>
        <p:spPr>
          <a:xfrm>
            <a:off x="1154954" y="4371975"/>
            <a:ext cx="9783121" cy="1924653"/>
          </a:xfrm>
        </p:spPr>
        <p:txBody>
          <a:bodyPr>
            <a:normAutofit fontScale="85000" lnSpcReduction="20000"/>
          </a:bodyPr>
          <a:lstStyle/>
          <a:p>
            <a:r>
              <a:rPr lang="en-US" sz="2400" dirty="0" smtClean="0">
                <a:solidFill>
                  <a:schemeClr val="tx1"/>
                </a:solidFill>
              </a:rPr>
              <a:t>April Householder, Ph.D.</a:t>
            </a:r>
          </a:p>
          <a:p>
            <a:r>
              <a:rPr lang="en-US" sz="1600" dirty="0" smtClean="0">
                <a:solidFill>
                  <a:schemeClr val="tx1"/>
                </a:solidFill>
              </a:rPr>
              <a:t>Director of Undergraduate Research and Nationally Competitive Scholarships</a:t>
            </a:r>
          </a:p>
          <a:p>
            <a:r>
              <a:rPr lang="en-US" sz="1600" dirty="0" smtClean="0">
                <a:solidFill>
                  <a:schemeClr val="tx1"/>
                </a:solidFill>
              </a:rPr>
              <a:t>Division of Undergraduate Academic Affairs</a:t>
            </a:r>
          </a:p>
          <a:p>
            <a:endParaRPr lang="en-US" sz="1600" dirty="0" smtClean="0">
              <a:solidFill>
                <a:schemeClr val="tx1"/>
              </a:solidFill>
              <a:hlinkClick r:id="rId2"/>
            </a:endParaRPr>
          </a:p>
          <a:p>
            <a:r>
              <a:rPr lang="en-US" sz="1600" dirty="0" err="1" smtClean="0">
                <a:solidFill>
                  <a:schemeClr val="tx1"/>
                </a:solidFill>
              </a:rPr>
              <a:t>aprilh@umbc.edu</a:t>
            </a:r>
            <a:endParaRPr lang="en-US" sz="1600" dirty="0" smtClean="0">
              <a:solidFill>
                <a:schemeClr val="tx1"/>
              </a:solidFill>
            </a:endParaRPr>
          </a:p>
          <a:p>
            <a:r>
              <a:rPr lang="en-US" sz="1600" dirty="0" err="1" smtClean="0">
                <a:solidFill>
                  <a:schemeClr val="tx1"/>
                </a:solidFill>
              </a:rPr>
              <a:t>Ur.umbc.edu</a:t>
            </a:r>
            <a:endParaRPr lang="en-US" sz="1600" dirty="0">
              <a:solidFill>
                <a:schemeClr val="tx1"/>
              </a:solidFill>
            </a:endParaRPr>
          </a:p>
        </p:txBody>
      </p:sp>
    </p:spTree>
    <p:extLst>
      <p:ext uri="{BB962C8B-B14F-4D97-AF65-F5344CB8AC3E}">
        <p14:creationId xmlns:p14="http://schemas.microsoft.com/office/powerpoint/2010/main" val="657119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788" y="683631"/>
            <a:ext cx="3792537" cy="5594931"/>
          </a:xfrm>
          <a:prstGeom prst="rect">
            <a:avLst/>
          </a:prstGeom>
        </p:spPr>
      </p:pic>
    </p:spTree>
    <p:extLst>
      <p:ext uri="{BB962C8B-B14F-4D97-AF65-F5344CB8AC3E}">
        <p14:creationId xmlns:p14="http://schemas.microsoft.com/office/powerpoint/2010/main" val="598807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Opportunities</a:t>
            </a:r>
            <a:endParaRPr lang="en-US" dirty="0"/>
          </a:p>
        </p:txBody>
      </p:sp>
      <p:sp>
        <p:nvSpPr>
          <p:cNvPr id="3" name="Content Placeholder 2"/>
          <p:cNvSpPr>
            <a:spLocks noGrp="1"/>
          </p:cNvSpPr>
          <p:nvPr>
            <p:ph idx="1"/>
          </p:nvPr>
        </p:nvSpPr>
        <p:spPr>
          <a:xfrm>
            <a:off x="646111" y="1853248"/>
            <a:ext cx="8946541" cy="4195481"/>
          </a:xfrm>
        </p:spPr>
        <p:txBody>
          <a:bodyPr/>
          <a:lstStyle/>
          <a:p>
            <a:r>
              <a:rPr lang="en-US" dirty="0"/>
              <a:t>The Research Opportunities Spreadsheet offers a long list of internships for a variety of departments with deadlines that range from August to April. The list can be sorted by program host, deadline, whether there’s opportunities for freshman or international students, and program title. The list is constantly being updated with new opportunities and updated deadlines as they become </a:t>
            </a:r>
            <a:r>
              <a:rPr lang="en-US" dirty="0" smtClean="0"/>
              <a:t>available</a:t>
            </a:r>
          </a:p>
          <a:p>
            <a:r>
              <a:rPr lang="en-US" dirty="0" smtClean="0"/>
              <a:t>Help with identifying REUs, applications, resumes, personal statements, asking for letters of recommendation, etc.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652" y="5053012"/>
            <a:ext cx="2209800" cy="1282700"/>
          </a:xfrm>
          <a:prstGeom prst="rect">
            <a:avLst/>
          </a:prstGeom>
        </p:spPr>
      </p:pic>
    </p:spTree>
    <p:extLst>
      <p:ext uri="{BB962C8B-B14F-4D97-AF65-F5344CB8AC3E}">
        <p14:creationId xmlns:p14="http://schemas.microsoft.com/office/powerpoint/2010/main" val="14247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713" y="428626"/>
            <a:ext cx="5059197" cy="6157912"/>
          </a:xfrm>
          <a:prstGeom prst="rect">
            <a:avLst/>
          </a:prstGeom>
        </p:spPr>
      </p:pic>
    </p:spTree>
    <p:extLst>
      <p:ext uri="{BB962C8B-B14F-4D97-AF65-F5344CB8AC3E}">
        <p14:creationId xmlns:p14="http://schemas.microsoft.com/office/powerpoint/2010/main" val="64652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Nationally Competitive Scholarships</a:t>
            </a:r>
            <a:endParaRPr lang="en-US" dirty="0"/>
          </a:p>
        </p:txBody>
      </p:sp>
      <p:sp>
        <p:nvSpPr>
          <p:cNvPr id="3" name="Content Placeholder 2"/>
          <p:cNvSpPr>
            <a:spLocks noGrp="1"/>
          </p:cNvSpPr>
          <p:nvPr>
            <p:ph idx="1"/>
          </p:nvPr>
        </p:nvSpPr>
        <p:spPr>
          <a:xfrm>
            <a:off x="646111" y="1853248"/>
            <a:ext cx="8946541" cy="4195481"/>
          </a:xfrm>
        </p:spPr>
        <p:txBody>
          <a:bodyPr/>
          <a:lstStyle/>
          <a:p>
            <a:r>
              <a:rPr lang="en-US" dirty="0"/>
              <a:t>H</a:t>
            </a:r>
            <a:r>
              <a:rPr lang="en-US" dirty="0" smtClean="0"/>
              <a:t>elp </a:t>
            </a:r>
            <a:r>
              <a:rPr lang="en-US" dirty="0"/>
              <a:t>support students to study within the U.S and abroad, by </a:t>
            </a:r>
            <a:r>
              <a:rPr lang="en-US" dirty="0" smtClean="0"/>
              <a:t>providing funding </a:t>
            </a:r>
            <a:r>
              <a:rPr lang="en-US" dirty="0"/>
              <a:t>for graduate school and research </a:t>
            </a:r>
            <a:r>
              <a:rPr lang="en-US" dirty="0" smtClean="0"/>
              <a:t>opportunities </a:t>
            </a:r>
          </a:p>
          <a:p>
            <a:r>
              <a:rPr lang="en-US" dirty="0" smtClean="0"/>
              <a:t>These </a:t>
            </a:r>
            <a:r>
              <a:rPr lang="en-US" dirty="0"/>
              <a:t>scholarships are recognized as some of the most prestigious in the world, and their purpose is to develop outstanding students into leaders whose research and careers will have far-reaching impacts on the </a:t>
            </a:r>
            <a:r>
              <a:rPr lang="en-US" dirty="0" smtClean="0"/>
              <a:t>world</a:t>
            </a:r>
          </a:p>
          <a:p>
            <a:r>
              <a:rPr lang="en-US" dirty="0" smtClean="0"/>
              <a:t>Rhodes, Gates, Marshall, Truman (public service), Goldwater (STEM), Schwarzman, Douglass, Fulbright (Brian </a:t>
            </a:r>
            <a:r>
              <a:rPr lang="en-US" dirty="0" err="1" smtClean="0"/>
              <a:t>Souders</a:t>
            </a:r>
            <a:r>
              <a:rPr lang="en-US" dirty="0" smtClean="0"/>
              <a:t>)</a:t>
            </a:r>
          </a:p>
          <a:p>
            <a:r>
              <a:rPr lang="en-US" dirty="0" smtClean="0"/>
              <a:t>Institutional nominations required; internal deadlines for applicants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0834" y="4772025"/>
            <a:ext cx="1637141" cy="1747837"/>
          </a:xfrm>
          <a:prstGeom prst="rect">
            <a:avLst/>
          </a:prstGeom>
        </p:spPr>
      </p:pic>
    </p:spTree>
    <p:extLst>
      <p:ext uri="{BB962C8B-B14F-4D97-AF65-F5344CB8AC3E}">
        <p14:creationId xmlns:p14="http://schemas.microsoft.com/office/powerpoint/2010/main" val="187234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61" y="2338668"/>
            <a:ext cx="9404723" cy="1400530"/>
          </a:xfrm>
        </p:spPr>
        <p:txBody>
          <a:bodyPr/>
          <a:lstStyle/>
          <a:p>
            <a:pPr algn="ctr"/>
            <a:r>
              <a:rPr lang="en-US" sz="6000" b="1" dirty="0" err="1" smtClean="0"/>
              <a:t>ur.umbc.edu</a:t>
            </a:r>
            <a:endParaRPr lang="en-US" sz="6000" b="1" dirty="0"/>
          </a:p>
        </p:txBody>
      </p:sp>
    </p:spTree>
    <p:extLst>
      <p:ext uri="{BB962C8B-B14F-4D97-AF65-F5344CB8AC3E}">
        <p14:creationId xmlns:p14="http://schemas.microsoft.com/office/powerpoint/2010/main" val="1033483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t>
            </a:r>
            <a:endParaRPr lang="en-US" dirty="0"/>
          </a:p>
        </p:txBody>
      </p:sp>
      <p:sp>
        <p:nvSpPr>
          <p:cNvPr id="3" name="Content Placeholder 2"/>
          <p:cNvSpPr>
            <a:spLocks noGrp="1"/>
          </p:cNvSpPr>
          <p:nvPr>
            <p:ph idx="1"/>
          </p:nvPr>
        </p:nvSpPr>
        <p:spPr>
          <a:xfrm>
            <a:off x="646111" y="2067205"/>
            <a:ext cx="10987087" cy="4195481"/>
          </a:xfrm>
        </p:spPr>
        <p:txBody>
          <a:bodyPr>
            <a:normAutofit/>
          </a:bodyPr>
          <a:lstStyle/>
          <a:p>
            <a:r>
              <a:rPr lang="en-US" sz="2400" dirty="0"/>
              <a:t>Undergraduate Research and Creative Achievement Day (URCAD</a:t>
            </a:r>
            <a:r>
              <a:rPr lang="en-US" sz="2400" dirty="0" smtClean="0"/>
              <a:t>)</a:t>
            </a:r>
          </a:p>
          <a:p>
            <a:r>
              <a:rPr lang="en-US" sz="2400" dirty="0" smtClean="0"/>
              <a:t>Undergraduate Research Awards (URA)</a:t>
            </a:r>
          </a:p>
          <a:p>
            <a:r>
              <a:rPr lang="en-US" sz="2400" dirty="0" smtClean="0"/>
              <a:t>UMBC Review: Journal of Undergraduate Research</a:t>
            </a:r>
          </a:p>
          <a:p>
            <a:r>
              <a:rPr lang="en-US" sz="2400" dirty="0" smtClean="0"/>
              <a:t>Travel Awards</a:t>
            </a:r>
          </a:p>
          <a:p>
            <a:r>
              <a:rPr lang="en-US" sz="2400" dirty="0" smtClean="0"/>
              <a:t>Research Opportunities</a:t>
            </a:r>
          </a:p>
          <a:p>
            <a:r>
              <a:rPr lang="en-US" sz="2400" dirty="0" smtClean="0"/>
              <a:t>Nationally Competitive Scholarships</a:t>
            </a:r>
            <a:endParaRPr lang="en-US" sz="2400" dirty="0"/>
          </a:p>
        </p:txBody>
      </p:sp>
    </p:spTree>
    <p:extLst>
      <p:ext uri="{BB962C8B-B14F-4D97-AF65-F5344CB8AC3E}">
        <p14:creationId xmlns:p14="http://schemas.microsoft.com/office/powerpoint/2010/main" val="3294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444" y="1681559"/>
            <a:ext cx="8771463" cy="4894161"/>
          </a:xfrm>
        </p:spPr>
        <p:txBody>
          <a:bodyPr>
            <a:normAutofit fontScale="85000" lnSpcReduction="20000"/>
          </a:bodyPr>
          <a:lstStyle/>
          <a:p>
            <a:r>
              <a:rPr lang="en-US" b="1" dirty="0"/>
              <a:t>Undergraduate Research and Creative Achievement Day (URCAD)</a:t>
            </a:r>
            <a:r>
              <a:rPr lang="en-US" dirty="0"/>
              <a:t> features research, scholarship, and creative work carried out by UMBC undergraduates. Student work is shared through oral presentations, posters, artistic exhibits, performances, and </a:t>
            </a:r>
            <a:r>
              <a:rPr lang="en-US" dirty="0" smtClean="0"/>
              <a:t>film</a:t>
            </a:r>
          </a:p>
          <a:p>
            <a:r>
              <a:rPr lang="en-US" dirty="0" smtClean="0"/>
              <a:t>Over </a:t>
            </a:r>
            <a:r>
              <a:rPr lang="en-US" dirty="0"/>
              <a:t>300 </a:t>
            </a:r>
            <a:r>
              <a:rPr lang="en-US" dirty="0" smtClean="0"/>
              <a:t>presenters. </a:t>
            </a:r>
            <a:r>
              <a:rPr lang="en-US" dirty="0"/>
              <a:t>Researchers work with faculty mentors on independent research, or research that is part of the mentor’s on-going projects.  They are from all disciplines, and can be working on a thesis, capstone project, part of a scholars or honors program, or they can be </a:t>
            </a:r>
            <a:r>
              <a:rPr lang="en-US" dirty="0" smtClean="0"/>
              <a:t>unaffiliated</a:t>
            </a:r>
            <a:endParaRPr lang="en-US" dirty="0"/>
          </a:p>
          <a:p>
            <a:r>
              <a:rPr lang="en-US" dirty="0" smtClean="0"/>
              <a:t>All </a:t>
            </a:r>
            <a:r>
              <a:rPr lang="en-US" dirty="0"/>
              <a:t>current undergraduates who have conducted research, scholarship or creative work in the last year may apply to present their results at URCAD. Mentors, fellow students, friends, family members, high school teachers and students, graduate school recruiters, and the general public are invited to </a:t>
            </a:r>
            <a:r>
              <a:rPr lang="en-US" dirty="0" smtClean="0"/>
              <a:t>attend (2,200 attendees in 2017)</a:t>
            </a:r>
          </a:p>
          <a:p>
            <a:r>
              <a:rPr lang="en-US" dirty="0" smtClean="0"/>
              <a:t>Alumni keynote speaker</a:t>
            </a:r>
          </a:p>
          <a:p>
            <a:r>
              <a:rPr lang="en-US" dirty="0"/>
              <a:t>This campus-wide celebration of achievement affirms UMBC’s commitment to the twin goals of research and a distinctive undergraduate </a:t>
            </a:r>
            <a:r>
              <a:rPr lang="en-US" dirty="0" smtClean="0"/>
              <a:t>experience</a:t>
            </a:r>
          </a:p>
          <a:p>
            <a:r>
              <a:rPr lang="en-US" dirty="0" smtClean="0"/>
              <a:t>26 faculty members serve on committee, Chair: Stephen Miller, Biology</a:t>
            </a:r>
          </a:p>
          <a:p>
            <a:r>
              <a:rPr lang="en-US" dirty="0" smtClean="0"/>
              <a:t>Application deadline: Feb. 26,2018. URCAD is April 25,2018.</a:t>
            </a:r>
            <a:endParaRPr lang="en-US" dirty="0"/>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3869" t="9114" r="20322" b="5654"/>
          <a:stretch/>
        </p:blipFill>
        <p:spPr>
          <a:xfrm>
            <a:off x="9625918" y="1853248"/>
            <a:ext cx="2319155" cy="47224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35" y="96882"/>
            <a:ext cx="10708986" cy="1415878"/>
          </a:xfrm>
          <a:prstGeom prst="rect">
            <a:avLst/>
          </a:prstGeom>
        </p:spPr>
      </p:pic>
    </p:spTree>
    <p:extLst>
      <p:ext uri="{BB962C8B-B14F-4D97-AF65-F5344CB8AC3E}">
        <p14:creationId xmlns:p14="http://schemas.microsoft.com/office/powerpoint/2010/main" val="21014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68" y="277792"/>
            <a:ext cx="10920494" cy="6158093"/>
          </a:xfrm>
          <a:prstGeom prst="rect">
            <a:avLst/>
          </a:prstGeom>
        </p:spPr>
      </p:pic>
    </p:spTree>
    <p:extLst>
      <p:ext uri="{BB962C8B-B14F-4D97-AF65-F5344CB8AC3E}">
        <p14:creationId xmlns:p14="http://schemas.microsoft.com/office/powerpoint/2010/main" val="447125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a:t>
            </a:r>
            <a:endParaRPr lang="en-US" dirty="0"/>
          </a:p>
        </p:txBody>
      </p:sp>
      <p:sp>
        <p:nvSpPr>
          <p:cNvPr id="3" name="Content Placeholder 2"/>
          <p:cNvSpPr>
            <a:spLocks noGrp="1"/>
          </p:cNvSpPr>
          <p:nvPr>
            <p:ph idx="1"/>
          </p:nvPr>
        </p:nvSpPr>
        <p:spPr>
          <a:xfrm>
            <a:off x="281509" y="1613081"/>
            <a:ext cx="8946541" cy="4887732"/>
          </a:xfrm>
        </p:spPr>
        <p:txBody>
          <a:bodyPr>
            <a:normAutofit fontScale="92500" lnSpcReduction="10000"/>
          </a:bodyPr>
          <a:lstStyle/>
          <a:p>
            <a:r>
              <a:rPr lang="en-US" b="1" dirty="0"/>
              <a:t>Undergraduate Research Awards </a:t>
            </a:r>
            <a:r>
              <a:rPr lang="en-US" dirty="0"/>
              <a:t>provide up to $1,500 to undergraduate students to support their research or creative work with a UMBC faculty mentor on an original project. UMBC students of all years and disciplines are invited to apply, as long as they will remain enrolled at UMBC long enough to complete the proposed </a:t>
            </a:r>
            <a:r>
              <a:rPr lang="en-US" dirty="0" smtClean="0"/>
              <a:t>work</a:t>
            </a:r>
            <a:endParaRPr lang="en-US" dirty="0"/>
          </a:p>
          <a:p>
            <a:r>
              <a:rPr lang="en-US" b="1" dirty="0"/>
              <a:t>**New! Entrepreneurship URAs</a:t>
            </a:r>
            <a:r>
              <a:rPr lang="en-US" dirty="0"/>
              <a:t> provide up to $1,500 to undergraduate researchers to support the development of a solution to either a technical or social problem in collaboration with a UMBC faculty mentor. These solutions can be products or services, address a social or “green” concern, or promote ideas that generate artistic value. </a:t>
            </a:r>
            <a:r>
              <a:rPr lang="en-US" dirty="0" smtClean="0"/>
              <a:t>Vivian </a:t>
            </a:r>
            <a:r>
              <a:rPr lang="en-US" dirty="0"/>
              <a:t>Armor, Director, Alex. Brown Center for Entrepreneurship </a:t>
            </a:r>
            <a:endParaRPr lang="en-US" dirty="0" smtClean="0"/>
          </a:p>
          <a:p>
            <a:r>
              <a:rPr lang="en-US" dirty="0" smtClean="0"/>
              <a:t>In 2017, 67 students funded, 89 applications, $81,000</a:t>
            </a:r>
          </a:p>
          <a:p>
            <a:r>
              <a:rPr lang="en-US" dirty="0" smtClean="0"/>
              <a:t>31 faculty members on committee, Chair: Vin </a:t>
            </a:r>
            <a:r>
              <a:rPr lang="en-US" dirty="0" err="1" smtClean="0"/>
              <a:t>Grabill</a:t>
            </a:r>
            <a:r>
              <a:rPr lang="en-US" dirty="0" smtClean="0"/>
              <a:t> (Visual Arts)</a:t>
            </a:r>
          </a:p>
          <a:p>
            <a:r>
              <a:rPr lang="en-US" dirty="0" smtClean="0"/>
              <a:t>Required workshops, URCAD presentation, final report (PRAC)</a:t>
            </a:r>
          </a:p>
          <a:p>
            <a:r>
              <a:rPr lang="en-US" dirty="0" smtClean="0"/>
              <a:t>Applications: open Nov 1, deadline: Feb, 16</a:t>
            </a:r>
          </a:p>
          <a:p>
            <a:endParaRPr lang="en-US" dirty="0" smtClean="0"/>
          </a:p>
          <a:p>
            <a:endParaRPr lang="en-US" dirty="0"/>
          </a:p>
        </p:txBody>
      </p:sp>
      <p:pic>
        <p:nvPicPr>
          <p:cNvPr id="4" name="Picture 3"/>
          <p:cNvPicPr>
            <a:picLocks noChangeAspect="1"/>
          </p:cNvPicPr>
          <p:nvPr/>
        </p:nvPicPr>
        <p:blipFill rotWithShape="1">
          <a:blip r:embed="rId2"/>
          <a:srcRect b="27962"/>
          <a:stretch/>
        </p:blipFill>
        <p:spPr>
          <a:xfrm>
            <a:off x="9514390" y="4626176"/>
            <a:ext cx="2286402" cy="1982969"/>
          </a:xfrm>
          <a:prstGeom prst="rect">
            <a:avLst/>
          </a:prstGeom>
        </p:spPr>
      </p:pic>
    </p:spTree>
    <p:extLst>
      <p:ext uri="{BB962C8B-B14F-4D97-AF65-F5344CB8AC3E}">
        <p14:creationId xmlns:p14="http://schemas.microsoft.com/office/powerpoint/2010/main" val="4046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811" y="1205073"/>
            <a:ext cx="5983949" cy="5357722"/>
          </a:xfrm>
          <a:prstGeom prst="rect">
            <a:avLst/>
          </a:prstGeom>
        </p:spPr>
      </p:pic>
      <p:sp>
        <p:nvSpPr>
          <p:cNvPr id="5" name="TextBox 4"/>
          <p:cNvSpPr txBox="1"/>
          <p:nvPr/>
        </p:nvSpPr>
        <p:spPr>
          <a:xfrm>
            <a:off x="937548" y="485411"/>
            <a:ext cx="6620719" cy="461665"/>
          </a:xfrm>
          <a:prstGeom prst="rect">
            <a:avLst/>
          </a:prstGeom>
          <a:noFill/>
        </p:spPr>
        <p:txBody>
          <a:bodyPr wrap="square" rtlCol="0">
            <a:spAutoFit/>
          </a:bodyPr>
          <a:lstStyle/>
          <a:p>
            <a:r>
              <a:rPr lang="en-US" sz="2400" dirty="0" smtClean="0"/>
              <a:t>Some of our 2017-18 URA Scholars</a:t>
            </a:r>
            <a:endParaRPr lang="en-US" sz="2400" dirty="0"/>
          </a:p>
        </p:txBody>
      </p:sp>
    </p:spTree>
    <p:extLst>
      <p:ext uri="{BB962C8B-B14F-4D97-AF65-F5344CB8AC3E}">
        <p14:creationId xmlns:p14="http://schemas.microsoft.com/office/powerpoint/2010/main" val="1284383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UMBC Review </a:t>
            </a:r>
            <a:br>
              <a:rPr lang="en-US" dirty="0" smtClean="0"/>
            </a:br>
            <a:r>
              <a:rPr lang="en-US" sz="2800" dirty="0" smtClean="0"/>
              <a:t>Journal of Undergraduate Research</a:t>
            </a:r>
            <a:endParaRPr lang="en-US" sz="2800" dirty="0"/>
          </a:p>
        </p:txBody>
      </p:sp>
      <p:sp>
        <p:nvSpPr>
          <p:cNvPr id="3" name="Content Placeholder 2"/>
          <p:cNvSpPr>
            <a:spLocks noGrp="1"/>
          </p:cNvSpPr>
          <p:nvPr>
            <p:ph idx="1"/>
          </p:nvPr>
        </p:nvSpPr>
        <p:spPr>
          <a:xfrm>
            <a:off x="310446" y="1971896"/>
            <a:ext cx="8289544" cy="4195481"/>
          </a:xfrm>
        </p:spPr>
        <p:txBody>
          <a:bodyPr>
            <a:normAutofit lnSpcReduction="10000"/>
          </a:bodyPr>
          <a:lstStyle/>
          <a:p>
            <a:r>
              <a:rPr lang="en-US" dirty="0" smtClean="0"/>
              <a:t>Peer-reviewed journal of undergraduate research</a:t>
            </a:r>
          </a:p>
          <a:p>
            <a:r>
              <a:rPr lang="en-US" dirty="0" smtClean="0"/>
              <a:t>Mentor-led research, 8-20 pages, can be from capstone, scholars program, REU, etc. but doesn’t have to be</a:t>
            </a:r>
          </a:p>
          <a:p>
            <a:r>
              <a:rPr lang="en-US" dirty="0" smtClean="0"/>
              <a:t>Two Student Editors: STEM/AH, SS- extensive editing and feedback to students</a:t>
            </a:r>
          </a:p>
          <a:p>
            <a:r>
              <a:rPr lang="en-US" dirty="0" smtClean="0"/>
              <a:t>On and off-campus reviewers</a:t>
            </a:r>
          </a:p>
          <a:p>
            <a:r>
              <a:rPr lang="en-US" dirty="0" smtClean="0"/>
              <a:t>Style guidelines</a:t>
            </a:r>
          </a:p>
          <a:p>
            <a:r>
              <a:rPr lang="en-US" dirty="0"/>
              <a:t>Faculty Advisor</a:t>
            </a:r>
            <a:r>
              <a:rPr lang="en-US" dirty="0" smtClean="0"/>
              <a:t>:</a:t>
            </a:r>
            <a:r>
              <a:rPr lang="en-US" dirty="0"/>
              <a:t> </a:t>
            </a:r>
            <a:r>
              <a:rPr lang="en-US" dirty="0" smtClean="0"/>
              <a:t>Susan McDonough</a:t>
            </a:r>
            <a:r>
              <a:rPr lang="en-US" dirty="0"/>
              <a:t> (History</a:t>
            </a:r>
            <a:r>
              <a:rPr lang="en-US" dirty="0" smtClean="0"/>
              <a:t>)</a:t>
            </a:r>
            <a:r>
              <a:rPr lang="en-US" dirty="0"/>
              <a:t>,</a:t>
            </a:r>
            <a:r>
              <a:rPr lang="en-US" dirty="0" smtClean="0"/>
              <a:t> </a:t>
            </a:r>
            <a:r>
              <a:rPr lang="en-US" dirty="0"/>
              <a:t>Art Director</a:t>
            </a:r>
            <a:r>
              <a:rPr lang="en-US" dirty="0" smtClean="0"/>
              <a:t>: </a:t>
            </a:r>
            <a:r>
              <a:rPr lang="en-US" dirty="0" err="1" smtClean="0"/>
              <a:t>Guenet</a:t>
            </a:r>
            <a:r>
              <a:rPr lang="en-US" dirty="0" smtClean="0"/>
              <a:t> Abraham</a:t>
            </a:r>
            <a:r>
              <a:rPr lang="en-US" dirty="0"/>
              <a:t> (Visual Arts</a:t>
            </a:r>
            <a:r>
              <a:rPr lang="en-US" dirty="0" smtClean="0"/>
              <a:t>)</a:t>
            </a:r>
          </a:p>
          <a:p>
            <a:r>
              <a:rPr lang="en-US" dirty="0" smtClean="0"/>
              <a:t>About 30 submissions annually, 10-12 articles published</a:t>
            </a:r>
          </a:p>
          <a:p>
            <a:r>
              <a:rPr lang="en-US" dirty="0" smtClean="0"/>
              <a:t>Submission deadline: mid-September, premieres at URCAD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597" y="4201610"/>
            <a:ext cx="3287209" cy="2191473"/>
          </a:xfrm>
          <a:prstGeom prst="rect">
            <a:avLst/>
          </a:prstGeom>
        </p:spPr>
      </p:pic>
    </p:spTree>
    <p:extLst>
      <p:ext uri="{BB962C8B-B14F-4D97-AF65-F5344CB8AC3E}">
        <p14:creationId xmlns:p14="http://schemas.microsoft.com/office/powerpoint/2010/main" val="1276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378" y="891573"/>
            <a:ext cx="5918200" cy="5270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63" y="891573"/>
            <a:ext cx="3582846" cy="5262841"/>
          </a:xfrm>
          <a:prstGeom prst="rect">
            <a:avLst/>
          </a:prstGeom>
        </p:spPr>
      </p:pic>
    </p:spTree>
    <p:extLst>
      <p:ext uri="{BB962C8B-B14F-4D97-AF65-F5344CB8AC3E}">
        <p14:creationId xmlns:p14="http://schemas.microsoft.com/office/powerpoint/2010/main" val="1104987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Awards</a:t>
            </a:r>
            <a:endParaRPr lang="en-US" dirty="0"/>
          </a:p>
        </p:txBody>
      </p:sp>
      <p:sp>
        <p:nvSpPr>
          <p:cNvPr id="3" name="Content Placeholder 2"/>
          <p:cNvSpPr>
            <a:spLocks noGrp="1"/>
          </p:cNvSpPr>
          <p:nvPr>
            <p:ph idx="1"/>
          </p:nvPr>
        </p:nvSpPr>
        <p:spPr>
          <a:xfrm>
            <a:off x="646111" y="1414464"/>
            <a:ext cx="8840789" cy="4776786"/>
          </a:xfrm>
        </p:spPr>
        <p:txBody>
          <a:bodyPr>
            <a:normAutofit/>
          </a:bodyPr>
          <a:lstStyle/>
          <a:p>
            <a:r>
              <a:rPr lang="en-US" dirty="0"/>
              <a:t>Students, departments, and the university benefit when undergraduate researchers present their work at discipline-specific conferences or appropriate artistic </a:t>
            </a:r>
            <a:r>
              <a:rPr lang="en-US" dirty="0" smtClean="0"/>
              <a:t>venues</a:t>
            </a:r>
            <a:endParaRPr lang="en-US" dirty="0"/>
          </a:p>
          <a:p>
            <a:r>
              <a:rPr lang="en-US" dirty="0" smtClean="0"/>
              <a:t>Up to $500, or $750 in matching funds </a:t>
            </a:r>
          </a:p>
          <a:p>
            <a:r>
              <a:rPr lang="en-US" dirty="0" smtClean="0"/>
              <a:t>Students </a:t>
            </a:r>
            <a:r>
              <a:rPr lang="en-US" dirty="0"/>
              <a:t>must be degree-seeking undergraduates in good </a:t>
            </a:r>
            <a:r>
              <a:rPr lang="en-US" dirty="0" smtClean="0"/>
              <a:t>standing</a:t>
            </a:r>
            <a:endParaRPr lang="en-US" dirty="0"/>
          </a:p>
          <a:p>
            <a:r>
              <a:rPr lang="en-US" dirty="0" smtClean="0"/>
              <a:t>The </a:t>
            </a:r>
            <a:r>
              <a:rPr lang="en-US" dirty="0"/>
              <a:t>student’s work must have been accepted for presentation at the conference or arts event. General attendance, without presentation, is not supported through this </a:t>
            </a:r>
            <a:r>
              <a:rPr lang="en-US" dirty="0" smtClean="0"/>
              <a:t>fund</a:t>
            </a:r>
            <a:endParaRPr lang="en-US" dirty="0"/>
          </a:p>
          <a:p>
            <a:r>
              <a:rPr lang="en-US" dirty="0"/>
              <a:t>Funding is for presentation of results, not for collaboration, training, or professional </a:t>
            </a:r>
            <a:r>
              <a:rPr lang="en-US" dirty="0" smtClean="0"/>
              <a:t>development</a:t>
            </a:r>
          </a:p>
          <a:p>
            <a:r>
              <a:rPr lang="en-US" dirty="0" smtClean="0"/>
              <a:t>Proposals accepted on rolling deadline, evaluated by </a:t>
            </a:r>
            <a:r>
              <a:rPr lang="en-US" dirty="0"/>
              <a:t>c</a:t>
            </a:r>
            <a:r>
              <a:rPr lang="en-US" dirty="0" smtClean="0"/>
              <a:t>ommittee, $3,000 annual budget</a:t>
            </a:r>
            <a:endParaRPr lang="en-US" dirty="0"/>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652" y="4720869"/>
            <a:ext cx="2247900" cy="1612900"/>
          </a:xfrm>
          <a:prstGeom prst="rect">
            <a:avLst/>
          </a:prstGeom>
        </p:spPr>
      </p:pic>
    </p:spTree>
    <p:extLst>
      <p:ext uri="{BB962C8B-B14F-4D97-AF65-F5344CB8AC3E}">
        <p14:creationId xmlns:p14="http://schemas.microsoft.com/office/powerpoint/2010/main" val="176616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110</TotalTime>
  <Words>322</Words>
  <Application>Microsoft Macintosh PowerPoint</Application>
  <PresentationFormat>Widescreen</PresentationFormat>
  <Paragraphs>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Century Gothic</vt:lpstr>
      <vt:lpstr>Wingdings 3</vt:lpstr>
      <vt:lpstr>Arial</vt:lpstr>
      <vt:lpstr>Ion</vt:lpstr>
      <vt:lpstr>Undergraduate Research  at UMBC</vt:lpstr>
      <vt:lpstr>Programs </vt:lpstr>
      <vt:lpstr>PowerPoint Presentation</vt:lpstr>
      <vt:lpstr>PowerPoint Presentation</vt:lpstr>
      <vt:lpstr>URA</vt:lpstr>
      <vt:lpstr>PowerPoint Presentation</vt:lpstr>
      <vt:lpstr>UMBC Review  Journal of Undergraduate Research</vt:lpstr>
      <vt:lpstr>PowerPoint Presentation</vt:lpstr>
      <vt:lpstr>Travel Awards</vt:lpstr>
      <vt:lpstr>PowerPoint Presentation</vt:lpstr>
      <vt:lpstr>Research Opportunities</vt:lpstr>
      <vt:lpstr>PowerPoint Presentation</vt:lpstr>
      <vt:lpstr>Nationally Competitive Scholarships</vt:lpstr>
      <vt:lpstr>ur.umbc.edu</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Research  at UMBC</dc:title>
  <dc:creator>April Householder</dc:creator>
  <cp:lastModifiedBy>April Householder</cp:lastModifiedBy>
  <cp:revision>12</cp:revision>
  <dcterms:created xsi:type="dcterms:W3CDTF">2017-10-12T17:19:33Z</dcterms:created>
  <dcterms:modified xsi:type="dcterms:W3CDTF">2017-10-12T19:10:01Z</dcterms:modified>
</cp:coreProperties>
</file>