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1" r:id="rId2"/>
    <p:sldId id="257" r:id="rId3"/>
    <p:sldId id="278" r:id="rId4"/>
    <p:sldId id="275" r:id="rId5"/>
    <p:sldId id="277" r:id="rId6"/>
    <p:sldId id="259" r:id="rId7"/>
    <p:sldId id="260" r:id="rId8"/>
    <p:sldId id="261" r:id="rId9"/>
    <p:sldId id="264" r:id="rId10"/>
    <p:sldId id="276" r:id="rId11"/>
    <p:sldId id="265" r:id="rId12"/>
    <p:sldId id="266" r:id="rId13"/>
    <p:sldId id="267" r:id="rId14"/>
    <p:sldId id="268" r:id="rId15"/>
    <p:sldId id="269" r:id="rId16"/>
    <p:sldId id="270"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9" d="100"/>
          <a:sy n="89" d="100"/>
        </p:scale>
        <p:origin x="37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6AAF00-54D9-4D82-9C88-22477E8B1C73}" type="datetimeFigureOut">
              <a:rPr lang="en-US" smtClean="0"/>
              <a:t>3/27/2019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2118C0-CA56-4690-AB96-430560DD66F5}" type="slidenum">
              <a:rPr lang="en-US" smtClean="0"/>
              <a:t>‹#›</a:t>
            </a:fld>
            <a:endParaRPr lang="en-US"/>
          </a:p>
        </p:txBody>
      </p:sp>
    </p:spTree>
    <p:extLst>
      <p:ext uri="{BB962C8B-B14F-4D97-AF65-F5344CB8AC3E}">
        <p14:creationId xmlns:p14="http://schemas.microsoft.com/office/powerpoint/2010/main" val="170995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75003">
              <a:defRPr>
                <a:solidFill>
                  <a:schemeClr val="tx1"/>
                </a:solidFill>
                <a:latin typeface="Calibri" panose="020F0502020204030204" pitchFamily="34" charset="0"/>
                <a:ea typeface="MS PGothic" panose="020B0600070205080204" pitchFamily="34" charset="-128"/>
              </a:defRPr>
            </a:lvl1pPr>
            <a:lvl2pPr marL="785372" indent="-302066" defTabSz="975003">
              <a:defRPr>
                <a:solidFill>
                  <a:schemeClr val="tx1"/>
                </a:solidFill>
                <a:latin typeface="Calibri" panose="020F0502020204030204" pitchFamily="34" charset="0"/>
                <a:ea typeface="MS PGothic" panose="020B0600070205080204" pitchFamily="34" charset="-128"/>
              </a:defRPr>
            </a:lvl2pPr>
            <a:lvl3pPr marL="1208265" indent="-241653" defTabSz="975003">
              <a:defRPr>
                <a:solidFill>
                  <a:schemeClr val="tx1"/>
                </a:solidFill>
                <a:latin typeface="Calibri" panose="020F0502020204030204" pitchFamily="34" charset="0"/>
                <a:ea typeface="MS PGothic" panose="020B0600070205080204" pitchFamily="34" charset="-128"/>
              </a:defRPr>
            </a:lvl3pPr>
            <a:lvl4pPr marL="1691571" indent="-241653" defTabSz="975003">
              <a:defRPr>
                <a:solidFill>
                  <a:schemeClr val="tx1"/>
                </a:solidFill>
                <a:latin typeface="Calibri" panose="020F0502020204030204" pitchFamily="34" charset="0"/>
                <a:ea typeface="MS PGothic" panose="020B0600070205080204" pitchFamily="34" charset="-128"/>
              </a:defRPr>
            </a:lvl4pPr>
            <a:lvl5pPr marL="2174878" indent="-241653" defTabSz="975003">
              <a:defRPr>
                <a:solidFill>
                  <a:schemeClr val="tx1"/>
                </a:solidFill>
                <a:latin typeface="Calibri" panose="020F0502020204030204" pitchFamily="34" charset="0"/>
                <a:ea typeface="MS PGothic" panose="020B0600070205080204" pitchFamily="34" charset="-128"/>
              </a:defRPr>
            </a:lvl5pPr>
            <a:lvl6pPr marL="2658184" indent="-241653" defTabSz="97500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3141490" indent="-241653" defTabSz="97500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624796" indent="-241653" defTabSz="97500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4108102" indent="-241653" defTabSz="97500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21F33C0-184D-4A1B-BDB6-9E0EE3EE8805}" type="slidenum">
              <a:rPr lang="en-US" altLang="en-US" smtClean="0">
                <a:solidFill>
                  <a:srgbClr val="000000"/>
                </a:solidFill>
                <a:latin typeface="Arial" panose="020B0604020202020204" pitchFamily="34" charset="0"/>
                <a:cs typeface="Arial" panose="020B0604020202020204" pitchFamily="34" charset="0"/>
              </a:rPr>
              <a:pPr/>
              <a:t>1</a:t>
            </a:fld>
            <a:endParaRPr lang="en-US" altLang="en-US" smtClean="0">
              <a:solidFill>
                <a:srgbClr val="000000"/>
              </a:solidFill>
              <a:latin typeface="Arial" panose="020B0604020202020204" pitchFamily="34" charset="0"/>
              <a:cs typeface="Arial" panose="020B0604020202020204" pitchFamily="34" charset="0"/>
            </a:endParaRPr>
          </a:p>
        </p:txBody>
      </p:sp>
      <p:sp>
        <p:nvSpPr>
          <p:cNvPr id="153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336609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91785">
              <a:defRPr>
                <a:solidFill>
                  <a:schemeClr val="tx1"/>
                </a:solidFill>
                <a:latin typeface="Calibri" panose="020F0502020204030204" pitchFamily="34" charset="0"/>
                <a:ea typeface="MS PGothic" panose="020B0600070205080204" pitchFamily="34" charset="-128"/>
              </a:defRPr>
            </a:lvl1pPr>
            <a:lvl2pPr marL="785372" indent="-302066" defTabSz="991785">
              <a:defRPr>
                <a:solidFill>
                  <a:schemeClr val="tx1"/>
                </a:solidFill>
                <a:latin typeface="Calibri" panose="020F0502020204030204" pitchFamily="34" charset="0"/>
                <a:ea typeface="MS PGothic" panose="020B0600070205080204" pitchFamily="34" charset="-128"/>
              </a:defRPr>
            </a:lvl2pPr>
            <a:lvl3pPr marL="1208265" indent="-241653" defTabSz="991785">
              <a:defRPr>
                <a:solidFill>
                  <a:schemeClr val="tx1"/>
                </a:solidFill>
                <a:latin typeface="Calibri" panose="020F0502020204030204" pitchFamily="34" charset="0"/>
                <a:ea typeface="MS PGothic" panose="020B0600070205080204" pitchFamily="34" charset="-128"/>
              </a:defRPr>
            </a:lvl3pPr>
            <a:lvl4pPr marL="1691571" indent="-241653" defTabSz="991785">
              <a:defRPr>
                <a:solidFill>
                  <a:schemeClr val="tx1"/>
                </a:solidFill>
                <a:latin typeface="Calibri" panose="020F0502020204030204" pitchFamily="34" charset="0"/>
                <a:ea typeface="MS PGothic" panose="020B0600070205080204" pitchFamily="34" charset="-128"/>
              </a:defRPr>
            </a:lvl4pPr>
            <a:lvl5pPr marL="2174878" indent="-241653" defTabSz="991785">
              <a:defRPr>
                <a:solidFill>
                  <a:schemeClr val="tx1"/>
                </a:solidFill>
                <a:latin typeface="Calibri" panose="020F0502020204030204" pitchFamily="34" charset="0"/>
                <a:ea typeface="MS PGothic" panose="020B0600070205080204" pitchFamily="34" charset="-128"/>
              </a:defRPr>
            </a:lvl5pPr>
            <a:lvl6pPr marL="2658184" indent="-241653" defTabSz="991785"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3141490" indent="-241653" defTabSz="991785"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624796" indent="-241653" defTabSz="991785"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4108102" indent="-241653" defTabSz="991785"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08AD626-6097-49C8-BED2-9B17C5786EC0}" type="slidenum">
              <a:rPr lang="en-US" altLang="en-US" smtClean="0">
                <a:latin typeface="Arial" panose="020B0604020202020204" pitchFamily="34" charset="0"/>
              </a:rPr>
              <a:pPr/>
              <a:t>17</a:t>
            </a:fld>
            <a:endParaRPr lang="en-US" altLang="en-US" smtClean="0">
              <a:latin typeface="Arial" panose="020B0604020202020204" pitchFamily="34" charset="0"/>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1227893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3835860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23085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41005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401470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7866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814993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1769737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36634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288271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40BDA4-09A9-4461-BE47-4135D842C04E}"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8044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40BDA4-09A9-4461-BE47-4135D842C04E}"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1775992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40BDA4-09A9-4461-BE47-4135D842C04E}" type="datetimeFigureOut">
              <a:rPr lang="en-US" smtClean="0"/>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293684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40BDA4-09A9-4461-BE47-4135D842C04E}" type="datetimeFigureOut">
              <a:rPr lang="en-US" smtClean="0"/>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416337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0BDA4-09A9-4461-BE47-4135D842C04E}" type="datetimeFigureOut">
              <a:rPr lang="en-US" smtClean="0"/>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1593034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40BDA4-09A9-4461-BE47-4135D842C04E}"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1907754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40BDA4-09A9-4461-BE47-4135D842C04E}"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F61B7-BA0F-4A22-BBFD-B2C219122890}" type="slidenum">
              <a:rPr lang="en-US" smtClean="0"/>
              <a:t>‹#›</a:t>
            </a:fld>
            <a:endParaRPr lang="en-US"/>
          </a:p>
        </p:txBody>
      </p:sp>
    </p:spTree>
    <p:extLst>
      <p:ext uri="{BB962C8B-B14F-4D97-AF65-F5344CB8AC3E}">
        <p14:creationId xmlns:p14="http://schemas.microsoft.com/office/powerpoint/2010/main" val="3595865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40BDA4-09A9-4461-BE47-4135D842C04E}" type="datetimeFigureOut">
              <a:rPr lang="en-US" smtClean="0"/>
              <a:t>3/27/2019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00F61B7-BA0F-4A22-BBFD-B2C219122890}" type="slidenum">
              <a:rPr lang="en-US" smtClean="0"/>
              <a:t>‹#›</a:t>
            </a:fld>
            <a:endParaRPr lang="en-US"/>
          </a:p>
        </p:txBody>
      </p:sp>
    </p:spTree>
    <p:extLst>
      <p:ext uri="{BB962C8B-B14F-4D97-AF65-F5344CB8AC3E}">
        <p14:creationId xmlns:p14="http://schemas.microsoft.com/office/powerpoint/2010/main" val="19004466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esearch.umbc.edu/orpc-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research.umbc.edu/orpc-documen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grants.nih.gov/grants/guide/notice-files/NOT-OD-16-094.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research.umbc.edu/orpc-documen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esearch.umbc.edu/exempt-application-proces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research.umbc.edu/exempt-application-proces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6"/>
          <p:cNvSpPr>
            <a:spLocks noGrp="1" noChangeArrowheads="1"/>
          </p:cNvSpPr>
          <p:nvPr>
            <p:ph type="ctrTitle"/>
          </p:nvPr>
        </p:nvSpPr>
        <p:spPr>
          <a:xfrm>
            <a:off x="7391400" y="4800600"/>
            <a:ext cx="1371600" cy="762000"/>
          </a:xfrm>
        </p:spPr>
        <p:txBody>
          <a:bodyPr>
            <a:normAutofit fontScale="90000"/>
          </a:bodyPr>
          <a:lstStyle/>
          <a:p>
            <a:pPr eaLnBrk="1" hangingPunct="1"/>
            <a:r>
              <a:rPr lang="en-US" altLang="en-US" sz="1600" b="1" i="1"/>
              <a:t/>
            </a:r>
            <a:br>
              <a:rPr lang="en-US" altLang="en-US" sz="1600" b="1" i="1"/>
            </a:br>
            <a:r>
              <a:rPr lang="en-US" altLang="en-US" sz="1600" b="1" i="1"/>
              <a:t/>
            </a:r>
            <a:br>
              <a:rPr lang="en-US" altLang="en-US" sz="1600" b="1" i="1"/>
            </a:br>
            <a:r>
              <a:rPr lang="en-US" altLang="en-US" sz="1600" b="1" i="1"/>
              <a:t/>
            </a:r>
            <a:br>
              <a:rPr lang="en-US" altLang="en-US" sz="1600" b="1" i="1"/>
            </a:br>
            <a:r>
              <a:rPr lang="en-US" altLang="en-US" sz="1600" b="1" i="1"/>
              <a:t/>
            </a:r>
            <a:br>
              <a:rPr lang="en-US" altLang="en-US" sz="1600" b="1" i="1"/>
            </a:br>
            <a:r>
              <a:rPr lang="en-US" altLang="en-US" sz="1000" b="1" i="1"/>
              <a:t/>
            </a:r>
            <a:br>
              <a:rPr lang="en-US" altLang="en-US" sz="1000" b="1" i="1"/>
            </a:br>
            <a:r>
              <a:rPr lang="en-US" altLang="en-US" sz="1000" b="1" i="1"/>
              <a:t/>
            </a:r>
            <a:br>
              <a:rPr lang="en-US" altLang="en-US" sz="1000" b="1" i="1"/>
            </a:br>
            <a:r>
              <a:rPr lang="en-US" altLang="en-US" sz="1000" b="1" i="1"/>
              <a:t/>
            </a:r>
            <a:br>
              <a:rPr lang="en-US" altLang="en-US" sz="1000" b="1" i="1"/>
            </a:br>
            <a:r>
              <a:rPr lang="en-US" altLang="en-US" sz="1000" b="1" i="1"/>
              <a:t/>
            </a:r>
            <a:br>
              <a:rPr lang="en-US" altLang="en-US" sz="1000" b="1" i="1"/>
            </a:br>
            <a:r>
              <a:rPr lang="en-US" altLang="en-US" sz="900" b="1" i="1"/>
              <a:t/>
            </a:r>
            <a:br>
              <a:rPr lang="en-US" altLang="en-US" sz="900" b="1" i="1"/>
            </a:br>
            <a:r>
              <a:rPr lang="en-US" altLang="en-US" sz="900" b="1" i="1"/>
              <a:t/>
            </a:r>
            <a:br>
              <a:rPr lang="en-US" altLang="en-US" sz="900" b="1" i="1"/>
            </a:br>
            <a:endParaRPr lang="en-US" altLang="en-US" smtClean="0"/>
          </a:p>
        </p:txBody>
      </p:sp>
      <p:sp>
        <p:nvSpPr>
          <p:cNvPr id="13315" name="Rectangle 3"/>
          <p:cNvSpPr>
            <a:spLocks noGrp="1" noChangeArrowheads="1"/>
          </p:cNvSpPr>
          <p:nvPr>
            <p:ph type="subTitle" idx="1"/>
          </p:nvPr>
        </p:nvSpPr>
        <p:spPr>
          <a:xfrm>
            <a:off x="1121434" y="1242204"/>
            <a:ext cx="8797704" cy="2448733"/>
          </a:xfrm>
        </p:spPr>
        <p:txBody>
          <a:bodyPr>
            <a:normAutofit/>
          </a:bodyPr>
          <a:lstStyle/>
          <a:p>
            <a:pPr algn="ctr" eaLnBrk="1" hangingPunct="1">
              <a:defRPr/>
            </a:pPr>
            <a:r>
              <a:rPr lang="en-US" sz="2500" dirty="0" smtClean="0">
                <a:solidFill>
                  <a:schemeClr val="tx1"/>
                </a:solidFill>
              </a:rPr>
              <a:t>Revisions </a:t>
            </a:r>
            <a:r>
              <a:rPr lang="en-US" sz="2500" dirty="0">
                <a:solidFill>
                  <a:schemeClr val="tx1"/>
                </a:solidFill>
              </a:rPr>
              <a:t>to the Common </a:t>
            </a:r>
            <a:r>
              <a:rPr lang="en-US" sz="2500" dirty="0" smtClean="0">
                <a:solidFill>
                  <a:schemeClr val="tx1"/>
                </a:solidFill>
              </a:rPr>
              <a:t>Rule</a:t>
            </a:r>
            <a:r>
              <a:rPr lang="en-US" sz="2500" dirty="0">
                <a:solidFill>
                  <a:schemeClr val="tx1"/>
                </a:solidFill>
                <a:ea typeface="ＭＳ Ｐゴシック" charset="0"/>
              </a:rPr>
              <a:t> </a:t>
            </a:r>
            <a:r>
              <a:rPr lang="en-US" sz="2500" dirty="0" smtClean="0">
                <a:solidFill>
                  <a:schemeClr val="tx1"/>
                </a:solidFill>
                <a:ea typeface="ＭＳ Ｐゴシック" charset="0"/>
              </a:rPr>
              <a:t>and human research procedures at </a:t>
            </a:r>
            <a:r>
              <a:rPr lang="en-US" sz="2500" dirty="0">
                <a:solidFill>
                  <a:schemeClr val="tx1"/>
                </a:solidFill>
                <a:ea typeface="ＭＳ Ｐゴシック" charset="0"/>
              </a:rPr>
              <a:t>UMBC</a:t>
            </a:r>
            <a:endParaRPr lang="en-US" sz="2500" dirty="0" smtClean="0">
              <a:solidFill>
                <a:schemeClr val="tx1"/>
              </a:solidFill>
              <a:ea typeface="ＭＳ Ｐゴシック" charset="0"/>
            </a:endParaRPr>
          </a:p>
        </p:txBody>
      </p:sp>
      <p:sp>
        <p:nvSpPr>
          <p:cNvPr id="2" name="TextBox 1"/>
          <p:cNvSpPr txBox="1"/>
          <p:nvPr/>
        </p:nvSpPr>
        <p:spPr>
          <a:xfrm>
            <a:off x="7391401" y="4367048"/>
            <a:ext cx="2598684" cy="646331"/>
          </a:xfrm>
          <a:prstGeom prst="rect">
            <a:avLst/>
          </a:prstGeom>
          <a:noFill/>
        </p:spPr>
        <p:txBody>
          <a:bodyPr wrap="square" rtlCol="0">
            <a:spAutoFit/>
          </a:bodyPr>
          <a:lstStyle/>
          <a:p>
            <a:r>
              <a:rPr lang="en-US" dirty="0" smtClean="0"/>
              <a:t>January </a:t>
            </a:r>
            <a:r>
              <a:rPr lang="en-US" dirty="0" smtClean="0"/>
              <a:t>21, </a:t>
            </a:r>
            <a:r>
              <a:rPr lang="en-US" dirty="0" smtClean="0"/>
              <a:t>2019</a:t>
            </a:r>
          </a:p>
          <a:p>
            <a:r>
              <a:rPr lang="en-US" smtClean="0"/>
              <a:t>Updated 3/13/23019</a:t>
            </a:r>
            <a:endParaRPr lang="en-US" dirty="0"/>
          </a:p>
        </p:txBody>
      </p:sp>
    </p:spTree>
    <p:extLst>
      <p:ext uri="{BB962C8B-B14F-4D97-AF65-F5344CB8AC3E}">
        <p14:creationId xmlns:p14="http://schemas.microsoft.com/office/powerpoint/2010/main" val="14630794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98" y="137652"/>
            <a:ext cx="8596668" cy="1320800"/>
          </a:xfrm>
        </p:spPr>
        <p:txBody>
          <a:bodyPr/>
          <a:lstStyle/>
          <a:p>
            <a:r>
              <a:rPr lang="en-US" dirty="0" smtClean="0"/>
              <a:t>Secondary data use research</a:t>
            </a:r>
            <a:endParaRPr lang="en-US" dirty="0"/>
          </a:p>
        </p:txBody>
      </p:sp>
      <p:sp>
        <p:nvSpPr>
          <p:cNvPr id="3" name="Content Placeholder 2"/>
          <p:cNvSpPr>
            <a:spLocks noGrp="1"/>
          </p:cNvSpPr>
          <p:nvPr>
            <p:ph idx="1"/>
          </p:nvPr>
        </p:nvSpPr>
        <p:spPr>
          <a:xfrm>
            <a:off x="658760" y="798052"/>
            <a:ext cx="8162958" cy="3583297"/>
          </a:xfrm>
        </p:spPr>
        <p:txBody>
          <a:bodyPr>
            <a:normAutofit/>
          </a:bodyPr>
          <a:lstStyle/>
          <a:p>
            <a:pPr marL="0" indent="0">
              <a:buNone/>
              <a:defRPr/>
            </a:pPr>
            <a:r>
              <a:rPr lang="en-US" sz="1600" dirty="0">
                <a:solidFill>
                  <a:schemeClr val="tx1"/>
                </a:solidFill>
              </a:rPr>
              <a:t>Research involving use of private data, documents, records or biological samples or specimens that have </a:t>
            </a:r>
            <a:r>
              <a:rPr lang="en-US" sz="1600" b="1" u="sng" dirty="0">
                <a:solidFill>
                  <a:schemeClr val="tx1"/>
                </a:solidFill>
              </a:rPr>
              <a:t>already been collected (pre-existing</a:t>
            </a:r>
            <a:r>
              <a:rPr lang="en-US" sz="1600" b="1" u="sng" dirty="0" smtClean="0">
                <a:solidFill>
                  <a:schemeClr val="tx1"/>
                </a:solidFill>
              </a:rPr>
              <a:t>) </a:t>
            </a:r>
            <a:r>
              <a:rPr lang="en-US" sz="1600" dirty="0" smtClean="0">
                <a:solidFill>
                  <a:schemeClr val="tx1"/>
                </a:solidFill>
              </a:rPr>
              <a:t>is reviewed using a separate application process </a:t>
            </a:r>
          </a:p>
          <a:p>
            <a:pPr>
              <a:defRPr/>
            </a:pPr>
            <a:r>
              <a:rPr lang="en-US" sz="1600" dirty="0" smtClean="0">
                <a:solidFill>
                  <a:schemeClr val="tx1"/>
                </a:solidFill>
              </a:rPr>
              <a:t>Data use agreements with data sources</a:t>
            </a:r>
          </a:p>
          <a:p>
            <a:pPr>
              <a:defRPr/>
            </a:pPr>
            <a:r>
              <a:rPr lang="en-US" sz="1600" dirty="0" smtClean="0">
                <a:solidFill>
                  <a:schemeClr val="tx1"/>
                </a:solidFill>
              </a:rPr>
              <a:t>Data security measures above what is used in data collection methods</a:t>
            </a:r>
          </a:p>
          <a:p>
            <a:pPr>
              <a:defRPr/>
            </a:pPr>
            <a:r>
              <a:rPr lang="en-US" sz="1600" dirty="0" smtClean="0">
                <a:solidFill>
                  <a:schemeClr val="tx1"/>
                </a:solidFill>
              </a:rPr>
              <a:t>Specific funding agency </a:t>
            </a:r>
            <a:r>
              <a:rPr lang="en-US" sz="1600" dirty="0" smtClean="0">
                <a:solidFill>
                  <a:schemeClr val="tx1"/>
                </a:solidFill>
              </a:rPr>
              <a:t>requirements</a:t>
            </a:r>
          </a:p>
          <a:p>
            <a:pPr>
              <a:defRPr/>
            </a:pPr>
            <a:r>
              <a:rPr lang="en-US" sz="1600" dirty="0" smtClean="0">
                <a:solidFill>
                  <a:schemeClr val="tx1"/>
                </a:solidFill>
              </a:rPr>
              <a:t>Separate application form</a:t>
            </a:r>
            <a:endParaRPr lang="en-US" sz="1600" dirty="0" smtClean="0">
              <a:solidFill>
                <a:schemeClr val="tx1"/>
              </a:solidFill>
            </a:endParaRPr>
          </a:p>
          <a:p>
            <a:pPr marL="0" indent="0">
              <a:buNone/>
              <a:defRPr/>
            </a:pPr>
            <a:endParaRPr lang="en-US" u="sng" dirty="0" smtClean="0">
              <a:solidFill>
                <a:schemeClr val="tx1"/>
              </a:solidFill>
            </a:endParaRPr>
          </a:p>
          <a:p>
            <a:pPr marL="0" indent="0">
              <a:buNone/>
              <a:defRPr/>
            </a:pPr>
            <a:endParaRPr lang="en-US" u="sng" dirty="0">
              <a:solidFill>
                <a:schemeClr val="tx1"/>
              </a:solidFill>
            </a:endParaRP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59134644"/>
              </p:ext>
            </p:extLst>
          </p:nvPr>
        </p:nvGraphicFramePr>
        <p:xfrm>
          <a:off x="194231" y="3188604"/>
          <a:ext cx="9566788" cy="3444240"/>
        </p:xfrm>
        <a:graphic>
          <a:graphicData uri="http://schemas.openxmlformats.org/drawingml/2006/table">
            <a:tbl>
              <a:tblPr firstRow="1" bandRow="1">
                <a:tableStyleId>{5C22544A-7EE6-4342-B048-85BDC9FD1C3A}</a:tableStyleId>
              </a:tblPr>
              <a:tblGrid>
                <a:gridCol w="4783394"/>
                <a:gridCol w="4783394"/>
              </a:tblGrid>
              <a:tr h="3230880">
                <a:tc>
                  <a:txBody>
                    <a:bodyPr/>
                    <a:lstStyle/>
                    <a:p>
                      <a:r>
                        <a:rPr lang="en-US" sz="1400" b="0" dirty="0" smtClean="0">
                          <a:solidFill>
                            <a:schemeClr val="tx1"/>
                          </a:solidFill>
                        </a:rPr>
                        <a:t>Exempt category # 4 – </a:t>
                      </a:r>
                    </a:p>
                    <a:p>
                      <a:r>
                        <a:rPr lang="en-US" sz="1400" b="0" dirty="0" smtClean="0">
                          <a:solidFill>
                            <a:schemeClr val="tx1"/>
                          </a:solidFill>
                        </a:rPr>
                        <a:t>Research with </a:t>
                      </a:r>
                      <a:r>
                        <a:rPr lang="en-US" sz="1400" b="1" i="1" u="sng" dirty="0" smtClean="0">
                          <a:solidFill>
                            <a:schemeClr val="tx1"/>
                          </a:solidFill>
                        </a:rPr>
                        <a:t>identifiable private information ( data, documents, records, ) or identifiable </a:t>
                      </a:r>
                      <a:r>
                        <a:rPr lang="en-US" sz="1400" b="1" i="1" u="sng" dirty="0" err="1" smtClean="0">
                          <a:solidFill>
                            <a:schemeClr val="tx1"/>
                          </a:solidFill>
                        </a:rPr>
                        <a:t>biospecimens</a:t>
                      </a:r>
                      <a:r>
                        <a:rPr lang="en-US" sz="1400" b="1" i="1" u="sng" dirty="0" smtClean="0">
                          <a:solidFill>
                            <a:schemeClr val="tx1"/>
                          </a:solidFill>
                        </a:rPr>
                        <a:t> where no consent is required and at least one of the following criteria is met:</a:t>
                      </a:r>
                    </a:p>
                    <a:p>
                      <a:pPr marL="285750" indent="-285750">
                        <a:buFont typeface="Arial" panose="020B0604020202020204" pitchFamily="34" charset="0"/>
                        <a:buChar char="•"/>
                      </a:pPr>
                      <a:r>
                        <a:rPr lang="en-US" sz="1400" b="0" dirty="0" smtClean="0">
                          <a:solidFill>
                            <a:schemeClr val="tx1"/>
                          </a:solidFill>
                        </a:rPr>
                        <a:t>information or </a:t>
                      </a:r>
                      <a:r>
                        <a:rPr lang="en-US" sz="1400" b="0" dirty="0" err="1" smtClean="0">
                          <a:solidFill>
                            <a:schemeClr val="tx1"/>
                          </a:solidFill>
                        </a:rPr>
                        <a:t>biospecimens</a:t>
                      </a:r>
                      <a:r>
                        <a:rPr lang="en-US" sz="1400" b="0" dirty="0" smtClean="0">
                          <a:solidFill>
                            <a:schemeClr val="tx1"/>
                          </a:solidFill>
                        </a:rPr>
                        <a:t> are publicly available;</a:t>
                      </a:r>
                    </a:p>
                    <a:p>
                      <a:pPr marL="285750" indent="-285750">
                        <a:buFont typeface="Arial" panose="020B0604020202020204" pitchFamily="34" charset="0"/>
                        <a:buChar char="•"/>
                      </a:pPr>
                      <a:r>
                        <a:rPr lang="en-US" sz="1400" b="0" dirty="0" smtClean="0">
                          <a:solidFill>
                            <a:schemeClr val="tx1"/>
                          </a:solidFill>
                        </a:rPr>
                        <a:t>recorded information cannot readily be identified </a:t>
                      </a:r>
                      <a:r>
                        <a:rPr lang="en-US" sz="1400" b="1" i="1" u="sng" dirty="0" smtClean="0">
                          <a:solidFill>
                            <a:schemeClr val="tx1"/>
                          </a:solidFill>
                        </a:rPr>
                        <a:t>(directly or indirectly/linked);</a:t>
                      </a:r>
                    </a:p>
                    <a:p>
                      <a:pPr marL="285750" indent="-285750">
                        <a:buFont typeface="Arial" panose="020B0604020202020204" pitchFamily="34" charset="0"/>
                        <a:buChar char="•"/>
                      </a:pPr>
                      <a:r>
                        <a:rPr lang="en-US" sz="1400" b="1" i="1" u="sng" dirty="0" smtClean="0">
                          <a:solidFill>
                            <a:schemeClr val="tx1"/>
                          </a:solidFill>
                        </a:rPr>
                        <a:t>investigator does not contact subjects and will not re-identify the subjects;</a:t>
                      </a:r>
                    </a:p>
                    <a:p>
                      <a:pPr marL="285750" indent="-285750">
                        <a:buFont typeface="Arial" panose="020B0604020202020204" pitchFamily="34" charset="0"/>
                        <a:buChar char="•"/>
                      </a:pPr>
                      <a:r>
                        <a:rPr lang="en-US" sz="1400" b="1" i="1" u="sng" dirty="0" smtClean="0">
                          <a:solidFill>
                            <a:schemeClr val="tx1"/>
                          </a:solidFill>
                        </a:rPr>
                        <a:t>information collection and analysis involving identifiable health information when used is regulated by HIPAA “health care operations” or “research” or “public health activities and purposes</a:t>
                      </a:r>
                      <a:r>
                        <a:rPr lang="en-US" sz="1000" b="1" i="1" u="sng" dirty="0" smtClean="0">
                          <a:solidFill>
                            <a:schemeClr val="tx1"/>
                          </a:solidFill>
                        </a:rPr>
                        <a:t>”</a:t>
                      </a:r>
                    </a:p>
                    <a:p>
                      <a:endParaRPr lang="en-US" sz="1000" b="0" dirty="0">
                        <a:solidFill>
                          <a:schemeClr val="tx1"/>
                        </a:solidFill>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US" sz="1400" b="0" dirty="0" smtClean="0">
                          <a:solidFill>
                            <a:schemeClr val="tx1"/>
                          </a:solidFill>
                        </a:rPr>
                        <a:t>Expedited Category # 5</a:t>
                      </a:r>
                    </a:p>
                    <a:p>
                      <a:r>
                        <a:rPr lang="en-US" sz="1400" b="0" dirty="0" smtClean="0">
                          <a:solidFill>
                            <a:schemeClr val="tx1"/>
                          </a:solidFill>
                        </a:rPr>
                        <a:t>Research involving materials (data, documents, records, or specimens) that have been collected, or will be collected solely for </a:t>
                      </a:r>
                      <a:r>
                        <a:rPr lang="en-US" sz="1400" b="0" dirty="0" err="1" smtClean="0">
                          <a:solidFill>
                            <a:schemeClr val="tx1"/>
                          </a:solidFill>
                        </a:rPr>
                        <a:t>nonresearch</a:t>
                      </a:r>
                      <a:r>
                        <a:rPr lang="en-US" sz="1400" b="0" dirty="0" smtClean="0">
                          <a:solidFill>
                            <a:schemeClr val="tx1"/>
                          </a:solidFill>
                        </a:rPr>
                        <a:t> purposes (such as medical treatment or diagnosis)</a:t>
                      </a:r>
                    </a:p>
                    <a:p>
                      <a:endParaRPr lang="en-US" sz="1000" b="0" dirty="0">
                        <a:solidFill>
                          <a:schemeClr val="tx1"/>
                        </a:solidFill>
                      </a:endParaRPr>
                    </a:p>
                  </a:txBody>
                  <a:tc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r>
            </a:tbl>
          </a:graphicData>
        </a:graphic>
      </p:graphicFrame>
    </p:spTree>
    <p:extLst>
      <p:ext uri="{BB962C8B-B14F-4D97-AF65-F5344CB8AC3E}">
        <p14:creationId xmlns:p14="http://schemas.microsoft.com/office/powerpoint/2010/main" val="3265530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852613" y="518325"/>
            <a:ext cx="8229600" cy="1143000"/>
          </a:xfrm>
        </p:spPr>
        <p:txBody>
          <a:bodyPr/>
          <a:lstStyle/>
          <a:p>
            <a:r>
              <a:rPr lang="en-US" altLang="en-US" b="1" dirty="0" smtClean="0"/>
              <a:t>Informed consent</a:t>
            </a:r>
          </a:p>
        </p:txBody>
      </p:sp>
      <p:sp>
        <p:nvSpPr>
          <p:cNvPr id="3" name="Content Placeholder 2"/>
          <p:cNvSpPr>
            <a:spLocks noGrp="1"/>
          </p:cNvSpPr>
          <p:nvPr>
            <p:ph idx="1"/>
          </p:nvPr>
        </p:nvSpPr>
        <p:spPr>
          <a:xfrm>
            <a:off x="1056200" y="1544280"/>
            <a:ext cx="8229600" cy="3673475"/>
          </a:xfrm>
        </p:spPr>
        <p:txBody>
          <a:bodyPr/>
          <a:lstStyle/>
          <a:p>
            <a:pPr marL="0" indent="0">
              <a:buNone/>
              <a:defRPr/>
            </a:pPr>
            <a:r>
              <a:rPr lang="en-US" sz="1800" dirty="0" smtClean="0"/>
              <a:t>A </a:t>
            </a:r>
            <a:r>
              <a:rPr lang="en-US" sz="1800" dirty="0"/>
              <a:t>key revision in the Common Rule to informed consent preparation and documentation are for consent forms to:</a:t>
            </a:r>
          </a:p>
          <a:p>
            <a:pPr>
              <a:defRPr/>
            </a:pPr>
            <a:r>
              <a:rPr lang="en-US" sz="1800" i="1" u="sng" dirty="0">
                <a:solidFill>
                  <a:schemeClr val="tx1"/>
                </a:solidFill>
              </a:rPr>
              <a:t>provide “key information” to participants essential to decision making</a:t>
            </a:r>
            <a:endParaRPr lang="en-US" sz="1800" u="sng" dirty="0">
              <a:solidFill>
                <a:schemeClr val="tx1"/>
              </a:solidFill>
            </a:endParaRPr>
          </a:p>
          <a:p>
            <a:pPr>
              <a:defRPr/>
            </a:pPr>
            <a:r>
              <a:rPr lang="en-US" sz="1800" dirty="0">
                <a:solidFill>
                  <a:schemeClr val="tx1"/>
                </a:solidFill>
              </a:rPr>
              <a:t>present informed consent information in </a:t>
            </a:r>
            <a:r>
              <a:rPr lang="en-US" sz="1800" i="1" u="sng" dirty="0">
                <a:solidFill>
                  <a:schemeClr val="tx1"/>
                </a:solidFill>
              </a:rPr>
              <a:t>sufficient detail </a:t>
            </a:r>
            <a:r>
              <a:rPr lang="en-US" sz="1800" i="1" dirty="0">
                <a:solidFill>
                  <a:schemeClr val="tx1"/>
                </a:solidFill>
              </a:rPr>
              <a:t>and in</a:t>
            </a:r>
            <a:r>
              <a:rPr lang="en-US" sz="1800" dirty="0">
                <a:solidFill>
                  <a:schemeClr val="tx1"/>
                </a:solidFill>
              </a:rPr>
              <a:t> a way that helps with participant comprehension, not just running down a list of risks and procedures for a human participant or that participant's legally authorized representative (LAR)</a:t>
            </a:r>
          </a:p>
          <a:p>
            <a:pPr marL="0" indent="0">
              <a:buNone/>
              <a:defRPr/>
            </a:pPr>
            <a:endParaRPr lang="en-US" sz="1800" dirty="0" smtClean="0"/>
          </a:p>
          <a:p>
            <a:pPr marL="0" indent="0">
              <a:buNone/>
              <a:defRPr/>
            </a:pPr>
            <a:r>
              <a:rPr lang="en-US" dirty="0" smtClean="0"/>
              <a:t>Consent </a:t>
            </a:r>
            <a:r>
              <a:rPr lang="en-US" dirty="0" smtClean="0"/>
              <a:t>templates are </a:t>
            </a:r>
            <a:r>
              <a:rPr lang="en-US" dirty="0"/>
              <a:t>available for </a:t>
            </a:r>
            <a:r>
              <a:rPr lang="en-US" dirty="0" smtClean="0"/>
              <a:t>download at </a:t>
            </a:r>
            <a:r>
              <a:rPr lang="en-US" dirty="0" smtClean="0">
                <a:hlinkClick r:id="rId2"/>
              </a:rPr>
              <a:t>https</a:t>
            </a:r>
            <a:r>
              <a:rPr lang="en-US" dirty="0">
                <a:hlinkClick r:id="rId2"/>
              </a:rPr>
              <a:t>://research.umbc.edu/orpc-documents/</a:t>
            </a:r>
            <a:endParaRPr lang="en-US" dirty="0"/>
          </a:p>
          <a:p>
            <a:pPr marL="0" indent="0">
              <a:buNone/>
              <a:defRPr/>
            </a:pPr>
            <a:endParaRPr lang="en-US" sz="1800" dirty="0" smtClean="0"/>
          </a:p>
        </p:txBody>
      </p:sp>
    </p:spTree>
    <p:extLst>
      <p:ext uri="{BB962C8B-B14F-4D97-AF65-F5344CB8AC3E}">
        <p14:creationId xmlns:p14="http://schemas.microsoft.com/office/powerpoint/2010/main" val="1933939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768392" y="545369"/>
            <a:ext cx="8229600" cy="1143000"/>
          </a:xfrm>
        </p:spPr>
        <p:txBody>
          <a:bodyPr>
            <a:normAutofit/>
          </a:bodyPr>
          <a:lstStyle/>
          <a:p>
            <a:r>
              <a:rPr lang="en-US" altLang="en-US" b="1" dirty="0" smtClean="0"/>
              <a:t>Waivers of Informed consent</a:t>
            </a:r>
          </a:p>
        </p:txBody>
      </p:sp>
      <p:sp>
        <p:nvSpPr>
          <p:cNvPr id="3" name="Content Placeholder 2"/>
          <p:cNvSpPr>
            <a:spLocks noGrp="1"/>
          </p:cNvSpPr>
          <p:nvPr>
            <p:ph idx="1"/>
          </p:nvPr>
        </p:nvSpPr>
        <p:spPr>
          <a:xfrm>
            <a:off x="910252" y="1486976"/>
            <a:ext cx="8229600" cy="4795837"/>
          </a:xfrm>
        </p:spPr>
        <p:txBody>
          <a:bodyPr>
            <a:normAutofit fontScale="92500" lnSpcReduction="10000"/>
          </a:bodyPr>
          <a:lstStyle/>
          <a:p>
            <a:pPr marL="0" indent="0">
              <a:buNone/>
              <a:defRPr/>
            </a:pPr>
            <a:r>
              <a:rPr lang="en-US" sz="1900" dirty="0"/>
              <a:t>In specific situations, three criteria exist to waiving of or modifying consent. These </a:t>
            </a:r>
            <a:r>
              <a:rPr lang="en-US" sz="1900" dirty="0" smtClean="0"/>
              <a:t>include:</a:t>
            </a:r>
          </a:p>
          <a:p>
            <a:pPr marL="0" indent="0">
              <a:buNone/>
              <a:defRPr/>
            </a:pPr>
            <a:endParaRPr lang="en-US" sz="1900" dirty="0"/>
          </a:p>
          <a:p>
            <a:pPr>
              <a:defRPr/>
            </a:pPr>
            <a:r>
              <a:rPr lang="en-US" sz="1900" dirty="0" smtClean="0"/>
              <a:t>Waivers </a:t>
            </a:r>
            <a:r>
              <a:rPr lang="en-US" sz="1900" dirty="0"/>
              <a:t>of Documentation of Signed Informed Consent</a:t>
            </a:r>
          </a:p>
          <a:p>
            <a:pPr>
              <a:defRPr/>
            </a:pPr>
            <a:r>
              <a:rPr lang="en-US" sz="1900" dirty="0"/>
              <a:t>Waivers or Alteration of Elements of Informed Consent</a:t>
            </a:r>
          </a:p>
          <a:p>
            <a:pPr>
              <a:defRPr/>
            </a:pPr>
            <a:r>
              <a:rPr lang="en-US" sz="1900" dirty="0"/>
              <a:t>Waivers of the Informed Consent Process</a:t>
            </a:r>
          </a:p>
          <a:p>
            <a:pPr marL="0" indent="0">
              <a:buNone/>
              <a:defRPr/>
            </a:pPr>
            <a:endParaRPr lang="en-US" sz="1900" dirty="0" smtClean="0"/>
          </a:p>
          <a:p>
            <a:pPr marL="0" indent="0">
              <a:buNone/>
              <a:defRPr/>
            </a:pPr>
            <a:r>
              <a:rPr lang="en-US" sz="1900" dirty="0" smtClean="0"/>
              <a:t>Waivers </a:t>
            </a:r>
            <a:r>
              <a:rPr lang="en-US" sz="1900" dirty="0"/>
              <a:t>are acceptable when the research is no more than minimal risk, could not practicably be carried out without the requested waiver, will not adversely affect the rights and welfare of the participants, and participants will be provided with additional pertinent information after participation. </a:t>
            </a:r>
            <a:endParaRPr lang="en-US" sz="1900" dirty="0" smtClean="0"/>
          </a:p>
          <a:p>
            <a:pPr marL="0" indent="0">
              <a:buNone/>
              <a:defRPr/>
            </a:pPr>
            <a:endParaRPr lang="en-US" sz="1900" dirty="0"/>
          </a:p>
          <a:p>
            <a:pPr marL="0" indent="0">
              <a:buNone/>
              <a:defRPr/>
            </a:pPr>
            <a:r>
              <a:rPr lang="en-US" sz="1900" dirty="0" smtClean="0"/>
              <a:t>Requests for waivers are </a:t>
            </a:r>
            <a:r>
              <a:rPr lang="en-US" sz="1900" dirty="0"/>
              <a:t>available for download at </a:t>
            </a:r>
            <a:r>
              <a:rPr lang="en-US" sz="1900" dirty="0">
                <a:hlinkClick r:id="rId2"/>
              </a:rPr>
              <a:t>https://research.umbc.edu/orpc-documents/</a:t>
            </a:r>
            <a:endParaRPr lang="en-US" sz="1900" dirty="0"/>
          </a:p>
          <a:p>
            <a:pPr marL="0" indent="0">
              <a:buNone/>
              <a:defRPr/>
            </a:pPr>
            <a:endParaRPr lang="en-US" sz="1800" dirty="0"/>
          </a:p>
        </p:txBody>
      </p:sp>
    </p:spTree>
    <p:extLst>
      <p:ext uri="{BB962C8B-B14F-4D97-AF65-F5344CB8AC3E}">
        <p14:creationId xmlns:p14="http://schemas.microsoft.com/office/powerpoint/2010/main" val="301557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b="1" dirty="0" smtClean="0"/>
              <a:t>Informed consent and screening</a:t>
            </a:r>
          </a:p>
        </p:txBody>
      </p:sp>
      <p:sp>
        <p:nvSpPr>
          <p:cNvPr id="3" name="Content Placeholder 2"/>
          <p:cNvSpPr>
            <a:spLocks noGrp="1"/>
          </p:cNvSpPr>
          <p:nvPr>
            <p:ph idx="1"/>
          </p:nvPr>
        </p:nvSpPr>
        <p:spPr>
          <a:xfrm>
            <a:off x="677334" y="1590318"/>
            <a:ext cx="8596668" cy="3880773"/>
          </a:xfrm>
        </p:spPr>
        <p:txBody>
          <a:bodyPr/>
          <a:lstStyle/>
          <a:p>
            <a:pPr marL="0" indent="0">
              <a:buNone/>
              <a:defRPr/>
            </a:pPr>
            <a:r>
              <a:rPr lang="en-US" sz="1800" dirty="0" smtClean="0"/>
              <a:t>This </a:t>
            </a:r>
            <a:r>
              <a:rPr lang="en-US" sz="1800" dirty="0"/>
              <a:t>determines further eligibility after an investigator obtains consent to ensure participants are qualified for the study.</a:t>
            </a:r>
          </a:p>
          <a:p>
            <a:pPr marL="0" indent="0">
              <a:buNone/>
              <a:defRPr/>
            </a:pPr>
            <a:endParaRPr lang="en-US" sz="1800" dirty="0"/>
          </a:p>
          <a:p>
            <a:pPr marL="0" indent="0">
              <a:buNone/>
              <a:defRPr/>
            </a:pPr>
            <a:r>
              <a:rPr lang="en-US" sz="1800" dirty="0"/>
              <a:t>The IRB can approve screening </a:t>
            </a:r>
            <a:r>
              <a:rPr lang="en-US" sz="1800" b="1" i="1" u="sng" dirty="0">
                <a:solidFill>
                  <a:schemeClr val="tx1"/>
                </a:solidFill>
              </a:rPr>
              <a:t>activities without requiring an investigator to obtain informed consent if: </a:t>
            </a:r>
          </a:p>
          <a:p>
            <a:pPr>
              <a:defRPr/>
            </a:pPr>
            <a:r>
              <a:rPr lang="en-US" sz="1800" b="1" i="1" u="sng" dirty="0">
                <a:solidFill>
                  <a:schemeClr val="tx1"/>
                </a:solidFill>
              </a:rPr>
              <a:t>The investigator obtains information by communicating with the subject or LAR </a:t>
            </a:r>
          </a:p>
          <a:p>
            <a:pPr>
              <a:defRPr/>
            </a:pPr>
            <a:r>
              <a:rPr lang="en-US" sz="1800" b="1" i="1" u="sng" dirty="0">
                <a:solidFill>
                  <a:schemeClr val="tx1"/>
                </a:solidFill>
              </a:rPr>
              <a:t>The investigator is accessing records or stored </a:t>
            </a:r>
            <a:r>
              <a:rPr lang="en-US" sz="1800" b="1" i="1" u="sng" dirty="0" err="1">
                <a:solidFill>
                  <a:schemeClr val="tx1"/>
                </a:solidFill>
              </a:rPr>
              <a:t>biospecimens</a:t>
            </a:r>
            <a:endParaRPr lang="en-US" sz="1800" b="1" i="1" u="sng" dirty="0">
              <a:solidFill>
                <a:schemeClr val="tx1"/>
              </a:solidFill>
            </a:endParaRPr>
          </a:p>
          <a:p>
            <a:pPr>
              <a:defRPr/>
            </a:pPr>
            <a:r>
              <a:rPr lang="en-US" sz="1800" b="1" i="1" u="sng" dirty="0">
                <a:solidFill>
                  <a:schemeClr val="tx1"/>
                </a:solidFill>
              </a:rPr>
              <a:t>This is an exception to obtaining consent, not a waiver.</a:t>
            </a:r>
          </a:p>
        </p:txBody>
      </p:sp>
    </p:spTree>
    <p:extLst>
      <p:ext uri="{BB962C8B-B14F-4D97-AF65-F5344CB8AC3E}">
        <p14:creationId xmlns:p14="http://schemas.microsoft.com/office/powerpoint/2010/main" val="190966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81200" y="201061"/>
            <a:ext cx="8229600" cy="1143000"/>
          </a:xfrm>
        </p:spPr>
        <p:txBody>
          <a:bodyPr/>
          <a:lstStyle/>
          <a:p>
            <a:r>
              <a:rPr lang="en-US" altLang="en-US" b="1" dirty="0" smtClean="0"/>
              <a:t>Other IRB processes</a:t>
            </a:r>
          </a:p>
        </p:txBody>
      </p:sp>
      <p:sp>
        <p:nvSpPr>
          <p:cNvPr id="30723" name="Content Placeholder 2"/>
          <p:cNvSpPr>
            <a:spLocks noGrp="1"/>
          </p:cNvSpPr>
          <p:nvPr>
            <p:ph idx="1"/>
          </p:nvPr>
        </p:nvSpPr>
        <p:spPr>
          <a:xfrm>
            <a:off x="1066800" y="1344061"/>
            <a:ext cx="8229600" cy="3673475"/>
          </a:xfrm>
        </p:spPr>
        <p:txBody>
          <a:bodyPr/>
          <a:lstStyle/>
          <a:p>
            <a:pPr marL="0" indent="0">
              <a:buNone/>
            </a:pPr>
            <a:r>
              <a:rPr lang="en-US" altLang="en-US" sz="2600" dirty="0"/>
              <a:t>Full IRB review </a:t>
            </a:r>
          </a:p>
          <a:p>
            <a:pPr marL="0" indent="0">
              <a:buNone/>
            </a:pPr>
            <a:r>
              <a:rPr lang="en-US" altLang="en-US" sz="2600" dirty="0"/>
              <a:t>Protocol Modifications</a:t>
            </a:r>
            <a:br>
              <a:rPr lang="en-US" altLang="en-US" sz="2600" dirty="0"/>
            </a:br>
            <a:r>
              <a:rPr lang="en-US" altLang="en-US" sz="2600" dirty="0"/>
              <a:t>Reporting Adverse Events</a:t>
            </a:r>
            <a:br>
              <a:rPr lang="en-US" altLang="en-US" sz="2600" dirty="0"/>
            </a:br>
            <a:r>
              <a:rPr lang="en-US" altLang="en-US" sz="2600" dirty="0"/>
              <a:t>Protocol Deviations and Violations</a:t>
            </a:r>
            <a:br>
              <a:rPr lang="en-US" altLang="en-US" sz="2600" dirty="0"/>
            </a:br>
            <a:r>
              <a:rPr lang="en-US" altLang="en-US" sz="2600" dirty="0"/>
              <a:t>Closing a Protocol</a:t>
            </a:r>
          </a:p>
          <a:p>
            <a:pPr marL="0" indent="0" algn="ctr">
              <a:buNone/>
            </a:pPr>
            <a:r>
              <a:rPr lang="en-US" altLang="en-US" sz="2400" dirty="0">
                <a:solidFill>
                  <a:schemeClr val="tx1"/>
                </a:solidFill>
              </a:rPr>
              <a:t>No changes or updates to these processes </a:t>
            </a:r>
            <a:r>
              <a:rPr lang="en-US" altLang="en-US" sz="2400" dirty="0" smtClean="0">
                <a:solidFill>
                  <a:schemeClr val="tx1"/>
                </a:solidFill>
              </a:rPr>
              <a:t>or forms</a:t>
            </a:r>
            <a:endParaRPr lang="en-US" altLang="en-US" sz="2400" dirty="0">
              <a:solidFill>
                <a:schemeClr val="tx1"/>
              </a:solidFill>
            </a:endParaRPr>
          </a:p>
        </p:txBody>
      </p:sp>
    </p:spTree>
    <p:extLst>
      <p:ext uri="{BB962C8B-B14F-4D97-AF65-F5344CB8AC3E}">
        <p14:creationId xmlns:p14="http://schemas.microsoft.com/office/powerpoint/2010/main" val="3994202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003190" y="221855"/>
            <a:ext cx="8229600" cy="1143000"/>
          </a:xfrm>
        </p:spPr>
        <p:txBody>
          <a:bodyPr/>
          <a:lstStyle/>
          <a:p>
            <a:r>
              <a:rPr lang="en-US" altLang="en-US" b="1" dirty="0" smtClean="0"/>
              <a:t>Cooperative Research</a:t>
            </a:r>
          </a:p>
        </p:txBody>
      </p:sp>
      <p:sp>
        <p:nvSpPr>
          <p:cNvPr id="34819" name="Content Placeholder 2"/>
          <p:cNvSpPr>
            <a:spLocks noGrp="1"/>
          </p:cNvSpPr>
          <p:nvPr>
            <p:ph idx="1"/>
          </p:nvPr>
        </p:nvSpPr>
        <p:spPr>
          <a:xfrm>
            <a:off x="500353" y="1364855"/>
            <a:ext cx="8596668" cy="3880773"/>
          </a:xfrm>
        </p:spPr>
        <p:txBody>
          <a:bodyPr/>
          <a:lstStyle/>
          <a:p>
            <a:pPr marL="0" indent="0">
              <a:buNone/>
            </a:pPr>
            <a:r>
              <a:rPr lang="en-US" altLang="en-US" sz="1800" dirty="0"/>
              <a:t>An IRB Authorization Agreement (IAA) is used to document the IRB of record when IRB approval is needed from all of the institutions who are  “engaged” in research.</a:t>
            </a:r>
          </a:p>
          <a:p>
            <a:pPr marL="0" indent="0">
              <a:buNone/>
            </a:pPr>
            <a:endParaRPr lang="en-US" altLang="en-US" sz="1800" dirty="0"/>
          </a:p>
          <a:p>
            <a:pPr marL="0" indent="0">
              <a:buNone/>
            </a:pPr>
            <a:r>
              <a:rPr lang="en-US" altLang="en-US" sz="1800" dirty="0">
                <a:solidFill>
                  <a:schemeClr val="tx1"/>
                </a:solidFill>
              </a:rPr>
              <a:t>IAA’s will continue to be used. </a:t>
            </a:r>
          </a:p>
          <a:p>
            <a:pPr marL="0" indent="0">
              <a:buNone/>
            </a:pPr>
            <a:endParaRPr lang="en-US" altLang="en-US" sz="1800" dirty="0">
              <a:solidFill>
                <a:schemeClr val="tx1"/>
              </a:solidFill>
            </a:endParaRPr>
          </a:p>
          <a:p>
            <a:pPr marL="0" indent="0">
              <a:buNone/>
            </a:pPr>
            <a:r>
              <a:rPr lang="en-US" altLang="en-US" sz="1800" dirty="0">
                <a:solidFill>
                  <a:schemeClr val="tx1"/>
                </a:solidFill>
              </a:rPr>
              <a:t>There is an </a:t>
            </a:r>
            <a:r>
              <a:rPr lang="en-US" altLang="en-US" sz="1800" u="sng" dirty="0">
                <a:solidFill>
                  <a:schemeClr val="tx1"/>
                </a:solidFill>
                <a:hlinkClick r:id="rId2"/>
              </a:rPr>
              <a:t>NIH requirement</a:t>
            </a:r>
            <a:r>
              <a:rPr lang="en-US" altLang="en-US" sz="1800" dirty="0">
                <a:solidFill>
                  <a:schemeClr val="tx1"/>
                </a:solidFill>
              </a:rPr>
              <a:t> for single IRBs for federally-funded, multi-site studies (e.g., clinical trials).  This means a reviewing IRB will be identified by the federal agency supporting the research, but lead institutions can propose the reviewing IRB, subject to the acceptance of the federal agency supporting the research.  </a:t>
            </a:r>
            <a:r>
              <a:rPr lang="en-US" altLang="en-US" sz="1800" b="1" i="1" u="sng" dirty="0">
                <a:solidFill>
                  <a:schemeClr val="tx1"/>
                </a:solidFill>
              </a:rPr>
              <a:t>This goes into effect in January 2020.</a:t>
            </a:r>
          </a:p>
          <a:p>
            <a:pPr marL="0" indent="0">
              <a:buNone/>
            </a:pPr>
            <a:endParaRPr lang="en-US" altLang="en-US" sz="1800" dirty="0">
              <a:solidFill>
                <a:srgbClr val="0000FF"/>
              </a:solidFill>
            </a:endParaRPr>
          </a:p>
        </p:txBody>
      </p:sp>
    </p:spTree>
    <p:extLst>
      <p:ext uri="{BB962C8B-B14F-4D97-AF65-F5344CB8AC3E}">
        <p14:creationId xmlns:p14="http://schemas.microsoft.com/office/powerpoint/2010/main" val="4026246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655" y="375187"/>
            <a:ext cx="8229600" cy="1143000"/>
          </a:xfrm>
        </p:spPr>
        <p:txBody>
          <a:bodyPr>
            <a:normAutofit fontScale="90000"/>
          </a:bodyPr>
          <a:lstStyle/>
          <a:p>
            <a:r>
              <a:rPr lang="en-US" b="1" dirty="0" smtClean="0"/>
              <a:t>Current laws and regulations still in place</a:t>
            </a:r>
            <a:endParaRPr lang="en-US" b="1" dirty="0"/>
          </a:p>
        </p:txBody>
      </p:sp>
      <p:sp>
        <p:nvSpPr>
          <p:cNvPr id="3" name="Content Placeholder 2"/>
          <p:cNvSpPr>
            <a:spLocks noGrp="1"/>
          </p:cNvSpPr>
          <p:nvPr>
            <p:ph idx="1"/>
          </p:nvPr>
        </p:nvSpPr>
        <p:spPr>
          <a:xfrm>
            <a:off x="879987" y="1518187"/>
            <a:ext cx="8229600" cy="3673475"/>
          </a:xfrm>
        </p:spPr>
        <p:txBody>
          <a:bodyPr/>
          <a:lstStyle/>
          <a:p>
            <a:r>
              <a:rPr lang="en-US" dirty="0"/>
              <a:t>HIPAA</a:t>
            </a:r>
          </a:p>
          <a:p>
            <a:r>
              <a:rPr lang="en-US" dirty="0"/>
              <a:t>FERPA </a:t>
            </a:r>
          </a:p>
          <a:p>
            <a:r>
              <a:rPr lang="en-US" dirty="0"/>
              <a:t>State laws and university policy, including mandatory reporting laws for </a:t>
            </a:r>
            <a:r>
              <a:rPr lang="en-US" dirty="0" smtClean="0"/>
              <a:t>child/elder abuse </a:t>
            </a:r>
            <a:r>
              <a:rPr lang="en-US" dirty="0"/>
              <a:t>and neglect</a:t>
            </a:r>
          </a:p>
          <a:p>
            <a:r>
              <a:rPr lang="en-US" dirty="0"/>
              <a:t>European Union’s General Data Protection Regulation (GDPR</a:t>
            </a:r>
            <a:r>
              <a:rPr lang="en-US" dirty="0" smtClean="0"/>
              <a:t>)</a:t>
            </a:r>
            <a:endParaRPr lang="en-US" dirty="0"/>
          </a:p>
        </p:txBody>
      </p:sp>
    </p:spTree>
    <p:extLst>
      <p:ext uri="{BB962C8B-B14F-4D97-AF65-F5344CB8AC3E}">
        <p14:creationId xmlns:p14="http://schemas.microsoft.com/office/powerpoint/2010/main" val="371129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1954213" y="-260350"/>
            <a:ext cx="7772400" cy="1470025"/>
          </a:xfrm>
        </p:spPr>
        <p:txBody>
          <a:bodyPr/>
          <a:lstStyle/>
          <a:p>
            <a:pPr eaLnBrk="1" hangingPunct="1"/>
            <a:endParaRPr lang="en-US" altLang="en-US" sz="4000" dirty="0"/>
          </a:p>
        </p:txBody>
      </p:sp>
      <p:sp>
        <p:nvSpPr>
          <p:cNvPr id="29700" name="Rectangle 3"/>
          <p:cNvSpPr>
            <a:spLocks noGrp="1" noChangeArrowheads="1"/>
          </p:cNvSpPr>
          <p:nvPr>
            <p:ph type="subTitle" idx="1"/>
          </p:nvPr>
        </p:nvSpPr>
        <p:spPr>
          <a:xfrm>
            <a:off x="2774950" y="1712913"/>
            <a:ext cx="6400800" cy="1752600"/>
          </a:xfrm>
        </p:spPr>
        <p:txBody>
          <a:bodyPr>
            <a:normAutofit/>
          </a:bodyPr>
          <a:lstStyle/>
          <a:p>
            <a:pPr eaLnBrk="1" hangingPunct="1">
              <a:buFont typeface="Wingdings" panose="05000000000000000000" pitchFamily="2" charset="2"/>
              <a:buNone/>
              <a:defRPr/>
            </a:pPr>
            <a:endParaRPr lang="en-US" sz="1600" dirty="0">
              <a:ea typeface="ＭＳ Ｐゴシック" charset="0"/>
            </a:endParaRPr>
          </a:p>
          <a:p>
            <a:pPr eaLnBrk="1" hangingPunct="1">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bg1">
                  <a:lumMod val="50000"/>
                </a:schemeClr>
              </a:solidFill>
              <a:ea typeface="ＭＳ Ｐゴシック" charset="0"/>
            </a:endParaRPr>
          </a:p>
          <a:p>
            <a:pPr eaLnBrk="1" hangingPunct="1">
              <a:lnSpc>
                <a:spcPct val="80000"/>
              </a:lnSpc>
              <a:buClr>
                <a:schemeClr val="accent1"/>
              </a:buClr>
              <a:buFont typeface="Wingdings" panose="05000000000000000000" pitchFamily="2" charset="2"/>
              <a:buNone/>
              <a:defRPr/>
            </a:pPr>
            <a:endParaRPr lang="en-US" sz="1600" dirty="0">
              <a:solidFill>
                <a:schemeClr val="accent1">
                  <a:lumMod val="50000"/>
                </a:schemeClr>
              </a:solidFill>
              <a:ea typeface="ＭＳ Ｐゴシック" charset="0"/>
            </a:endParaRPr>
          </a:p>
          <a:p>
            <a:pPr eaLnBrk="1" hangingPunct="1">
              <a:defRPr/>
            </a:pPr>
            <a:endParaRPr lang="en-US" sz="1600" dirty="0">
              <a:ea typeface="ＭＳ Ｐゴシック" charset="0"/>
            </a:endParaRPr>
          </a:p>
        </p:txBody>
      </p:sp>
      <p:sp>
        <p:nvSpPr>
          <p:cNvPr id="35844" name="Title 1"/>
          <p:cNvSpPr txBox="1">
            <a:spLocks/>
          </p:cNvSpPr>
          <p:nvPr/>
        </p:nvSpPr>
        <p:spPr bwMode="auto">
          <a:xfrm>
            <a:off x="1606550" y="1865314"/>
            <a:ext cx="82296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b="1" dirty="0"/>
              <a:t>Questions?</a:t>
            </a:r>
          </a:p>
        </p:txBody>
      </p:sp>
    </p:spTree>
    <p:extLst>
      <p:ext uri="{BB962C8B-B14F-4D97-AF65-F5344CB8AC3E}">
        <p14:creationId xmlns:p14="http://schemas.microsoft.com/office/powerpoint/2010/main" val="312977446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10255" y="539840"/>
            <a:ext cx="8229600" cy="1143000"/>
          </a:xfrm>
        </p:spPr>
        <p:txBody>
          <a:bodyPr>
            <a:normAutofit/>
          </a:bodyPr>
          <a:lstStyle/>
          <a:p>
            <a:r>
              <a:rPr lang="en-US" altLang="en-US" b="1" dirty="0" smtClean="0"/>
              <a:t>2018 Common Rule revisions</a:t>
            </a:r>
          </a:p>
        </p:txBody>
      </p:sp>
      <p:sp>
        <p:nvSpPr>
          <p:cNvPr id="3" name="Content Placeholder 2"/>
          <p:cNvSpPr>
            <a:spLocks noGrp="1"/>
          </p:cNvSpPr>
          <p:nvPr>
            <p:ph idx="1"/>
          </p:nvPr>
        </p:nvSpPr>
        <p:spPr>
          <a:xfrm>
            <a:off x="591070" y="1380915"/>
            <a:ext cx="8596668" cy="4329772"/>
          </a:xfrm>
        </p:spPr>
        <p:txBody>
          <a:bodyPr>
            <a:normAutofit fontScale="85000" lnSpcReduction="20000"/>
          </a:bodyPr>
          <a:lstStyle/>
          <a:p>
            <a:r>
              <a:rPr lang="en-US" sz="2400" dirty="0" smtClean="0"/>
              <a:t>Effective January 21 2019, human subjects use research follows these revisions</a:t>
            </a:r>
          </a:p>
          <a:p>
            <a:r>
              <a:rPr lang="en-US" sz="2400" dirty="0" smtClean="0"/>
              <a:t>Active </a:t>
            </a:r>
            <a:r>
              <a:rPr lang="en-US" sz="2400" dirty="0"/>
              <a:t>protocols approved prior to January 21 2019 will follow “older” procedures</a:t>
            </a:r>
          </a:p>
          <a:p>
            <a:pPr lvl="1"/>
            <a:r>
              <a:rPr lang="en-US" sz="2400" dirty="0"/>
              <a:t>Upon submission of protocol renewals ORPC will verify the remaining length of time to conduct research</a:t>
            </a:r>
          </a:p>
          <a:p>
            <a:pPr lvl="1"/>
            <a:r>
              <a:rPr lang="en-US" sz="2400" dirty="0"/>
              <a:t>End date of protocol based on time</a:t>
            </a:r>
          </a:p>
          <a:p>
            <a:pPr lvl="1"/>
            <a:r>
              <a:rPr lang="en-US" sz="2400" dirty="0"/>
              <a:t>Use updated consent template for recruiting new participants</a:t>
            </a:r>
          </a:p>
          <a:p>
            <a:r>
              <a:rPr lang="en-US" sz="2400" dirty="0"/>
              <a:t>New protocols submitted now follow revised </a:t>
            </a:r>
            <a:r>
              <a:rPr lang="en-US" sz="2400" dirty="0" smtClean="0"/>
              <a:t>regulations</a:t>
            </a:r>
          </a:p>
          <a:p>
            <a:r>
              <a:rPr lang="en-US" sz="2400" dirty="0"/>
              <a:t>Website and all application forms available for </a:t>
            </a:r>
            <a:r>
              <a:rPr lang="en-US" sz="2400" dirty="0" smtClean="0"/>
              <a:t>use – </a:t>
            </a:r>
            <a:r>
              <a:rPr lang="en-US" sz="2400" dirty="0"/>
              <a:t>see </a:t>
            </a:r>
            <a:r>
              <a:rPr lang="en-US" sz="2400" dirty="0">
                <a:hlinkClick r:id="rId2"/>
              </a:rPr>
              <a:t>https://research.umbc.edu/orpc-documents</a:t>
            </a:r>
            <a:r>
              <a:rPr lang="en-US" sz="2400" dirty="0" smtClean="0">
                <a:hlinkClick r:id="rId2"/>
              </a:rPr>
              <a:t>/</a:t>
            </a:r>
            <a:r>
              <a:rPr lang="en-US" sz="2400" dirty="0" smtClean="0"/>
              <a:t>   </a:t>
            </a:r>
            <a:r>
              <a:rPr lang="en-US" sz="2400" dirty="0"/>
              <a:t>for all IRB forms</a:t>
            </a:r>
          </a:p>
          <a:p>
            <a:r>
              <a:rPr lang="en-US" sz="2400" dirty="0"/>
              <a:t>All previous document </a:t>
            </a:r>
            <a:r>
              <a:rPr lang="en-US" sz="2400" dirty="0" smtClean="0"/>
              <a:t>formats </a:t>
            </a:r>
            <a:r>
              <a:rPr lang="en-US" sz="2400" dirty="0"/>
              <a:t>should not be used</a:t>
            </a:r>
            <a:r>
              <a:rPr lang="en-US" sz="2400" dirty="0" smtClean="0"/>
              <a:t>.</a:t>
            </a:r>
          </a:p>
          <a:p>
            <a:r>
              <a:rPr lang="en-US" sz="2400" dirty="0" smtClean="0"/>
              <a:t>Revisions to IRB guidance </a:t>
            </a:r>
            <a:r>
              <a:rPr lang="en-US" sz="2400" b="1" i="1" u="sng" dirty="0" smtClean="0"/>
              <a:t>highlighted </a:t>
            </a:r>
            <a:endParaRPr lang="en-US" sz="2400" b="1" i="1" u="sng" dirty="0"/>
          </a:p>
          <a:p>
            <a:endParaRPr lang="en-US" dirty="0" smtClean="0"/>
          </a:p>
          <a:p>
            <a:endParaRPr lang="en-US" dirty="0" smtClean="0"/>
          </a:p>
          <a:p>
            <a:endParaRPr lang="en-US" dirty="0"/>
          </a:p>
        </p:txBody>
      </p:sp>
    </p:spTree>
    <p:extLst>
      <p:ext uri="{BB962C8B-B14F-4D97-AF65-F5344CB8AC3E}">
        <p14:creationId xmlns:p14="http://schemas.microsoft.com/office/powerpoint/2010/main" val="768035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Reminder – what is a human subjects research protections program</a:t>
            </a:r>
            <a:endParaRPr lang="en-US" b="1" dirty="0"/>
          </a:p>
        </p:txBody>
      </p:sp>
      <p:sp>
        <p:nvSpPr>
          <p:cNvPr id="3" name="Content Placeholder 2"/>
          <p:cNvSpPr>
            <a:spLocks noGrp="1"/>
          </p:cNvSpPr>
          <p:nvPr>
            <p:ph idx="1"/>
          </p:nvPr>
        </p:nvSpPr>
        <p:spPr/>
        <p:txBody>
          <a:bodyPr/>
          <a:lstStyle/>
          <a:p>
            <a:r>
              <a:rPr lang="en-US" dirty="0"/>
              <a:t>Provide assurance to the federal government the institution will comply with the rules and regulations and provides oversight for the institution's human </a:t>
            </a:r>
            <a:r>
              <a:rPr lang="en-US" dirty="0" smtClean="0"/>
              <a:t>subjects research </a:t>
            </a:r>
            <a:r>
              <a:rPr lang="en-US" dirty="0"/>
              <a:t>use </a:t>
            </a:r>
            <a:r>
              <a:rPr lang="en-US" dirty="0" smtClean="0"/>
              <a:t>program</a:t>
            </a:r>
          </a:p>
          <a:p>
            <a:r>
              <a:rPr lang="en-US" dirty="0" smtClean="0"/>
              <a:t>Review and approve human subjects research via the IRB</a:t>
            </a:r>
          </a:p>
          <a:p>
            <a:r>
              <a:rPr lang="en-US" dirty="0" smtClean="0"/>
              <a:t>Protect </a:t>
            </a:r>
            <a:r>
              <a:rPr lang="en-US" dirty="0"/>
              <a:t>the rights and welfare of individual research </a:t>
            </a:r>
            <a:r>
              <a:rPr lang="en-US" dirty="0" smtClean="0"/>
              <a:t>subjects</a:t>
            </a:r>
          </a:p>
          <a:p>
            <a:r>
              <a:rPr lang="en-US" dirty="0" smtClean="0"/>
              <a:t>Ensure </a:t>
            </a:r>
            <a:r>
              <a:rPr lang="en-US" dirty="0"/>
              <a:t>voluntary participation via the “consent process” –conversation and documentation </a:t>
            </a:r>
            <a:endParaRPr lang="en-US" dirty="0" smtClean="0"/>
          </a:p>
          <a:p>
            <a:r>
              <a:rPr lang="en-US" dirty="0" smtClean="0"/>
              <a:t>Evaluate </a:t>
            </a:r>
            <a:r>
              <a:rPr lang="en-US" dirty="0"/>
              <a:t>risks</a:t>
            </a:r>
          </a:p>
        </p:txBody>
      </p:sp>
    </p:spTree>
    <p:extLst>
      <p:ext uri="{BB962C8B-B14F-4D97-AF65-F5344CB8AC3E}">
        <p14:creationId xmlns:p14="http://schemas.microsoft.com/office/powerpoint/2010/main" val="2302836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66459" y="539840"/>
            <a:ext cx="8229600" cy="1143000"/>
          </a:xfrm>
        </p:spPr>
        <p:txBody>
          <a:bodyPr>
            <a:normAutofit/>
          </a:bodyPr>
          <a:lstStyle/>
          <a:p>
            <a:r>
              <a:rPr lang="en-US" b="1" dirty="0"/>
              <a:t>Reminder – </a:t>
            </a:r>
            <a:r>
              <a:rPr lang="en-US" altLang="en-US" b="1" dirty="0" smtClean="0"/>
              <a:t>What </a:t>
            </a:r>
            <a:r>
              <a:rPr lang="en-US" altLang="en-US" b="1" dirty="0" smtClean="0"/>
              <a:t>is human research?</a:t>
            </a:r>
          </a:p>
        </p:txBody>
      </p:sp>
      <p:sp>
        <p:nvSpPr>
          <p:cNvPr id="3" name="Content Placeholder 2"/>
          <p:cNvSpPr>
            <a:spLocks noGrp="1"/>
          </p:cNvSpPr>
          <p:nvPr>
            <p:ph idx="1"/>
          </p:nvPr>
        </p:nvSpPr>
        <p:spPr>
          <a:xfrm>
            <a:off x="1052423" y="1682840"/>
            <a:ext cx="9087432" cy="4292511"/>
          </a:xfrm>
        </p:spPr>
        <p:txBody>
          <a:bodyPr>
            <a:normAutofit/>
          </a:bodyPr>
          <a:lstStyle/>
          <a:p>
            <a:pPr>
              <a:defRPr/>
            </a:pPr>
            <a:r>
              <a:rPr lang="en-US" sz="1600" dirty="0"/>
              <a:t>be engaged in a research project that is</a:t>
            </a:r>
          </a:p>
          <a:p>
            <a:pPr>
              <a:defRPr/>
            </a:pPr>
            <a:r>
              <a:rPr lang="en-US" sz="1600" dirty="0"/>
              <a:t>designed to test a hypothesis or assess a theory by</a:t>
            </a:r>
          </a:p>
          <a:p>
            <a:pPr>
              <a:defRPr/>
            </a:pPr>
            <a:r>
              <a:rPr lang="en-US" sz="1600" dirty="0"/>
              <a:t>proposing or intending to explore a particular research topic that is “about” a living individual</a:t>
            </a:r>
          </a:p>
          <a:p>
            <a:pPr>
              <a:defRPr/>
            </a:pPr>
            <a:r>
              <a:rPr lang="en-US" sz="1600" dirty="0"/>
              <a:t>by </a:t>
            </a:r>
            <a:r>
              <a:rPr lang="en-US" sz="1600" dirty="0">
                <a:solidFill>
                  <a:schemeClr val="tx1"/>
                </a:solidFill>
              </a:rPr>
              <a:t>obtaining </a:t>
            </a:r>
            <a:r>
              <a:rPr lang="en-US" sz="1600" b="1" i="1" u="sng" dirty="0">
                <a:solidFill>
                  <a:schemeClr val="tx1"/>
                </a:solidFill>
              </a:rPr>
              <a:t>private</a:t>
            </a:r>
            <a:r>
              <a:rPr lang="en-US" sz="1600" dirty="0">
                <a:solidFill>
                  <a:schemeClr val="tx1"/>
                </a:solidFill>
              </a:rPr>
              <a:t> information or </a:t>
            </a:r>
            <a:r>
              <a:rPr lang="en-US" sz="1600" b="1" i="1" u="sng" dirty="0">
                <a:solidFill>
                  <a:schemeClr val="tx1"/>
                </a:solidFill>
              </a:rPr>
              <a:t>identifiable</a:t>
            </a:r>
            <a:r>
              <a:rPr lang="en-US" sz="1600" dirty="0">
                <a:solidFill>
                  <a:schemeClr val="tx1"/>
                </a:solidFill>
              </a:rPr>
              <a:t> </a:t>
            </a:r>
            <a:r>
              <a:rPr lang="en-US" sz="1600" dirty="0" err="1">
                <a:solidFill>
                  <a:schemeClr val="tx1"/>
                </a:solidFill>
              </a:rPr>
              <a:t>biospecimens</a:t>
            </a:r>
            <a:r>
              <a:rPr lang="en-US" sz="1600" dirty="0">
                <a:solidFill>
                  <a:schemeClr val="tx1"/>
                </a:solidFill>
              </a:rPr>
              <a:t> from that person through an intervention or interaction </a:t>
            </a:r>
          </a:p>
          <a:p>
            <a:pPr>
              <a:defRPr/>
            </a:pPr>
            <a:r>
              <a:rPr lang="en-US" sz="1600" b="1" i="1" u="sng" dirty="0">
                <a:solidFill>
                  <a:schemeClr val="tx1"/>
                </a:solidFill>
              </a:rPr>
              <a:t>that is used, studied or analyzed which generates identifiable private information or identifiable </a:t>
            </a:r>
            <a:r>
              <a:rPr lang="en-US" sz="1600" b="1" i="1" u="sng" dirty="0" err="1">
                <a:solidFill>
                  <a:schemeClr val="tx1"/>
                </a:solidFill>
              </a:rPr>
              <a:t>biospecimens</a:t>
            </a:r>
            <a:endParaRPr lang="en-US" sz="1600" b="1" i="1" u="sng" dirty="0">
              <a:solidFill>
                <a:schemeClr val="tx1"/>
              </a:solidFill>
            </a:endParaRPr>
          </a:p>
          <a:p>
            <a:pPr>
              <a:defRPr/>
            </a:pPr>
            <a:r>
              <a:rPr lang="en-US" sz="1600" dirty="0"/>
              <a:t>w</a:t>
            </a:r>
            <a:r>
              <a:rPr lang="en-US" sz="1600" dirty="0" smtClean="0"/>
              <a:t>hich is “generalized by either</a:t>
            </a:r>
            <a:r>
              <a:rPr lang="en-US" sz="1600" dirty="0"/>
              <a:t> </a:t>
            </a:r>
            <a:r>
              <a:rPr lang="en-US" sz="1600" dirty="0" smtClean="0"/>
              <a:t>publishing </a:t>
            </a:r>
            <a:r>
              <a:rPr lang="en-US" sz="1600" dirty="0"/>
              <a:t>(e.g., in a journal) or </a:t>
            </a:r>
            <a:r>
              <a:rPr lang="en-US" sz="1600" dirty="0" smtClean="0"/>
              <a:t>presenting </a:t>
            </a:r>
            <a:r>
              <a:rPr lang="en-US" sz="1600" dirty="0"/>
              <a:t>at a professional </a:t>
            </a:r>
            <a:r>
              <a:rPr lang="en-US" sz="1600" dirty="0" smtClean="0"/>
              <a:t>conference</a:t>
            </a:r>
            <a:endParaRPr lang="en-US" sz="1600" dirty="0"/>
          </a:p>
        </p:txBody>
      </p:sp>
    </p:spTree>
    <p:extLst>
      <p:ext uri="{BB962C8B-B14F-4D97-AF65-F5344CB8AC3E}">
        <p14:creationId xmlns:p14="http://schemas.microsoft.com/office/powerpoint/2010/main" val="1339181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Reminder – Minimal </a:t>
            </a:r>
            <a:r>
              <a:rPr lang="en-US" b="1" dirty="0" smtClean="0"/>
              <a:t>Risk</a:t>
            </a:r>
            <a:endParaRPr lang="en-US" b="1" dirty="0"/>
          </a:p>
        </p:txBody>
      </p:sp>
      <p:sp>
        <p:nvSpPr>
          <p:cNvPr id="3" name="Content Placeholder 2"/>
          <p:cNvSpPr>
            <a:spLocks noGrp="1"/>
          </p:cNvSpPr>
          <p:nvPr>
            <p:ph idx="1"/>
          </p:nvPr>
        </p:nvSpPr>
        <p:spPr>
          <a:xfrm>
            <a:off x="549514" y="1482164"/>
            <a:ext cx="8596668" cy="3880773"/>
          </a:xfrm>
        </p:spPr>
        <p:txBody>
          <a:bodyPr/>
          <a:lstStyle/>
          <a:p>
            <a:pPr marL="0" indent="0">
              <a:buNone/>
            </a:pPr>
            <a:r>
              <a:rPr lang="en-US" dirty="0"/>
              <a:t>HHS regulations </a:t>
            </a:r>
            <a:r>
              <a:rPr lang="en-US" dirty="0" smtClean="0"/>
              <a:t>- the </a:t>
            </a:r>
            <a:r>
              <a:rPr lang="en-US" dirty="0"/>
              <a:t>probability and magnitude of harm or discomfort anticipated in the research are not greater in and of themselves than those ordinarily encountered in daily life or during the performance of routine physical or psychological examinations or </a:t>
            </a:r>
            <a:r>
              <a:rPr lang="en-US" dirty="0" smtClean="0"/>
              <a:t>tests</a:t>
            </a:r>
          </a:p>
          <a:p>
            <a:pPr marL="0" indent="0">
              <a:buNone/>
            </a:pPr>
            <a:r>
              <a:rPr lang="en-US" dirty="0" smtClean="0"/>
              <a:t>Risks </a:t>
            </a:r>
            <a:r>
              <a:rPr lang="en-US" dirty="0"/>
              <a:t>associated with the research and consider the subject population (vulnerable people, such as children, older persons, cognitively impaired, etc. may experience different types of risk) and describe procedures to deal with </a:t>
            </a:r>
            <a:r>
              <a:rPr lang="en-US" dirty="0" smtClean="0"/>
              <a:t>them</a:t>
            </a:r>
          </a:p>
          <a:p>
            <a:pPr marL="0" indent="0">
              <a:buNone/>
            </a:pPr>
            <a:r>
              <a:rPr lang="en-US" b="1" dirty="0" smtClean="0"/>
              <a:t>The IRB has and will continue the examination of risks but population</a:t>
            </a:r>
            <a:r>
              <a:rPr lang="en-US" b="1" dirty="0"/>
              <a:t>, </a:t>
            </a:r>
            <a:r>
              <a:rPr lang="en-US" b="1" dirty="0" smtClean="0"/>
              <a:t>interaction/intervention</a:t>
            </a:r>
            <a:r>
              <a:rPr lang="en-US" b="1" dirty="0"/>
              <a:t> </a:t>
            </a:r>
            <a:r>
              <a:rPr lang="en-US" b="1" dirty="0" smtClean="0"/>
              <a:t>and </a:t>
            </a:r>
            <a:r>
              <a:rPr lang="en-US" b="1" dirty="0"/>
              <a:t>how </a:t>
            </a:r>
            <a:r>
              <a:rPr lang="en-US" b="1" dirty="0" smtClean="0"/>
              <a:t>private </a:t>
            </a:r>
            <a:r>
              <a:rPr lang="en-US" b="1" dirty="0"/>
              <a:t>or identifiable information </a:t>
            </a:r>
            <a:r>
              <a:rPr lang="en-US" b="1" dirty="0" smtClean="0"/>
              <a:t>is used will </a:t>
            </a:r>
            <a:r>
              <a:rPr lang="en-US" b="1" dirty="0"/>
              <a:t>be examined more </a:t>
            </a:r>
            <a:r>
              <a:rPr lang="en-US" b="1" dirty="0" smtClean="0"/>
              <a:t>closely. Application forms are updated to capture necessary information. </a:t>
            </a:r>
            <a:endParaRPr lang="en-US" b="1" dirty="0"/>
          </a:p>
        </p:txBody>
      </p:sp>
    </p:spTree>
    <p:extLst>
      <p:ext uri="{BB962C8B-B14F-4D97-AF65-F5344CB8AC3E}">
        <p14:creationId xmlns:p14="http://schemas.microsoft.com/office/powerpoint/2010/main" val="1773374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264628"/>
            <a:ext cx="8229600" cy="1143000"/>
          </a:xfrm>
        </p:spPr>
        <p:txBody>
          <a:bodyPr/>
          <a:lstStyle/>
          <a:p>
            <a:r>
              <a:rPr lang="en-US" altLang="en-US" b="1" dirty="0" smtClean="0"/>
              <a:t>What is not human research?</a:t>
            </a:r>
          </a:p>
        </p:txBody>
      </p:sp>
      <p:sp>
        <p:nvSpPr>
          <p:cNvPr id="3" name="Content Placeholder 2"/>
          <p:cNvSpPr>
            <a:spLocks noGrp="1"/>
          </p:cNvSpPr>
          <p:nvPr>
            <p:ph idx="1"/>
          </p:nvPr>
        </p:nvSpPr>
        <p:spPr>
          <a:xfrm>
            <a:off x="638355" y="1155940"/>
            <a:ext cx="9339532" cy="4964733"/>
          </a:xfrm>
        </p:spPr>
        <p:txBody>
          <a:bodyPr>
            <a:normAutofit/>
          </a:bodyPr>
          <a:lstStyle/>
          <a:p>
            <a:pPr>
              <a:defRPr/>
            </a:pPr>
            <a:r>
              <a:rPr lang="en-US" sz="1500" dirty="0"/>
              <a:t>Internal management projects, such as program evaluation, quality assurance, quality improvement, or marketing studies</a:t>
            </a:r>
          </a:p>
          <a:p>
            <a:pPr>
              <a:defRPr/>
            </a:pPr>
            <a:r>
              <a:rPr lang="en-US" sz="1500" dirty="0"/>
              <a:t>Projects that only document or report on events, situations, policies, institutions or systems without the intent to form hypotheses</a:t>
            </a:r>
          </a:p>
          <a:p>
            <a:pPr>
              <a:defRPr/>
            </a:pPr>
            <a:r>
              <a:rPr lang="en-US" sz="1500" dirty="0"/>
              <a:t>Projects which collect information about policies, practices or procedures</a:t>
            </a:r>
          </a:p>
          <a:p>
            <a:pPr>
              <a:defRPr/>
            </a:pPr>
            <a:r>
              <a:rPr lang="en-US" sz="1500" dirty="0"/>
              <a:t>Interviews or surveys which do not collect information about a person, such as interviews on government or corporate policies on government or corporate policies</a:t>
            </a:r>
          </a:p>
          <a:p>
            <a:pPr>
              <a:defRPr/>
            </a:pPr>
            <a:r>
              <a:rPr lang="en-US" sz="1500" dirty="0"/>
              <a:t>Production of creative arts, e.g., writing poetry and prose, painting, taking artistic photographs of people</a:t>
            </a:r>
          </a:p>
          <a:p>
            <a:pPr>
              <a:defRPr/>
            </a:pPr>
            <a:r>
              <a:rPr lang="en-US" sz="1500" b="1" i="1" u="sng" dirty="0">
                <a:solidFill>
                  <a:schemeClr val="tx1"/>
                </a:solidFill>
              </a:rPr>
              <a:t>Oral history, journalism, biography, and historical scholarship or</a:t>
            </a:r>
            <a:r>
              <a:rPr lang="en-US" sz="1500" u="sng" dirty="0">
                <a:solidFill>
                  <a:schemeClr val="tx1"/>
                </a:solidFill>
              </a:rPr>
              <a:t> journalistic activities</a:t>
            </a:r>
          </a:p>
          <a:p>
            <a:pPr>
              <a:defRPr/>
            </a:pPr>
            <a:r>
              <a:rPr lang="en-US" sz="1500" dirty="0">
                <a:solidFill>
                  <a:schemeClr val="tx1"/>
                </a:solidFill>
              </a:rPr>
              <a:t>Reporting of current events, trends, newsworthy issues or stories about people or events, such as those presented in the news, magazines and on-scholarly periodicals</a:t>
            </a:r>
          </a:p>
          <a:p>
            <a:pPr>
              <a:defRPr/>
            </a:pPr>
            <a:r>
              <a:rPr lang="en-US" sz="1500" dirty="0">
                <a:solidFill>
                  <a:schemeClr val="tx1"/>
                </a:solidFill>
              </a:rPr>
              <a:t>Research using secondary data from publicly available sources. See the IRB’s guidance on using existing de-identified or publicly available datasets.</a:t>
            </a:r>
          </a:p>
          <a:p>
            <a:pPr>
              <a:defRPr/>
            </a:pPr>
            <a:r>
              <a:rPr lang="en-US" sz="1500" b="1" i="1" u="sng" dirty="0">
                <a:solidFill>
                  <a:schemeClr val="tx1"/>
                </a:solidFill>
              </a:rPr>
              <a:t>Classroom projects conducted for educational purposes and not as </a:t>
            </a:r>
            <a:r>
              <a:rPr lang="en-US" sz="1500" b="1" i="1" u="sng" dirty="0" smtClean="0">
                <a:solidFill>
                  <a:schemeClr val="tx1"/>
                </a:solidFill>
              </a:rPr>
              <a:t>research</a:t>
            </a:r>
            <a:endParaRPr lang="en-US" sz="1500" u="sng" dirty="0">
              <a:solidFill>
                <a:schemeClr val="tx1"/>
              </a:solidFill>
            </a:endParaRPr>
          </a:p>
        </p:txBody>
      </p:sp>
    </p:spTree>
    <p:extLst>
      <p:ext uri="{BB962C8B-B14F-4D97-AF65-F5344CB8AC3E}">
        <p14:creationId xmlns:p14="http://schemas.microsoft.com/office/powerpoint/2010/main" val="2166189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77334" y="383461"/>
            <a:ext cx="8596668" cy="853804"/>
          </a:xfrm>
        </p:spPr>
        <p:txBody>
          <a:bodyPr>
            <a:normAutofit/>
          </a:bodyPr>
          <a:lstStyle/>
          <a:p>
            <a:r>
              <a:rPr lang="en-US" altLang="en-US" b="1" dirty="0" smtClean="0"/>
              <a:t>Exempt research categories</a:t>
            </a:r>
          </a:p>
        </p:txBody>
      </p:sp>
      <p:sp>
        <p:nvSpPr>
          <p:cNvPr id="3" name="Content Placeholder 2"/>
          <p:cNvSpPr>
            <a:spLocks noGrp="1"/>
          </p:cNvSpPr>
          <p:nvPr>
            <p:ph idx="1"/>
          </p:nvPr>
        </p:nvSpPr>
        <p:spPr>
          <a:xfrm>
            <a:off x="677334" y="1091382"/>
            <a:ext cx="8915240" cy="3775586"/>
          </a:xfrm>
        </p:spPr>
        <p:txBody>
          <a:bodyPr>
            <a:noAutofit/>
          </a:bodyPr>
          <a:lstStyle/>
          <a:p>
            <a:pPr marL="0" indent="0" algn="ctr">
              <a:buNone/>
              <a:defRPr/>
            </a:pPr>
            <a:r>
              <a:rPr lang="en-US" altLang="en-US" sz="1600" dirty="0" smtClean="0"/>
              <a:t>Exempt research- </a:t>
            </a:r>
            <a:r>
              <a:rPr lang="en-US" altLang="en-US" sz="1600" dirty="0">
                <a:hlinkClick r:id="rId2"/>
              </a:rPr>
              <a:t>https://research.umbc.edu/exempt-application-process</a:t>
            </a:r>
            <a:r>
              <a:rPr lang="en-US" altLang="en-US" sz="1600" dirty="0" smtClean="0">
                <a:hlinkClick r:id="rId2"/>
              </a:rPr>
              <a:t>/</a:t>
            </a:r>
            <a:r>
              <a:rPr lang="en-US" altLang="en-US" sz="1600" dirty="0" smtClean="0"/>
              <a:t>  </a:t>
            </a:r>
          </a:p>
          <a:p>
            <a:pPr marL="0" indent="0">
              <a:buNone/>
              <a:defRPr/>
            </a:pPr>
            <a:r>
              <a:rPr lang="en-US" sz="1600" u="sng" dirty="0" smtClean="0"/>
              <a:t>Exempt </a:t>
            </a:r>
            <a:r>
              <a:rPr lang="en-US" sz="1600" u="sng" dirty="0"/>
              <a:t>category # 1 – </a:t>
            </a:r>
          </a:p>
          <a:p>
            <a:pPr>
              <a:defRPr/>
            </a:pPr>
            <a:r>
              <a:rPr lang="en-US" sz="1600" dirty="0"/>
              <a:t>Research conducted in established or commonly accepted educational settings involving normal educational </a:t>
            </a:r>
            <a:r>
              <a:rPr lang="en-US" sz="1600" dirty="0" smtClean="0"/>
              <a:t>practices </a:t>
            </a:r>
            <a:r>
              <a:rPr lang="en-US" sz="1600" b="1" i="1" u="sng" dirty="0">
                <a:solidFill>
                  <a:schemeClr val="tx1"/>
                </a:solidFill>
              </a:rPr>
              <a:t>that </a:t>
            </a:r>
            <a:r>
              <a:rPr lang="en-US" sz="1600" b="1" i="1" u="sng" dirty="0" smtClean="0">
                <a:solidFill>
                  <a:schemeClr val="tx1"/>
                </a:solidFill>
              </a:rPr>
              <a:t>is not likely to adversely impact students’ opportunity to learn required educational content or the assessment of educators who provide instruction. </a:t>
            </a:r>
            <a:r>
              <a:rPr lang="en-US" sz="1600" dirty="0" smtClean="0">
                <a:solidFill>
                  <a:schemeClr val="tx1"/>
                </a:solidFill>
              </a:rPr>
              <a:t>Children may participate in research.</a:t>
            </a:r>
            <a:endParaRPr lang="en-US" sz="1600" dirty="0">
              <a:solidFill>
                <a:schemeClr val="tx1"/>
              </a:solidFill>
            </a:endParaRPr>
          </a:p>
          <a:p>
            <a:pPr marL="0" indent="0">
              <a:buNone/>
              <a:defRPr/>
            </a:pPr>
            <a:r>
              <a:rPr lang="en-US" sz="1600" u="sng" dirty="0">
                <a:solidFill>
                  <a:schemeClr val="tx1"/>
                </a:solidFill>
              </a:rPr>
              <a:t>Exempt category # 2 – </a:t>
            </a:r>
          </a:p>
          <a:p>
            <a:pPr>
              <a:defRPr/>
            </a:pPr>
            <a:r>
              <a:rPr lang="en-US" sz="1600" dirty="0">
                <a:solidFill>
                  <a:schemeClr val="tx1"/>
                </a:solidFill>
              </a:rPr>
              <a:t>Research involving the use of educational tests (cognitive, diagnostic, aptitude, achievement), survey procedures, interview procedures or observation of public behavior that </a:t>
            </a:r>
            <a:r>
              <a:rPr lang="en-US" sz="1600" b="1" i="1" u="sng" dirty="0">
                <a:solidFill>
                  <a:schemeClr val="tx1"/>
                </a:solidFill>
              </a:rPr>
              <a:t>cannot readily identify</a:t>
            </a:r>
            <a:r>
              <a:rPr lang="en-US" sz="1600" b="1" i="1" dirty="0">
                <a:solidFill>
                  <a:schemeClr val="tx1"/>
                </a:solidFill>
              </a:rPr>
              <a:t> subjects and responses outside of the research cannot </a:t>
            </a:r>
            <a:r>
              <a:rPr lang="en-US" sz="1600" b="1" i="1" u="sng" dirty="0">
                <a:solidFill>
                  <a:schemeClr val="tx1"/>
                </a:solidFill>
              </a:rPr>
              <a:t>reasonably place subjects at risk</a:t>
            </a:r>
            <a:r>
              <a:rPr lang="en-US" sz="1600" b="1" i="1" dirty="0">
                <a:solidFill>
                  <a:schemeClr val="tx1"/>
                </a:solidFill>
              </a:rPr>
              <a:t>. </a:t>
            </a:r>
            <a:r>
              <a:rPr lang="en-US" sz="1600" dirty="0">
                <a:solidFill>
                  <a:schemeClr val="tx1"/>
                </a:solidFill>
              </a:rPr>
              <a:t>Audio- or video-recordings of interviews and observations of public behavior are acceptable as long as all other criteria of the exemption are met. Children may participate in research ONLY when it involves observations of public behavior when the investigator does not participate in the activities being observed</a:t>
            </a:r>
            <a:r>
              <a:rPr lang="en-US" sz="1500" dirty="0">
                <a:solidFill>
                  <a:schemeClr val="tx1"/>
                </a:solidFill>
              </a:rPr>
              <a:t>. </a:t>
            </a:r>
          </a:p>
          <a:p>
            <a:pPr>
              <a:defRPr/>
            </a:pPr>
            <a:endParaRPr lang="en-US" sz="1500" dirty="0"/>
          </a:p>
        </p:txBody>
      </p:sp>
    </p:spTree>
    <p:extLst>
      <p:ext uri="{BB962C8B-B14F-4D97-AF65-F5344CB8AC3E}">
        <p14:creationId xmlns:p14="http://schemas.microsoft.com/office/powerpoint/2010/main" val="18627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98090" y="524348"/>
            <a:ext cx="9512710" cy="1143000"/>
          </a:xfrm>
        </p:spPr>
        <p:txBody>
          <a:bodyPr>
            <a:normAutofit/>
          </a:bodyPr>
          <a:lstStyle/>
          <a:p>
            <a:r>
              <a:rPr lang="en-US" altLang="en-US" b="1" dirty="0" smtClean="0"/>
              <a:t>Exempt research categories (continued)</a:t>
            </a:r>
          </a:p>
        </p:txBody>
      </p:sp>
      <p:sp>
        <p:nvSpPr>
          <p:cNvPr id="3" name="Content Placeholder 2"/>
          <p:cNvSpPr>
            <a:spLocks noGrp="1"/>
          </p:cNvSpPr>
          <p:nvPr>
            <p:ph idx="1"/>
          </p:nvPr>
        </p:nvSpPr>
        <p:spPr>
          <a:xfrm>
            <a:off x="610806" y="1415104"/>
            <a:ext cx="9305026" cy="4602239"/>
          </a:xfrm>
        </p:spPr>
        <p:txBody>
          <a:bodyPr>
            <a:normAutofit/>
          </a:bodyPr>
          <a:lstStyle/>
          <a:p>
            <a:pPr marL="0" indent="0">
              <a:buNone/>
              <a:defRPr/>
            </a:pPr>
            <a:r>
              <a:rPr lang="en-US" sz="1800" u="sng" dirty="0">
                <a:solidFill>
                  <a:schemeClr val="tx1"/>
                </a:solidFill>
              </a:rPr>
              <a:t>Exempt category </a:t>
            </a:r>
            <a:r>
              <a:rPr lang="en-US" sz="1800" b="1" u="sng" dirty="0">
                <a:solidFill>
                  <a:schemeClr val="tx1"/>
                </a:solidFill>
              </a:rPr>
              <a:t># 3 </a:t>
            </a:r>
            <a:r>
              <a:rPr lang="en-US" sz="1800" u="sng" dirty="0" smtClean="0">
                <a:solidFill>
                  <a:schemeClr val="tx1"/>
                </a:solidFill>
              </a:rPr>
              <a:t>– </a:t>
            </a:r>
            <a:endParaRPr lang="en-US" sz="1800" u="sng" dirty="0">
              <a:solidFill>
                <a:schemeClr val="tx1"/>
              </a:solidFill>
            </a:endParaRPr>
          </a:p>
          <a:p>
            <a:pPr>
              <a:defRPr/>
            </a:pPr>
            <a:r>
              <a:rPr lang="en-US" sz="1500" b="1" i="1" u="sng" dirty="0">
                <a:solidFill>
                  <a:schemeClr val="tx1"/>
                </a:solidFill>
              </a:rPr>
              <a:t>Benign behavioral interventions with collection of information (verbal, written, audiovisual recording) from adult subjects who prospectively agree. Interventions are brief in duration, harmless, painless, not physically invasive, not likely to have a significant adverse lasting impact nor with subjects find them interventions offensive or embarrassing. Deception allowed only if subject proactively agrees</a:t>
            </a:r>
            <a:r>
              <a:rPr lang="en-US" sz="1500" b="1" i="1" dirty="0">
                <a:solidFill>
                  <a:schemeClr val="tx1"/>
                </a:solidFill>
              </a:rPr>
              <a:t>. </a:t>
            </a:r>
            <a:r>
              <a:rPr lang="en-US" sz="1400" b="1" dirty="0">
                <a:solidFill>
                  <a:schemeClr val="tx1"/>
                </a:solidFill>
              </a:rPr>
              <a:t>Children may NOT participate in this research </a:t>
            </a:r>
          </a:p>
          <a:p>
            <a:pPr marL="0" indent="0">
              <a:buNone/>
              <a:defRPr/>
            </a:pPr>
            <a:r>
              <a:rPr lang="en-US" u="sng" dirty="0" smtClean="0">
                <a:solidFill>
                  <a:schemeClr val="tx1"/>
                </a:solidFill>
              </a:rPr>
              <a:t>Exempt </a:t>
            </a:r>
            <a:r>
              <a:rPr lang="en-US" u="sng" dirty="0">
                <a:solidFill>
                  <a:schemeClr val="tx1"/>
                </a:solidFill>
              </a:rPr>
              <a:t>category # 6 – </a:t>
            </a:r>
          </a:p>
          <a:p>
            <a:pPr>
              <a:defRPr/>
            </a:pPr>
            <a:r>
              <a:rPr lang="en-US" dirty="0">
                <a:solidFill>
                  <a:schemeClr val="tx1"/>
                </a:solidFill>
              </a:rPr>
              <a:t>Taste and food quality evaluation and consumer acceptance studies</a:t>
            </a:r>
            <a:endParaRPr lang="en-US" dirty="0">
              <a:solidFill>
                <a:srgbClr val="FF0000"/>
              </a:solidFill>
            </a:endParaRPr>
          </a:p>
          <a:p>
            <a:pPr>
              <a:defRPr/>
            </a:pPr>
            <a:endParaRPr lang="en-US" sz="1800" i="1" dirty="0">
              <a:solidFill>
                <a:srgbClr val="FF0000"/>
              </a:solidFill>
            </a:endParaRPr>
          </a:p>
          <a:p>
            <a:pPr marL="0" indent="0">
              <a:buNone/>
              <a:defRPr/>
            </a:pPr>
            <a:r>
              <a:rPr lang="en-US" u="sng" dirty="0"/>
              <a:t>Exempt category # </a:t>
            </a:r>
            <a:r>
              <a:rPr lang="en-US" u="sng" dirty="0" smtClean="0"/>
              <a:t>4  </a:t>
            </a:r>
            <a:r>
              <a:rPr lang="en-US" dirty="0" smtClean="0"/>
              <a:t>covered later in the presentation; </a:t>
            </a:r>
            <a:r>
              <a:rPr lang="en-US" u="sng" dirty="0" smtClean="0"/>
              <a:t>exempt category # 5 </a:t>
            </a:r>
            <a:r>
              <a:rPr lang="en-US" dirty="0" smtClean="0"/>
              <a:t>is </a:t>
            </a:r>
            <a:r>
              <a:rPr lang="en-US" dirty="0" smtClean="0">
                <a:solidFill>
                  <a:schemeClr val="tx1"/>
                </a:solidFill>
              </a:rPr>
              <a:t>reserved </a:t>
            </a:r>
            <a:r>
              <a:rPr lang="en-US" dirty="0">
                <a:solidFill>
                  <a:schemeClr val="tx1"/>
                </a:solidFill>
              </a:rPr>
              <a:t>for Federal </a:t>
            </a:r>
            <a:r>
              <a:rPr lang="en-US" dirty="0" smtClean="0">
                <a:solidFill>
                  <a:schemeClr val="tx1"/>
                </a:solidFill>
              </a:rPr>
              <a:t>government research and does not apply </a:t>
            </a:r>
            <a:r>
              <a:rPr lang="en-US" dirty="0">
                <a:solidFill>
                  <a:schemeClr val="tx1"/>
                </a:solidFill>
              </a:rPr>
              <a:t>to research at UMBC</a:t>
            </a:r>
          </a:p>
          <a:p>
            <a:pPr>
              <a:defRPr/>
            </a:pPr>
            <a:endParaRPr lang="en-US" sz="1800" dirty="0"/>
          </a:p>
        </p:txBody>
      </p:sp>
    </p:spTree>
    <p:extLst>
      <p:ext uri="{BB962C8B-B14F-4D97-AF65-F5344CB8AC3E}">
        <p14:creationId xmlns:p14="http://schemas.microsoft.com/office/powerpoint/2010/main" val="3754711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724707" y="50706"/>
            <a:ext cx="8229600" cy="1143000"/>
          </a:xfrm>
        </p:spPr>
        <p:txBody>
          <a:bodyPr/>
          <a:lstStyle/>
          <a:p>
            <a:r>
              <a:rPr lang="en-US" altLang="en-US" b="1" dirty="0" smtClean="0"/>
              <a:t>      Expedited review</a:t>
            </a:r>
          </a:p>
        </p:txBody>
      </p:sp>
      <p:sp>
        <p:nvSpPr>
          <p:cNvPr id="29699" name="Content Placeholder 2"/>
          <p:cNvSpPr>
            <a:spLocks noGrp="1"/>
          </p:cNvSpPr>
          <p:nvPr>
            <p:ph idx="1"/>
          </p:nvPr>
        </p:nvSpPr>
        <p:spPr>
          <a:xfrm>
            <a:off x="238942" y="771909"/>
            <a:ext cx="9485161" cy="5473615"/>
          </a:xfrm>
        </p:spPr>
        <p:txBody>
          <a:bodyPr>
            <a:normAutofit/>
          </a:bodyPr>
          <a:lstStyle/>
          <a:p>
            <a:pPr marL="0" indent="0">
              <a:buNone/>
            </a:pPr>
            <a:r>
              <a:rPr lang="en-US" altLang="en-US" sz="1600" dirty="0" smtClean="0"/>
              <a:t>Expedited research- </a:t>
            </a:r>
            <a:r>
              <a:rPr lang="en-US" altLang="en-US" sz="1600" dirty="0">
                <a:hlinkClick r:id="rId2"/>
              </a:rPr>
              <a:t>https://research.umbc.edu/expedited-review-process</a:t>
            </a:r>
            <a:r>
              <a:rPr lang="en-US" altLang="en-US" sz="1600" dirty="0" smtClean="0">
                <a:hlinkClick r:id="rId2"/>
              </a:rPr>
              <a:t>/</a:t>
            </a:r>
            <a:endParaRPr lang="en-US" altLang="en-US" sz="1600" dirty="0"/>
          </a:p>
          <a:p>
            <a:pPr marL="0" indent="0">
              <a:buNone/>
            </a:pPr>
            <a:r>
              <a:rPr lang="en-US" altLang="en-US" sz="1600" dirty="0"/>
              <a:t>Categories have not changed. </a:t>
            </a:r>
            <a:r>
              <a:rPr lang="en-US" altLang="en-US" sz="1600" dirty="0" smtClean="0"/>
              <a:t>But</a:t>
            </a:r>
            <a:r>
              <a:rPr lang="en-US" altLang="en-US" sz="1600" dirty="0" smtClean="0"/>
              <a:t>, common rule updates in how information is presented in informed consent, the assessment of minimal risk, the involvement of vulnerable persons in research require IRB reviewers be presented with information in a manner to understand further the research. </a:t>
            </a:r>
          </a:p>
          <a:p>
            <a:pPr marL="0" indent="0">
              <a:buNone/>
            </a:pPr>
            <a:r>
              <a:rPr lang="en-US" altLang="en-US" sz="1600" dirty="0" smtClean="0"/>
              <a:t>Also, depending on the assessment of risk,  there’s no longer a requirement for continuing review (annual report) submission. Additionally, reports are not required for research when:</a:t>
            </a:r>
          </a:p>
          <a:p>
            <a:r>
              <a:rPr lang="en-US" altLang="en-US" sz="1600" dirty="0" smtClean="0"/>
              <a:t>The project was initially eligible and continues to be eligible for expedited review procedures; OR</a:t>
            </a:r>
          </a:p>
          <a:p>
            <a:r>
              <a:rPr lang="en-US" altLang="en-US" sz="1600" dirty="0" smtClean="0"/>
              <a:t>The research is permanently closed to the enrollment of new participants, all participants have completed all research-related interventions, and the research remains active only for long-term follow-up of participants; OR</a:t>
            </a:r>
          </a:p>
          <a:p>
            <a:r>
              <a:rPr lang="en-US" altLang="en-US" sz="1600" dirty="0" smtClean="0"/>
              <a:t>Where project personnel have enrolled no participants and no additional risks have been identified; OR</a:t>
            </a:r>
          </a:p>
          <a:p>
            <a:r>
              <a:rPr lang="en-US" altLang="en-US" sz="1600" dirty="0" smtClean="0"/>
              <a:t>The </a:t>
            </a:r>
            <a:r>
              <a:rPr lang="en-US" altLang="en-US" sz="1600" u="sng" dirty="0" smtClean="0">
                <a:solidFill>
                  <a:schemeClr val="tx1"/>
                </a:solidFill>
              </a:rPr>
              <a:t>r</a:t>
            </a:r>
            <a:r>
              <a:rPr lang="en-US" altLang="en-US" sz="1600" b="1" i="1" u="sng" dirty="0" smtClean="0">
                <a:solidFill>
                  <a:schemeClr val="tx1"/>
                </a:solidFill>
              </a:rPr>
              <a:t>esearch has progressed to data analysis, including analysis of identifiable private information or identifiable </a:t>
            </a:r>
            <a:r>
              <a:rPr lang="en-US" altLang="en-US" sz="1600" b="1" i="1" u="sng" dirty="0" err="1" smtClean="0">
                <a:solidFill>
                  <a:schemeClr val="tx1"/>
                </a:solidFill>
              </a:rPr>
              <a:t>biospecimens</a:t>
            </a:r>
            <a:endParaRPr lang="en-US" altLang="en-US" sz="1600" b="1" i="1" u="sng" dirty="0" smtClean="0">
              <a:solidFill>
                <a:schemeClr val="tx1"/>
              </a:solidFill>
            </a:endParaRPr>
          </a:p>
          <a:p>
            <a:pPr marL="0" indent="0">
              <a:buNone/>
            </a:pPr>
            <a:r>
              <a:rPr lang="en-US" altLang="en-US" sz="1600" dirty="0" smtClean="0"/>
              <a:t>Again, depending if risk assessment, the IRB can request an annual “status check” during an approved study period (e.g. brief email report). The ORPC will also increase its use of Protocol Monitoring and Review (audits) as well.</a:t>
            </a:r>
          </a:p>
          <a:p>
            <a:pPr marL="0" indent="0">
              <a:buNone/>
            </a:pPr>
            <a:endParaRPr lang="en-US" altLang="en-US" sz="1600" dirty="0"/>
          </a:p>
        </p:txBody>
      </p:sp>
    </p:spTree>
    <p:extLst>
      <p:ext uri="{BB962C8B-B14F-4D97-AF65-F5344CB8AC3E}">
        <p14:creationId xmlns:p14="http://schemas.microsoft.com/office/powerpoint/2010/main" val="438523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1">
      <a:dk1>
        <a:sysClr val="windowText" lastClr="000000"/>
      </a:dk1>
      <a:lt1>
        <a:sysClr val="window" lastClr="FFFFFF"/>
      </a:lt1>
      <a:dk2>
        <a:srgbClr val="39302A"/>
      </a:dk2>
      <a:lt2>
        <a:srgbClr val="E5DEDB"/>
      </a:lt2>
      <a:accent1>
        <a:srgbClr val="FFCA08"/>
      </a:accent1>
      <a:accent2>
        <a:srgbClr val="FFCA08"/>
      </a:accent2>
      <a:accent3>
        <a:srgbClr val="FFCA08"/>
      </a:accent3>
      <a:accent4>
        <a:srgbClr val="FFCA08"/>
      </a:accent4>
      <a:accent5>
        <a:srgbClr val="E64823"/>
      </a:accent5>
      <a:accent6>
        <a:srgbClr val="9C6A6A"/>
      </a:accent6>
      <a:hlink>
        <a:srgbClr val="2998E3"/>
      </a:hlink>
      <a:folHlink>
        <a:srgbClr val="7F723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303</TotalTime>
  <Words>1599</Words>
  <Application>Microsoft Office PowerPoint</Application>
  <PresentationFormat>Widescreen</PresentationFormat>
  <Paragraphs>135</Paragraphs>
  <Slides>17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MS PGothic</vt:lpstr>
      <vt:lpstr>MS PGothic</vt:lpstr>
      <vt:lpstr>Arial</vt:lpstr>
      <vt:lpstr>Calibri</vt:lpstr>
      <vt:lpstr>Trebuchet MS</vt:lpstr>
      <vt:lpstr>Wingdings</vt:lpstr>
      <vt:lpstr>Wingdings 3</vt:lpstr>
      <vt:lpstr>Facet</vt:lpstr>
      <vt:lpstr>          </vt:lpstr>
      <vt:lpstr>2018 Common Rule revisions</vt:lpstr>
      <vt:lpstr>Reminder – what is a human subjects research protections program</vt:lpstr>
      <vt:lpstr>Reminder – What is human research?</vt:lpstr>
      <vt:lpstr>Reminder – Minimal Risk</vt:lpstr>
      <vt:lpstr>What is not human research?</vt:lpstr>
      <vt:lpstr>Exempt research categories</vt:lpstr>
      <vt:lpstr>Exempt research categories (continued)</vt:lpstr>
      <vt:lpstr>      Expedited review</vt:lpstr>
      <vt:lpstr>Secondary data use research</vt:lpstr>
      <vt:lpstr>Informed consent</vt:lpstr>
      <vt:lpstr>Waivers of Informed consent</vt:lpstr>
      <vt:lpstr>Informed consent and screening</vt:lpstr>
      <vt:lpstr>Other IRB processes</vt:lpstr>
      <vt:lpstr>Cooperative Research</vt:lpstr>
      <vt:lpstr>Current laws and regulations still in place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ORPC1</dc:creator>
  <cp:lastModifiedBy>ORPC1</cp:lastModifiedBy>
  <cp:revision>24</cp:revision>
  <dcterms:created xsi:type="dcterms:W3CDTF">2018-09-21T13:34:57Z</dcterms:created>
  <dcterms:modified xsi:type="dcterms:W3CDTF">2019-03-27T14:03:46Z</dcterms:modified>
</cp:coreProperties>
</file>