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82" r:id="rId5"/>
    <p:sldId id="261" r:id="rId6"/>
    <p:sldId id="260" r:id="rId7"/>
    <p:sldId id="262" r:id="rId8"/>
    <p:sldId id="263" r:id="rId9"/>
    <p:sldId id="265" r:id="rId10"/>
    <p:sldId id="264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74" r:id="rId22"/>
    <p:sldId id="277" r:id="rId23"/>
    <p:sldId id="281" r:id="rId24"/>
    <p:sldId id="276" r:id="rId2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BAEA74D-C780-44DC-887B-2F0060722FD9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C53E8FE-FC1D-4F46-80AC-0EABD771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3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0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12BA-E5D5-4B6C-84F4-5F35CEBE256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396E-E9EC-40C4-ABF1-E5DBAFF0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auvil@tedco.m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hyperlink" Target="https://www.youtube.com/watch?v=Ov88yk3Ft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sE5UXVIkz0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i6O98o2FRH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uvil@tedco.md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81" y="533400"/>
            <a:ext cx="7772400" cy="12414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Perfecting the Pitch</a:t>
            </a:r>
            <a:endParaRPr lang="en-US" sz="6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4876800"/>
            <a:ext cx="7920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Stephen Auvil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Sr. Vice President Technology Transfer &amp; Commercialization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Maryland Technology Development Corporation (TEDCO)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hlinkClick r:id="rId2"/>
              </a:rPr>
              <a:t>sauvil@tedco.md</a:t>
            </a:r>
            <a:r>
              <a:rPr lang="en-US" altLang="en-US" sz="2000" dirty="0"/>
              <a:t> </a:t>
            </a:r>
          </a:p>
        </p:txBody>
      </p:sp>
      <p:pic>
        <p:nvPicPr>
          <p:cNvPr id="7170" name="Picture 2" descr="http://u-note.me/img/post/20140107101312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259" y="1905000"/>
            <a:ext cx="428864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What should be covered?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191000" y="1742714"/>
            <a:ext cx="4724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Start with </a:t>
            </a:r>
            <a:r>
              <a:rPr lang="en-US" sz="2400" b="1" dirty="0" smtClean="0">
                <a:latin typeface="Calibri" pitchFamily="34" charset="0"/>
              </a:rPr>
              <a:t>your Name</a:t>
            </a:r>
            <a:r>
              <a:rPr lang="en-US" sz="2400" dirty="0" smtClean="0">
                <a:latin typeface="Calibri" pitchFamily="34" charset="0"/>
              </a:rPr>
              <a:t> (clearly)</a:t>
            </a: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b="1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itchFamily="34" charset="0"/>
              </a:rPr>
              <a:t>One sentence overview</a:t>
            </a:r>
          </a:p>
          <a:p>
            <a:pPr marL="0" indent="0" eaLnBrk="1" hangingPunct="1"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itchFamily="34" charset="0"/>
              </a:rPr>
              <a:t>Problem</a:t>
            </a:r>
            <a:r>
              <a:rPr lang="en-US" sz="2400" dirty="0" smtClean="0">
                <a:latin typeface="Calibri" pitchFamily="34" charset="0"/>
              </a:rPr>
              <a:t> – its significance</a:t>
            </a:r>
          </a:p>
          <a:p>
            <a:pPr marL="0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itchFamily="34" charset="0"/>
              </a:rPr>
              <a:t>Solution</a:t>
            </a:r>
            <a:r>
              <a:rPr lang="en-US" sz="2400" dirty="0" smtClean="0">
                <a:latin typeface="Calibri" pitchFamily="34" charset="0"/>
              </a:rPr>
              <a:t> – its uniqueness</a:t>
            </a:r>
          </a:p>
          <a:p>
            <a:pPr marL="0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Business </a:t>
            </a:r>
            <a:r>
              <a:rPr lang="en-US" sz="2400" b="1" dirty="0" smtClean="0">
                <a:latin typeface="Calibri" pitchFamily="34" charset="0"/>
              </a:rPr>
              <a:t>opportunity</a:t>
            </a:r>
          </a:p>
          <a:p>
            <a:pPr marL="457200" lvl="1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End with an </a:t>
            </a:r>
            <a:r>
              <a:rPr lang="en-US" sz="2400" b="1" dirty="0" smtClean="0">
                <a:latin typeface="Calibri" pitchFamily="34" charset="0"/>
              </a:rPr>
              <a:t>ask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17410" name="Picture 2" descr="Image result for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00400" cy="48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What should be covered?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343400" y="2209800"/>
            <a:ext cx="3886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All from your customer’s perspective</a:t>
            </a:r>
          </a:p>
          <a:p>
            <a:pPr marL="0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How does your customer “Win” – get value?</a:t>
            </a:r>
          </a:p>
          <a:p>
            <a:pPr marL="0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itchFamily="34" charset="0"/>
              </a:rPr>
              <a:t>The “So What” Test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17410" name="Picture 2" descr="Image result for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00400" cy="48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Suggestions for Pitches</a:t>
            </a:r>
            <a:endParaRPr lang="en-US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354" y="2590800"/>
            <a:ext cx="608929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4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Attention Span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181600" y="1994805"/>
            <a:ext cx="358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Are you still paying attention???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81600" y="3406169"/>
            <a:ext cx="358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itchFamily="34" charset="0"/>
              </a:rPr>
              <a:t>8 Seconds – Average Adult Attention Span</a:t>
            </a:r>
          </a:p>
        </p:txBody>
      </p:sp>
    </p:spTree>
    <p:extLst>
      <p:ext uri="{BB962C8B-B14F-4D97-AF65-F5344CB8AC3E}">
        <p14:creationId xmlns:p14="http://schemas.microsoft.com/office/powerpoint/2010/main" val="31323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The Hook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41513" y="2133600"/>
            <a:ext cx="495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Calibri" pitchFamily="34" charset="0"/>
              </a:rPr>
              <a:t>Something attention-getting in first 8 seconds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One sentence overview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Your </a:t>
            </a:r>
            <a:r>
              <a:rPr lang="en-US" sz="2400" dirty="0">
                <a:latin typeface="Calibri" pitchFamily="34" charset="0"/>
              </a:rPr>
              <a:t>pitch should be relatable to the </a:t>
            </a:r>
            <a:r>
              <a:rPr lang="en-US" sz="2400" dirty="0" smtClean="0">
                <a:latin typeface="Calibri" pitchFamily="34" charset="0"/>
              </a:rPr>
              <a:t>audience – they need to get it QUICK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Fast fact</a:t>
            </a:r>
            <a:r>
              <a:rPr lang="en-US" sz="2400" dirty="0">
                <a:latin typeface="Calibri" pitchFamily="34" charset="0"/>
              </a:rPr>
              <a:t>s</a:t>
            </a: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6146" name="Picture 2" descr="Image result for H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799" y="2500079"/>
            <a:ext cx="2905125" cy="23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Keep it Simple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876800" y="1905000"/>
            <a:ext cx="396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Stay away from technology/product description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Stay away from technology/product </a:t>
            </a:r>
            <a:r>
              <a:rPr lang="en-US" sz="2400" dirty="0" smtClean="0">
                <a:latin typeface="Calibri" pitchFamily="34" charset="0"/>
              </a:rPr>
              <a:t>description [for emphasis]</a:t>
            </a:r>
            <a:endParaRPr lang="en-US" sz="2400" dirty="0">
              <a:latin typeface="Calibri" pitchFamily="34" charset="0"/>
            </a:endParaRPr>
          </a:p>
          <a:p>
            <a:pPr marL="0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Rather, focus on the benefit of your product – what value it is to your customers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98022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It’s More about How you Pitch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50431" y="1600200"/>
            <a:ext cx="5943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&gt;90% is not the words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It’s about you – the company will change – you won’t (as much)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Pace – not too fast, but energetic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Hand gestures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Facial expressions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Eye contact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Use microphone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90" b="20875"/>
          <a:stretch/>
        </p:blipFill>
        <p:spPr bwMode="auto">
          <a:xfrm>
            <a:off x="952500" y="4911612"/>
            <a:ext cx="7239000" cy="170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Sound Bites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95600" y="1760621"/>
            <a:ext cx="434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Name drop - partners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Awards/recognition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Customers/traction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Capital secured/investment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503" y="4039603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308" y="468730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308" y="4039603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Be Specific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162926" y="2302730"/>
            <a:ext cx="47524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Use numbers not generalities</a:t>
            </a:r>
          </a:p>
          <a:p>
            <a:pPr marL="0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Avoid things like “Large market”, “Everyone [is our customer]”, etc.</a:t>
            </a:r>
          </a:p>
          <a:p>
            <a:pPr marL="0" indent="0"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Gives the impression of being knowledgeable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69231"/>
            <a:ext cx="3536199" cy="234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Tell a Story</a:t>
            </a:r>
            <a:endParaRPr lang="en-US" altLang="en-US" dirty="0"/>
          </a:p>
        </p:txBody>
      </p:sp>
      <p:pic>
        <p:nvPicPr>
          <p:cNvPr id="11268" name="Picture 4" descr="http://carriekish.com/wp-content/uploads/2010/06/bigstockphoto_Questions_And_Answers_Signpost_40067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8084" y="1905000"/>
            <a:ext cx="4507832" cy="43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Overview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173896" y="1600200"/>
            <a:ext cx="38365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Types of pitches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Communication basics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Purpose of a pitch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The pitch itself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What to cover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Suggestions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Examples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Venture pitch slide deck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Questions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170004"/>
            <a:ext cx="784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to (Not) Articulate A Value Proposi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204" y="1295400"/>
            <a:ext cx="7086600" cy="5029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2487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Watching a Pitch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22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9434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Can You Pitch?</a:t>
            </a:r>
            <a:endParaRPr lang="en-US" alt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657600" y="4913085"/>
            <a:ext cx="205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Pen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Jet Aircraft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Smart phone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600" y="1905000"/>
            <a:ext cx="4622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Setting the Bar – with Examples</a:t>
            </a:r>
            <a:endParaRPr lang="en-US" altLang="en-US" dirty="0"/>
          </a:p>
        </p:txBody>
      </p:sp>
      <p:pic>
        <p:nvPicPr>
          <p:cNvPr id="1843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772" y="2350145"/>
            <a:ext cx="1030026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6372" y="251207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OneSole</a:t>
            </a:r>
            <a:endParaRPr lang="en-US" sz="2400" b="1" dirty="0"/>
          </a:p>
        </p:txBody>
      </p:sp>
      <p:pic>
        <p:nvPicPr>
          <p:cNvPr id="1843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405" y="4953000"/>
            <a:ext cx="51341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3700" y="510792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CupAd</a:t>
            </a:r>
            <a:endParaRPr lang="en-US" sz="2400" b="1" dirty="0"/>
          </a:p>
        </p:txBody>
      </p:sp>
      <p:pic>
        <p:nvPicPr>
          <p:cNvPr id="1843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935" y="3556822"/>
            <a:ext cx="771720" cy="7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66372" y="37118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Hot Seat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79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Venture Pitch – Slide Deck</a:t>
            </a:r>
            <a:endParaRPr lang="en-US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6200" y="1981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Problem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Solution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Competitive advantage/IP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Market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Competition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Revenue Model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Go-to-market strategy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Financials/Financing needs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Team/Advisors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892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039" y="629920"/>
            <a:ext cx="6026357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876800"/>
            <a:ext cx="7920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Stephen Auvil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Sr. Vice President Technology Transfer &amp; Commercialization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Maryland Technology Development Corporation (TEDCO)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hlinkClick r:id="rId3"/>
              </a:rPr>
              <a:t>sauvil@tedco.md</a:t>
            </a:r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1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Types of Pitches</a:t>
            </a: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22635"/>
              </p:ext>
            </p:extLst>
          </p:nvPr>
        </p:nvGraphicFramePr>
        <p:xfrm>
          <a:off x="854349" y="2362200"/>
          <a:ext cx="7620001" cy="22860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191000"/>
                <a:gridCol w="990600"/>
                <a:gridCol w="2438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Pitch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Slides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Duration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Introduction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5-10 Seconds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Elevator Pitch*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30 – 90 Seconds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Standard Pitch – Competition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 – 10 Minutes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Venture Pitch - Investment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 Minutes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16395" y="5257800"/>
            <a:ext cx="8643730" cy="1066800"/>
            <a:chOff x="257175" y="1981200"/>
            <a:chExt cx="8643730" cy="1066800"/>
          </a:xfrm>
        </p:grpSpPr>
        <p:pic>
          <p:nvPicPr>
            <p:cNvPr id="15362" name="Picture 2" descr="https://encrypted-tbn0.gstatic.com/images?q=tbn:ANd9GcQPIFV6SWTOuh24_5vXvANMQsUS9oU3Z7_W55aR0-LoUiieoA73L2fOW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" y="1981200"/>
              <a:ext cx="4333875" cy="105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130" y="1981200"/>
              <a:ext cx="42957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17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Types of Pitches</a:t>
            </a:r>
            <a:endParaRPr lang="en-US" alt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19200" y="2743200"/>
            <a:ext cx="3352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Get investment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Get a job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Get a promotion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Get a sale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Get a date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Etc.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009" y="1762539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391" y="3904422"/>
            <a:ext cx="2586659" cy="19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Volunteer Needed</a:t>
            </a:r>
            <a:endParaRPr lang="en-US" altLang="en-US" dirty="0"/>
          </a:p>
        </p:txBody>
      </p:sp>
      <p:pic>
        <p:nvPicPr>
          <p:cNvPr id="2050" name="Picture 2" descr="http://cloud4good.com/wp-content/uploads/2012/06/volunte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881" y="1981200"/>
            <a:ext cx="5682237" cy="39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Communication Basics</a:t>
            </a:r>
            <a:endParaRPr lang="en-US" alt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2362200"/>
            <a:ext cx="15240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54503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81800" y="2362200"/>
            <a:ext cx="15240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254503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38400" y="2438400"/>
            <a:ext cx="762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26047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Code</a:t>
            </a:r>
            <a:endParaRPr lang="en-US" sz="1200" b="1" dirty="0"/>
          </a:p>
        </p:txBody>
      </p:sp>
      <p:sp>
        <p:nvSpPr>
          <p:cNvPr id="10" name="Oval 9"/>
          <p:cNvSpPr/>
          <p:nvPr/>
        </p:nvSpPr>
        <p:spPr>
          <a:xfrm>
            <a:off x="6019800" y="2433484"/>
            <a:ext cx="762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259978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Decode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729696"/>
            <a:ext cx="2514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95700" y="236895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20" name="Curved Up Arrow 19"/>
          <p:cNvSpPr/>
          <p:nvPr/>
        </p:nvSpPr>
        <p:spPr>
          <a:xfrm flipH="1" flipV="1">
            <a:off x="2209799" y="1752600"/>
            <a:ext cx="4800600" cy="502970"/>
          </a:xfrm>
          <a:prstGeom prst="curvedUpArrow">
            <a:avLst>
              <a:gd name="adj1" fmla="val 21126"/>
              <a:gd name="adj2" fmla="val 65807"/>
              <a:gd name="adj3" fmla="val 269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5700" y="141522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1026" name="Picture 2" descr="bigstock-Tip-Of-The-Iceberg-Floating-In-4826630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3439686"/>
            <a:ext cx="3200400" cy="30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own Arrow 21"/>
          <p:cNvSpPr/>
          <p:nvPr/>
        </p:nvSpPr>
        <p:spPr>
          <a:xfrm>
            <a:off x="4305300" y="2914362"/>
            <a:ext cx="533400" cy="4384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09800" y="4191000"/>
            <a:ext cx="2057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82282" y="5601478"/>
            <a:ext cx="252811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34348" y="4724400"/>
            <a:ext cx="25760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2209801" y="381000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7%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210300" y="426273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38%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10300" y="5139813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55%</a:t>
            </a:r>
            <a:endParaRPr lang="en-US" sz="2400" b="1" dirty="0"/>
          </a:p>
        </p:txBody>
      </p:sp>
      <p:cxnSp>
        <p:nvCxnSpPr>
          <p:cNvPr id="1030" name="Straight Connector 1029"/>
          <p:cNvCxnSpPr/>
          <p:nvPr/>
        </p:nvCxnSpPr>
        <p:spPr>
          <a:xfrm>
            <a:off x="3286434" y="5105400"/>
            <a:ext cx="20955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398206" y="38561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WORDS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010400" y="428019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VOCAL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10400" y="513981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VISUAL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88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4" grpId="0"/>
      <p:bldP spid="20" grpId="0" animBg="1"/>
      <p:bldP spid="21" grpId="0"/>
      <p:bldP spid="22" grpId="0" animBg="1"/>
      <p:bldP spid="1025" grpId="0"/>
      <p:bldP spid="35" grpId="0"/>
      <p:bldP spid="36" grpId="0"/>
      <p:bldP spid="1033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810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Communication: Written vs Verbal</a:t>
            </a: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27998"/>
              </p:ext>
            </p:extLst>
          </p:nvPr>
        </p:nvGraphicFramePr>
        <p:xfrm>
          <a:off x="1524000" y="3429000"/>
          <a:ext cx="60960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Written</a:t>
                      </a:r>
                      <a:r>
                        <a:rPr lang="en-US" sz="2400" baseline="0" dirty="0" smtClean="0"/>
                        <a:t/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(Executive Summary)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Verbal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(Elevator Pitch)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Words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Words &amp; </a:t>
                      </a:r>
                      <a:r>
                        <a:rPr lang="en-US" sz="2400" b="1" dirty="0" smtClean="0"/>
                        <a:t>Everything Else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Unidirectional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Bidirectional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Dynamic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00199"/>
            <a:ext cx="2784367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91" b="6806"/>
          <a:stretch/>
        </p:blipFill>
        <p:spPr bwMode="auto">
          <a:xfrm>
            <a:off x="1600200" y="1583635"/>
            <a:ext cx="2752725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Goal of an Elevator Pitch</a:t>
            </a:r>
            <a:endParaRPr lang="en-US" alt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4887" y="1905000"/>
            <a:ext cx="5257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Questions/continued conversation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An action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It is called a “Pitch” because you are selling something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u="sng" dirty="0" smtClean="0">
                <a:latin typeface="Calibri" pitchFamily="34" charset="0"/>
              </a:rPr>
              <a:t>IT IS NOT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 detailed description of your product/company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An infomercial – product features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A justification for investment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972464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Icing versus Cake</a:t>
            </a: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6455"/>
              </p:ext>
            </p:extLst>
          </p:nvPr>
        </p:nvGraphicFramePr>
        <p:xfrm>
          <a:off x="4267200" y="4065974"/>
          <a:ext cx="4191000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095500"/>
              </a:tblGrid>
              <a:tr h="11811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67200" y="299293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IDEA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97817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PITCH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45459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Good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45459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44253" y="430527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Good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67377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Bad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1500" y="430527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Goal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3900" y="562450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Potential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7500" y="430527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Dangerous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6627" y="562450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Hopeless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" y="1599899"/>
            <a:ext cx="2786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133600" y="2819400"/>
            <a:ext cx="350520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71600" y="2133600"/>
            <a:ext cx="685800" cy="2844577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468</Words>
  <Application>Microsoft Office PowerPoint</Application>
  <PresentationFormat>On-screen Show (4:3)</PresentationFormat>
  <Paragraphs>167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Perfecting the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Perfecting the Pitch</dc:title>
  <dc:creator>Stephen Auvil</dc:creator>
  <cp:lastModifiedBy>Stephen Auvil</cp:lastModifiedBy>
  <cp:revision>53</cp:revision>
  <cp:lastPrinted>2015-02-24T18:57:05Z</cp:lastPrinted>
  <dcterms:created xsi:type="dcterms:W3CDTF">2015-02-05T15:54:06Z</dcterms:created>
  <dcterms:modified xsi:type="dcterms:W3CDTF">2015-02-25T19:44:52Z</dcterms:modified>
</cp:coreProperties>
</file>