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79" r:id="rId4"/>
    <p:sldId id="280" r:id="rId5"/>
    <p:sldId id="281" r:id="rId6"/>
    <p:sldId id="284" r:id="rId7"/>
    <p:sldId id="291" r:id="rId8"/>
    <p:sldId id="283" r:id="rId9"/>
    <p:sldId id="293" r:id="rId10"/>
    <p:sldId id="287" r:id="rId11"/>
    <p:sldId id="288" r:id="rId12"/>
    <p:sldId id="286" r:id="rId13"/>
    <p:sldId id="29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F17ABC-4E87-5049-9D7F-1516924D59F1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BF317-0DCC-A447-ADEE-3C7F76464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16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1690" y="2283707"/>
            <a:ext cx="3820720" cy="2303804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9799" y="4762500"/>
            <a:ext cx="823261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-755386" y="6383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18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410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9102"/>
            <a:ext cx="4038600" cy="4867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9102"/>
            <a:ext cx="4038600" cy="48670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4431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9102"/>
            <a:ext cx="4040188" cy="9157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59102"/>
            <a:ext cx="4041775" cy="9157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6736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2DDF02-E658-E74A-86D3-F49705C26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0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826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38665"/>
            <a:ext cx="5486400" cy="35889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9058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4743"/>
            <a:ext cx="6363168" cy="88684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9102"/>
            <a:ext cx="8229600" cy="4867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80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Calibri" charset="0"/>
              </a:rPr>
              <a:t>Strategies for Preparing the “Killer” Business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1400" b="1" dirty="0">
              <a:solidFill>
                <a:schemeClr val="tx1"/>
              </a:solidFill>
              <a:latin typeface="Calibri" charset="0"/>
            </a:endParaRPr>
          </a:p>
          <a:p>
            <a:endParaRPr lang="en-US" sz="1400" b="1" dirty="0">
              <a:solidFill>
                <a:schemeClr val="tx1"/>
              </a:solidFill>
              <a:latin typeface="Calibri" charset="0"/>
            </a:endParaRPr>
          </a:p>
          <a:p>
            <a:r>
              <a:rPr lang="en-US" sz="1400" b="1" dirty="0">
                <a:solidFill>
                  <a:schemeClr val="tx1"/>
                </a:solidFill>
                <a:latin typeface="Calibri" charset="0"/>
              </a:rPr>
              <a:t>Neil Davis</a:t>
            </a:r>
          </a:p>
          <a:p>
            <a:r>
              <a:rPr lang="en-US" sz="1400" b="1" dirty="0">
                <a:solidFill>
                  <a:schemeClr val="tx1"/>
                </a:solidFill>
                <a:latin typeface="Calibri" charset="0"/>
              </a:rPr>
              <a:t>TEDCO</a:t>
            </a:r>
          </a:p>
          <a:p>
            <a:r>
              <a:rPr lang="en-US" sz="1400" b="1" dirty="0">
                <a:solidFill>
                  <a:schemeClr val="tx1"/>
                </a:solidFill>
                <a:latin typeface="Calibri" charset="0"/>
              </a:rPr>
              <a:t>October 2, 2017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03890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Calibri" charset="0"/>
              </a:rPr>
              <a:t>Strategy 4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5411618"/>
              </p:ext>
            </p:extLst>
          </p:nvPr>
        </p:nvGraphicFramePr>
        <p:xfrm>
          <a:off x="457200" y="1258888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Units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Revenues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COGS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(200)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(400)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Gross Margin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SG&amp;A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(150)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(200)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(250)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(300)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(350)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EBIT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(75)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R&amp;D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(500)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CAPEX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(150)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Begin Cash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Investment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End Cash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2887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Calibri" charset="0"/>
              </a:rPr>
              <a:t>Strategy 4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charset="0"/>
              </a:rPr>
              <a:t>Funding strategy.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How much do you need to raise?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From whom will you raise it?  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What progress has been made with those investors?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charset="0"/>
              </a:rPr>
              <a:t>What will you do with the money you raise?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charset="0"/>
              </a:rPr>
              <a:t>Exit – investors want a return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IPO (give examples) or M&amp;A (give examples)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charset="0"/>
              </a:rPr>
              <a:t>Milestones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Where are you now &amp; what does the future look like?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What steps are needed to get there &amp; who is responsible?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How will you measure progress?</a:t>
            </a:r>
          </a:p>
          <a:p>
            <a:pPr marL="741363" lvl="1" indent="-341313">
              <a:buClr>
                <a:srgbClr val="FF0000"/>
              </a:buClr>
              <a:buFont typeface="Wingdings" charset="0"/>
              <a:buChar char="v"/>
            </a:pPr>
            <a:endParaRPr lang="en-US" sz="2400" dirty="0">
              <a:latin typeface="Calibri" charset="0"/>
            </a:endParaRPr>
          </a:p>
          <a:p>
            <a:pPr marL="341313" indent="-341313">
              <a:buClr>
                <a:srgbClr val="FF0000"/>
              </a:buClr>
              <a:buFont typeface="Wingdings" charset="0"/>
              <a:buChar char="v"/>
            </a:pPr>
            <a:endParaRPr lang="en-US" sz="2800" dirty="0">
              <a:latin typeface="Calibri" charset="0"/>
            </a:endParaRPr>
          </a:p>
          <a:p>
            <a:pPr marL="0" indent="0">
              <a:buClr>
                <a:srgbClr val="FF0000"/>
              </a:buClr>
              <a:buNone/>
            </a:pPr>
            <a:endParaRPr lang="en-US" sz="2800" dirty="0">
              <a:latin typeface="Calibri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841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Calibri" charset="0"/>
              </a:rPr>
              <a:t>Strategy 5 – Finish Strong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charset="0"/>
              </a:rPr>
              <a:t>Summarize Investment Thesis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An innovative and potentially disruptive technology.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Accessing a large and growing market.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Value proposition supported by solid market research.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A strong team who has worked together before and solid advisors who are adding tangible value.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Generating sales from early adopters, 70% of whom were non-paying beta users.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Raising $500,000 now – 85% will be used to scale the business – this gives us a 14 month runway.  We project the need to raise an additional $1.2M to become profitable.</a:t>
            </a:r>
          </a:p>
          <a:p>
            <a:pPr marL="0" indent="0">
              <a:buClr>
                <a:srgbClr val="FF0000"/>
              </a:buClr>
              <a:buNone/>
            </a:pPr>
            <a:endParaRPr lang="en-US" sz="28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496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charset="0"/>
              </a:rPr>
              <a:t>Questions?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Clr>
                <a:srgbClr val="FF0000"/>
              </a:buClr>
              <a:buNone/>
            </a:pPr>
            <a:endParaRPr lang="en-US" sz="24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2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latin typeface="Calibri" charset="0"/>
              </a:rPr>
              <a:t>Strategy 1 – Persona &amp; Narrative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dirty="0">
              <a:latin typeface="Calibri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Create a narrative around your customers that explains how they interact with your product or service.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Use the persona as a touchstone to ensure that your development is in sync with the needs of the customer.</a:t>
            </a:r>
          </a:p>
        </p:txBody>
      </p:sp>
    </p:spTree>
    <p:extLst>
      <p:ext uri="{BB962C8B-B14F-4D97-AF65-F5344CB8AC3E}">
        <p14:creationId xmlns:p14="http://schemas.microsoft.com/office/powerpoint/2010/main" val="22092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charset="0"/>
              </a:rPr>
              <a:t>Strategy 1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en-US" dirty="0">
                <a:latin typeface="Calibri" charset="0"/>
              </a:rPr>
              <a:t>Use the customer persona to…</a:t>
            </a:r>
          </a:p>
          <a:p>
            <a:pPr marL="0" indent="0">
              <a:buClr>
                <a:srgbClr val="FF0000"/>
              </a:buClr>
              <a:buNone/>
            </a:pPr>
            <a:endParaRPr lang="en-US" dirty="0">
              <a:latin typeface="Calibri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Describe the “pain” you are addressing.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Describe the “pain” in personal terms.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Quantify the “pain”.</a:t>
            </a:r>
          </a:p>
          <a:p>
            <a:pPr marL="0" indent="0">
              <a:buClr>
                <a:srgbClr val="FF0000"/>
              </a:buClr>
              <a:buNone/>
            </a:pPr>
            <a:endParaRPr lang="en-US" dirty="0">
              <a:latin typeface="Calibri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en-US" dirty="0">
                <a:latin typeface="Calibri" charset="0"/>
              </a:rPr>
              <a:t>This helps create immediate audience buy-in!</a:t>
            </a:r>
          </a:p>
        </p:txBody>
      </p:sp>
    </p:spTree>
    <p:extLst>
      <p:ext uri="{BB962C8B-B14F-4D97-AF65-F5344CB8AC3E}">
        <p14:creationId xmlns:p14="http://schemas.microsoft.com/office/powerpoint/2010/main" val="2180500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charset="0"/>
              </a:rPr>
              <a:t>Strategy 1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en-US" sz="2800" dirty="0">
                <a:latin typeface="Calibri" charset="0"/>
              </a:rPr>
              <a:t>Use the customer persona to…</a:t>
            </a:r>
          </a:p>
          <a:p>
            <a:pPr marL="0" indent="0">
              <a:buClr>
                <a:srgbClr val="FF0000"/>
              </a:buClr>
              <a:buNone/>
            </a:pPr>
            <a:endParaRPr lang="en-US" sz="2800" dirty="0">
              <a:latin typeface="Calibri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charset="0"/>
              </a:rPr>
              <a:t>Explain how you will alleviate the “pain”.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charset="0"/>
              </a:rPr>
              <a:t>Articulate value proposition thru customer's eyes, or how do you help your customer “win”?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Decrease customer’s cost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Increase customer’s sales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Increase your customer’s customer satisfaction</a:t>
            </a:r>
          </a:p>
          <a:p>
            <a:pPr marL="0" indent="0">
              <a:buClr>
                <a:srgbClr val="FF0000"/>
              </a:buClr>
              <a:buNone/>
            </a:pPr>
            <a:endParaRPr lang="en-US" sz="2800" dirty="0">
              <a:latin typeface="Calibri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en-US" sz="2800" dirty="0">
                <a:latin typeface="Calibri" charset="0"/>
              </a:rPr>
              <a:t>A well-articulated value proposition is critical!</a:t>
            </a:r>
          </a:p>
          <a:p>
            <a:pPr marL="741363" lvl="1" indent="-341313">
              <a:buClr>
                <a:srgbClr val="FF0000"/>
              </a:buClr>
              <a:buFont typeface="Wingdings" charset="0"/>
              <a:buChar char="v"/>
            </a:pP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063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charset="0"/>
              </a:rPr>
              <a:t>Strategy 2 – Market Research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Clr>
                <a:srgbClr val="FF0000"/>
              </a:buClr>
              <a:buNone/>
            </a:pPr>
            <a:r>
              <a:rPr lang="en-US" dirty="0">
                <a:latin typeface="Calibri" charset="0"/>
              </a:rPr>
              <a:t>Demonstrate that someone other than you “cares”!  Market research is one way to do this.</a:t>
            </a:r>
          </a:p>
          <a:p>
            <a:pPr marL="857250" lvl="1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Spending $$ versus just talking to people.</a:t>
            </a:r>
          </a:p>
          <a:p>
            <a:pPr marL="1257300" lvl="2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Support need.</a:t>
            </a:r>
          </a:p>
          <a:p>
            <a:pPr marL="1257300" lvl="2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Validate price.</a:t>
            </a:r>
          </a:p>
          <a:p>
            <a:pPr marL="1257300" lvl="2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Identify competition.</a:t>
            </a:r>
          </a:p>
          <a:p>
            <a:pPr marL="1257300" lvl="2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Identify beta users and early adopters</a:t>
            </a:r>
          </a:p>
          <a:p>
            <a:pPr marL="857250" lvl="1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charset="0"/>
              </a:rPr>
              <a:t>Generate quotes and proof statements to include in the business plan narrative</a:t>
            </a:r>
          </a:p>
          <a:p>
            <a:pPr marL="857250" lvl="1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dirty="0">
              <a:latin typeface="Calibri" charset="0"/>
            </a:endParaRPr>
          </a:p>
          <a:p>
            <a:pPr marL="857250" lvl="1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108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charset="0"/>
              </a:rPr>
              <a:t>Strategy 2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charset="0"/>
              </a:rPr>
              <a:t>Demonstrate that you know your competition</a:t>
            </a:r>
          </a:p>
          <a:p>
            <a:pPr marL="0" indent="0">
              <a:buClr>
                <a:srgbClr val="FF0000"/>
              </a:buClr>
              <a:buNone/>
            </a:pPr>
            <a:endParaRPr lang="en-US" sz="2800" dirty="0">
              <a:latin typeface="Calibri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166746"/>
              </p:ext>
            </p:extLst>
          </p:nvPr>
        </p:nvGraphicFramePr>
        <p:xfrm>
          <a:off x="941832" y="2268728"/>
          <a:ext cx="667816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9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95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95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772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Your 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Competitor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Competitor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72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Installed Cost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72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Operating Cost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72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Speed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72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Waste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72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Safety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249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charset="0"/>
              </a:rPr>
              <a:t>Strategy 2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charset="0"/>
              </a:rPr>
              <a:t>Demonstrate that you know your competition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en-US" sz="2800" dirty="0">
                <a:latin typeface="Calibri" charset="0"/>
              </a:rPr>
              <a:t>                                             </a:t>
            </a:r>
            <a:r>
              <a:rPr lang="en-US" sz="1600" dirty="0">
                <a:latin typeface="Calibri" charset="0"/>
              </a:rPr>
              <a:t>Performance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en-US" sz="1600" dirty="0">
                <a:latin typeface="Calibri" charset="0"/>
              </a:rPr>
              <a:t>												Your Product</a:t>
            </a:r>
          </a:p>
          <a:p>
            <a:pPr marL="0" indent="0">
              <a:buClr>
                <a:srgbClr val="FF0000"/>
              </a:buClr>
              <a:buNone/>
            </a:pPr>
            <a:endParaRPr lang="en-US" sz="1600" dirty="0">
              <a:latin typeface="Calibri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en-US" sz="1600" dirty="0">
                <a:latin typeface="Calibri" charset="0"/>
              </a:rPr>
              <a:t>		Competitor A</a:t>
            </a:r>
          </a:p>
          <a:p>
            <a:pPr marL="0" indent="0">
              <a:buClr>
                <a:srgbClr val="FF0000"/>
              </a:buClr>
              <a:buNone/>
            </a:pPr>
            <a:endParaRPr lang="en-US" sz="1600" dirty="0">
              <a:latin typeface="Calibri" charset="0"/>
            </a:endParaRPr>
          </a:p>
          <a:p>
            <a:pPr marL="0" indent="0">
              <a:buClr>
                <a:srgbClr val="FF0000"/>
              </a:buClr>
              <a:buNone/>
            </a:pPr>
            <a:endParaRPr lang="en-US" sz="1600" dirty="0">
              <a:latin typeface="Calibri" charset="0"/>
            </a:endParaRPr>
          </a:p>
          <a:p>
            <a:pPr marL="0" indent="0">
              <a:buClr>
                <a:srgbClr val="FF0000"/>
              </a:buClr>
              <a:buNone/>
            </a:pPr>
            <a:endParaRPr lang="en-US" sz="1600" dirty="0">
              <a:latin typeface="Calibri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en-US" sz="1600" dirty="0">
                <a:latin typeface="Calibri" charset="0"/>
              </a:rPr>
              <a:t>														Cost Effectiveness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en-US" sz="1600" dirty="0">
                <a:latin typeface="Calibri" charset="0"/>
              </a:rPr>
              <a:t>				Competitor B</a:t>
            </a:r>
          </a:p>
          <a:p>
            <a:pPr marL="0" indent="0">
              <a:buClr>
                <a:srgbClr val="FF0000"/>
              </a:buClr>
              <a:buNone/>
            </a:pPr>
            <a:endParaRPr lang="en-US" sz="1600" dirty="0">
              <a:latin typeface="Calibri" charset="0"/>
            </a:endParaRPr>
          </a:p>
          <a:p>
            <a:pPr marL="0" indent="0">
              <a:buClr>
                <a:srgbClr val="FF0000"/>
              </a:buClr>
              <a:buNone/>
            </a:pPr>
            <a:endParaRPr lang="en-US" sz="1600" dirty="0">
              <a:latin typeface="Calibri" charset="0"/>
            </a:endParaRPr>
          </a:p>
          <a:p>
            <a:pPr marL="0" indent="0">
              <a:buClr>
                <a:srgbClr val="FF0000"/>
              </a:buClr>
              <a:buNone/>
            </a:pPr>
            <a:endParaRPr lang="en-US" sz="1600" dirty="0">
              <a:latin typeface="Calibri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en-US" sz="1600" dirty="0">
                <a:latin typeface="Calibri" charset="0"/>
              </a:rPr>
              <a:t>										Competitor C	</a:t>
            </a:r>
            <a:endParaRPr lang="en-US" sz="2800" dirty="0">
              <a:latin typeface="Calibri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941696" y="4080681"/>
            <a:ext cx="635985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026090" y="1965277"/>
            <a:ext cx="0" cy="416088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611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latin typeface="Calibri" charset="0"/>
              </a:rPr>
              <a:t>Strategy 3 – Market &amp; Launch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latin typeface="Calibri" charset="0"/>
              </a:rPr>
              <a:t>Market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latin typeface="Calibri" charset="0"/>
              </a:rPr>
              <a:t>Total market size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latin typeface="Calibri" charset="0"/>
              </a:rPr>
              <a:t>Addressable market size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latin typeface="Calibri" charset="0"/>
              </a:rPr>
              <a:t>How will you make money?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latin typeface="Calibri" charset="0"/>
              </a:rPr>
              <a:t>Who is the paying customer?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latin typeface="Calibri" charset="0"/>
              </a:rPr>
              <a:t>How do they currently buy?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latin typeface="Calibri" charset="0"/>
              </a:rPr>
              <a:t>How will you reach the customer?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latin typeface="Calibri" charset="0"/>
              </a:rPr>
              <a:t>Initial launch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latin typeface="Calibri" charset="0"/>
              </a:rPr>
              <a:t>Sales channels</a:t>
            </a:r>
          </a:p>
          <a:p>
            <a:pPr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latin typeface="Calibri" charset="0"/>
              </a:rPr>
              <a:t>Marketing</a:t>
            </a:r>
          </a:p>
        </p:txBody>
      </p:sp>
    </p:spTree>
    <p:extLst>
      <p:ext uri="{BB962C8B-B14F-4D97-AF65-F5344CB8AC3E}">
        <p14:creationId xmlns:p14="http://schemas.microsoft.com/office/powerpoint/2010/main" val="354890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Calibri" charset="0"/>
              </a:rPr>
              <a:t>Strategy 4 – Financial Projections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en-US" sz="2400" dirty="0">
                <a:latin typeface="Calibri" charset="0"/>
              </a:rPr>
              <a:t>Link your financial projections to the business plan narrative and to your market research.</a:t>
            </a:r>
          </a:p>
          <a:p>
            <a:pPr marL="0" indent="0">
              <a:buClr>
                <a:srgbClr val="FF0000"/>
              </a:buClr>
              <a:buNone/>
            </a:pPr>
            <a:endParaRPr lang="en-US" sz="2400" dirty="0">
              <a:latin typeface="Calibri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Never be right, but have to make sense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Focus on cash in &amp; cash out. 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Burn rate is all-important.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Make sure your projections support your investment “ask”.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Include key assumptions and add operating metrics.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charset="0"/>
              </a:rPr>
              <a:t>Double-check the arithmetic.</a:t>
            </a:r>
          </a:p>
        </p:txBody>
      </p:sp>
    </p:spTree>
    <p:extLst>
      <p:ext uri="{BB962C8B-B14F-4D97-AF65-F5344CB8AC3E}">
        <p14:creationId xmlns:p14="http://schemas.microsoft.com/office/powerpoint/2010/main" val="303468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657</Words>
  <Application>Microsoft Office PowerPoint</Application>
  <PresentationFormat>On-screen Show (4:3)</PresentationFormat>
  <Paragraphs>185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Strategies for Preparing the “Killer” Business Plan</vt:lpstr>
      <vt:lpstr>Strategy 1 – Persona &amp; Narrative</vt:lpstr>
      <vt:lpstr>Strategy 1</vt:lpstr>
      <vt:lpstr>Strategy 1</vt:lpstr>
      <vt:lpstr>Strategy 2 – Market Research</vt:lpstr>
      <vt:lpstr>Strategy 2</vt:lpstr>
      <vt:lpstr>Strategy 2</vt:lpstr>
      <vt:lpstr>Strategy 3 – Market &amp; Launch</vt:lpstr>
      <vt:lpstr>Strategy 4 – Financial Projections</vt:lpstr>
      <vt:lpstr>Strategy 4</vt:lpstr>
      <vt:lpstr>Strategy 4</vt:lpstr>
      <vt:lpstr>Strategy 5 – Finish Strong</vt:lpstr>
      <vt:lpstr>Questions?</vt:lpstr>
    </vt:vector>
  </TitlesOfParts>
  <Company>Hanlon Creative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Shannon Hanlon</dc:creator>
  <cp:lastModifiedBy>Neil Davis</cp:lastModifiedBy>
  <cp:revision>62</cp:revision>
  <dcterms:created xsi:type="dcterms:W3CDTF">2013-02-11T19:02:02Z</dcterms:created>
  <dcterms:modified xsi:type="dcterms:W3CDTF">2017-10-01T20:29:45Z</dcterms:modified>
</cp:coreProperties>
</file>