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8" r:id="rId2"/>
  </p:sldMasterIdLst>
  <p:notesMasterIdLst>
    <p:notesMasterId r:id="rId23"/>
  </p:notesMasterIdLst>
  <p:handoutMasterIdLst>
    <p:handoutMasterId r:id="rId24"/>
  </p:handoutMasterIdLst>
  <p:sldIdLst>
    <p:sldId id="737" r:id="rId3"/>
    <p:sldId id="755" r:id="rId4"/>
    <p:sldId id="760" r:id="rId5"/>
    <p:sldId id="756" r:id="rId6"/>
    <p:sldId id="747" r:id="rId7"/>
    <p:sldId id="738" r:id="rId8"/>
    <p:sldId id="739" r:id="rId9"/>
    <p:sldId id="740" r:id="rId10"/>
    <p:sldId id="741" r:id="rId11"/>
    <p:sldId id="742" r:id="rId12"/>
    <p:sldId id="743" r:id="rId13"/>
    <p:sldId id="744" r:id="rId14"/>
    <p:sldId id="748" r:id="rId15"/>
    <p:sldId id="749" r:id="rId16"/>
    <p:sldId id="745" r:id="rId17"/>
    <p:sldId id="750" r:id="rId18"/>
    <p:sldId id="751" r:id="rId19"/>
    <p:sldId id="752" r:id="rId20"/>
    <p:sldId id="753" r:id="rId21"/>
    <p:sldId id="258" r:id="rId2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eneral" id="{9D18B607-E434-4DB1-A787-8DEC863516C3}">
          <p14:sldIdLst/>
        </p14:section>
        <p14:section name="The Verge and Paradigms" id="{B930483D-2C16-41A9-A311-7862B7A02B2F}">
          <p14:sldIdLst/>
        </p14:section>
        <p14:section name="Design Thinking Model" id="{0C4332E4-2C8A-4A8A-9D76-343E417B3040}">
          <p14:sldIdLst>
            <p14:sldId id="737"/>
            <p14:sldId id="755"/>
            <p14:sldId id="760"/>
            <p14:sldId id="756"/>
            <p14:sldId id="747"/>
            <p14:sldId id="738"/>
            <p14:sldId id="739"/>
            <p14:sldId id="740"/>
            <p14:sldId id="741"/>
            <p14:sldId id="742"/>
            <p14:sldId id="743"/>
            <p14:sldId id="744"/>
            <p14:sldId id="748"/>
            <p14:sldId id="749"/>
            <p14:sldId id="745"/>
            <p14:sldId id="750"/>
            <p14:sldId id="751"/>
            <p14:sldId id="752"/>
            <p14:sldId id="753"/>
            <p14:sldId id="25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0F0"/>
    <a:srgbClr val="F7F8F0"/>
    <a:srgbClr val="F8F8F8"/>
    <a:srgbClr val="FFC82E"/>
    <a:srgbClr val="F328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699" autoAdjust="0"/>
    <p:restoredTop sz="97059" autoAdjust="0"/>
  </p:normalViewPr>
  <p:slideViewPr>
    <p:cSldViewPr>
      <p:cViewPr varScale="1">
        <p:scale>
          <a:sx n="91" d="100"/>
          <a:sy n="91" d="100"/>
        </p:scale>
        <p:origin x="2080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11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2832" y="-10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F73E6D4-0F86-455C-823B-B664C38C815E}" type="datetimeFigureOut">
              <a:rPr lang="en-US" smtClean="0"/>
              <a:t>11/7/18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EA978F7-2644-4E20-A1AF-2FD199BD6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575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07CB6DC-0F3A-497C-B4BA-6353731B623F}" type="datetimeFigureOut">
              <a:rPr lang="en-US" smtClean="0"/>
              <a:pPr/>
              <a:t>11/7/18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CB7BB7A-46A4-4270-94D3-73BA6B8C70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160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7BB7A-46A4-4270-94D3-73BA6B8C70C6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8851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7BB7A-46A4-4270-94D3-73BA6B8C70C6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1632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7BB7A-46A4-4270-94D3-73BA6B8C70C6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207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7BB7A-46A4-4270-94D3-73BA6B8C70C6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302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7BB7A-46A4-4270-94D3-73BA6B8C70C6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061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7BB7A-46A4-4270-94D3-73BA6B8C70C6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335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7BB7A-46A4-4270-94D3-73BA6B8C70C6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522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7BB7A-46A4-4270-94D3-73BA6B8C70C6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594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7BB7A-46A4-4270-94D3-73BA6B8C70C6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9499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7BB7A-46A4-4270-94D3-73BA6B8C70C6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5658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7BB7A-46A4-4270-94D3-73BA6B8C70C6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9420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7BB7A-46A4-4270-94D3-73BA6B8C70C6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798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26361-BBBC-41EB-A06A-3466818D22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398603-4638-41B9-9063-7680382826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C4BA57-6E4B-4953-B161-80C35F18D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8BA7A8-A860-4D71-8470-EA8487033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6DC91-552E-47FC-B479-6660962F1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1B102-E9D9-4E1E-9F4D-333D08FC4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554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B3E00-B404-4230-A278-4033746A5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719C46-DEEE-4E39-8002-AF6C94121D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2B3BB-87A2-492E-91CC-85C772FEC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2E8FC0-531F-444F-8031-C541E7F1D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F94D4-D6A6-4951-B2EC-ADA7DCF26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1B102-E9D9-4E1E-9F4D-333D08FC4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945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E1CCC3-B7E8-4383-87B3-AB998AE864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2FFE6C-7DFC-49A6-AA02-59F5927F8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161DB9-BD29-4F1C-8FE3-01C011CC3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005E97-41E0-4A40-BB94-A82D86CBA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68D90E-E89F-4553-B2B3-E80D6C68E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1B102-E9D9-4E1E-9F4D-333D08FC4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239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I Conten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838200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0" y="5029200"/>
            <a:ext cx="9144000" cy="1828800"/>
          </a:xfrm>
          <a:solidFill>
            <a:schemeClr val="tx1">
              <a:lumMod val="65000"/>
              <a:lumOff val="35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06845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7F2A9-FA7D-48FA-BB68-8B774F7E0932}" type="datetimeFigureOut">
              <a:rPr lang="en-US" smtClean="0"/>
              <a:pPr/>
              <a:t>11/7/18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F63F6-432B-40FC-A714-0F86EBD8C4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64525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7F2A9-FA7D-48FA-BB68-8B774F7E0932}" type="datetimeFigureOut">
              <a:rPr lang="en-US" smtClean="0"/>
              <a:pPr/>
              <a:t>11/7/18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F63F6-432B-40FC-A714-0F86EBD8C40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09600" y="1295400"/>
            <a:ext cx="8534400" cy="0"/>
          </a:xfrm>
          <a:prstGeom prst="line">
            <a:avLst/>
          </a:prstGeom>
          <a:ln>
            <a:solidFill>
              <a:srgbClr val="FFC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>
            <a:lvl1pPr algn="l">
              <a:defRPr sz="44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228015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MBC-CCS-title-pg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048000"/>
            <a:ext cx="7772400" cy="1362075"/>
          </a:xfrm>
        </p:spPr>
        <p:txBody>
          <a:bodyPr anchor="t"/>
          <a:lstStyle>
            <a:lvl1pPr algn="l">
              <a:defRPr sz="4000" b="0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7F2A9-FA7D-48FA-BB68-8B774F7E0932}" type="datetimeFigureOut">
              <a:rPr lang="en-US" smtClean="0"/>
              <a:pPr/>
              <a:t>11/7/18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F63F6-432B-40FC-A714-0F86EBD8C4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4170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7F2A9-FA7D-48FA-BB68-8B774F7E0932}" type="datetimeFigureOut">
              <a:rPr lang="en-US" smtClean="0"/>
              <a:pPr/>
              <a:t>11/7/18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F63F6-432B-40FC-A714-0F86EBD8C4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541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35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733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335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733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7F2A9-FA7D-48FA-BB68-8B774F7E0932}" type="datetimeFigureOut">
              <a:rPr lang="en-US" smtClean="0"/>
              <a:pPr/>
              <a:t>11/7/18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F63F6-432B-40FC-A714-0F86EBD8C4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547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7F2A9-FA7D-48FA-BB68-8B774F7E0932}" type="datetimeFigureOut">
              <a:rPr lang="en-US" smtClean="0"/>
              <a:pPr/>
              <a:t>11/7/18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F63F6-432B-40FC-A714-0F86EBD8C4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4045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7F2A9-FA7D-48FA-BB68-8B774F7E0932}" type="datetimeFigureOut">
              <a:rPr lang="en-US" smtClean="0"/>
              <a:pPr/>
              <a:t>11/7/18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F63F6-432B-40FC-A714-0F86EBD8C4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091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31385-F2DB-4BCA-9A29-FFAE5AEBC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A47E6-69F8-481D-9F3D-E94E5AEBBA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D5E09-6418-4670-BF4E-7FCFC470F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7B6F25-DFFD-4FD6-8F20-B30DA996B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B869C-CB1B-4116-8635-2D2AB7E07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1B102-E9D9-4E1E-9F4D-333D08FC4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876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7800"/>
            <a:ext cx="5111750" cy="4678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47800"/>
            <a:ext cx="3008313" cy="46783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7F2A9-FA7D-48FA-BB68-8B774F7E0932}" type="datetimeFigureOut">
              <a:rPr lang="en-US" smtClean="0"/>
              <a:pPr/>
              <a:t>11/7/18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F63F6-432B-40FC-A714-0F86EBD8C4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39420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447799"/>
            <a:ext cx="5486400" cy="3279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7F2A9-FA7D-48FA-BB68-8B774F7E0932}" type="datetimeFigureOut">
              <a:rPr lang="en-US" smtClean="0"/>
              <a:pPr/>
              <a:t>11/7/18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F63F6-432B-40FC-A714-0F86EBD8C4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2102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7F2A9-FA7D-48FA-BB68-8B774F7E0932}" type="datetimeFigureOut">
              <a:rPr lang="en-US" smtClean="0"/>
              <a:pPr/>
              <a:t>11/7/18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F63F6-432B-40FC-A714-0F86EBD8C4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188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700D4-95D0-4D7A-9683-47A1A930D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BBE0C0-566E-4C96-90A9-C52E4276CE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CDD1A-3EE7-4212-A3E8-BA18ED4B6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93ADE7-5DE4-4722-B848-DCA8C3CEB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9FDA3F-1351-4C38-A951-A90B6224D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1B102-E9D9-4E1E-9F4D-333D08FC4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807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E2798-A951-4A29-9A51-6B329B71C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652C9-2797-4074-975C-5311444E07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153769-9808-4E8E-8948-46ED51B311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85D2E8-5BB1-4068-96AC-35C3296B9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223AB9-6B48-495B-9725-96B813FF3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B7C6A-D846-4F72-8332-78FED077C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1B102-E9D9-4E1E-9F4D-333D08FC4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237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67223-17E6-4408-BE69-4677C3092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9D672-6A67-4E49-9A30-92E15D00ED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306750-AA62-4ABA-822C-0215D385F8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CE28D5-65FA-42C1-85B7-36DB006280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6D5454-DCC2-4F1E-BFB6-2D108F0ABE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2E2528-428A-48F7-88F5-085318262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37CF12-B67B-448D-8300-8ABB40F9B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FEBF09-BDA2-439E-AE8D-244E321D2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1B102-E9D9-4E1E-9F4D-333D08FC4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978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3077D-9772-48FB-85E4-30392096B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026016-71A6-4BA6-B9C4-DDC14BB89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C7E544-A875-4DBD-900D-EED466323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34E5D8-89F7-4CAF-BFCA-46C06EBC9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1B102-E9D9-4E1E-9F4D-333D08FC4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133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AAA98E-ACE3-45E2-953C-159B2EA29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1BDC3B-69EA-49A5-AF46-4C9D0E7DC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FC376A-EFB4-4890-839C-50CFECC96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1B102-E9D9-4E1E-9F4D-333D08FC4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401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A8CF7-EED1-4006-86CA-762EB5FDC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AC52FD-F105-4988-8C4D-CD7C7D6ED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B57B7-EFAE-46EC-ADED-B454DDEFF5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DF610D-3A32-492A-A99E-3C783F743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C8DA1B-2F85-43E2-95BD-12C6B2A2C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B173AD-25AA-4F6F-AB0A-31B56C5E0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1B102-E9D9-4E1E-9F4D-333D08FC4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118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6388B-E667-48EF-8107-81D261733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F1F843-537A-42B6-AD6E-0D45D140DD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A2C41F-BDC3-48E3-AE35-5682C7FA25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0DFD33-FF14-4CC3-984F-DB336F3EC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C6113B-4849-4E50-AF7D-DDB587BD5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CDF8A5-4331-4FD3-8CD5-0EC441FF3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1B102-E9D9-4E1E-9F4D-333D08FC4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553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8AA523-B29D-48BB-8059-14989B8AF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404EE0-3231-48DD-9C7E-02175F3C4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125265-E4C3-4E9A-884C-A294C75E53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E2B17D-D7E0-4CE1-A0F7-85C27C20D0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2BAD3-FBDE-42EE-ACBC-EDF8D732E2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1B102-E9D9-4E1E-9F4D-333D08FC4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770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7F2A9-FA7D-48FA-BB68-8B774F7E0932}" type="datetimeFigureOut">
              <a:rPr lang="en-US" smtClean="0"/>
              <a:pPr/>
              <a:t>11/7/18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0F63F6-432B-40FC-A714-0F86EBD8C40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09600" y="1295400"/>
            <a:ext cx="8534400" cy="0"/>
          </a:xfrm>
          <a:prstGeom prst="line">
            <a:avLst/>
          </a:prstGeom>
          <a:ln>
            <a:solidFill>
              <a:srgbClr val="FFC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9512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7" Type="http://schemas.openxmlformats.org/officeDocument/2006/relationships/image" Target="../media/image27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tiff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599" y="643468"/>
            <a:ext cx="8178800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5DEB7E-5FAF-5044-8E3B-39DB3F826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357" y="1600794"/>
            <a:ext cx="7463281" cy="3650265"/>
          </a:xfrm>
          <a:prstGeom prst="rect">
            <a:avLst/>
          </a:prstGeom>
        </p:spPr>
      </p:pic>
      <p:sp>
        <p:nvSpPr>
          <p:cNvPr id="3" name="AutoShape 2" descr="http://mtgcoaching.co.uk/wp-content/uploads/2014/11/truther-memes-money-on-my-min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957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/>
              <a:t>Mind Mapping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B3E4360-CA61-4379-AB01-F6D5733B5A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5791200"/>
            <a:ext cx="9144000" cy="10668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/>
              <a:t>Mind Mapping</a:t>
            </a:r>
            <a:r>
              <a:rPr lang="en-US" dirty="0"/>
              <a:t>: Generating insights from exploration activities and using those to create design criteria</a:t>
            </a:r>
          </a:p>
        </p:txBody>
      </p:sp>
      <p:pic>
        <p:nvPicPr>
          <p:cNvPr id="5" name="Picture 2" descr="http://upload.wikimedia.org/wikipedia/commons/1/1a/Tennis-mindmap.png">
            <a:extLst>
              <a:ext uri="{FF2B5EF4-FFF2-40B4-BE49-F238E27FC236}">
                <a16:creationId xmlns:a16="http://schemas.microsoft.com/office/drawing/2014/main" id="{FE4A247A-3184-4DDB-B6CA-82725C92A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192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/>
              <a:t>What If?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0" y="4572000"/>
            <a:ext cx="9144000" cy="228600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Brainstorming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 Generating new possibilities and new alternative business models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Concept Development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 Assembling innovative elements into a coherent alternative solution that can be explored and evaluated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9150"/>
            <a:ext cx="9144000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10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/>
              <a:t>What Wows?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0" y="4114800"/>
            <a:ext cx="9144000" cy="274320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Assumption Testing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 Isolating and testing the key assumptions that will drive the success or failure of a concept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8.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Rapid Prototyping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 Expressing a new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concept in a tangible form for exploration,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testing, and refinement</a:t>
            </a:r>
          </a:p>
        </p:txBody>
      </p:sp>
      <p:pic>
        <p:nvPicPr>
          <p:cNvPr id="5" name="Picture 2" descr="Image result for agile key concept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6" b="2919"/>
          <a:stretch/>
        </p:blipFill>
        <p:spPr bwMode="auto">
          <a:xfrm>
            <a:off x="0" y="838200"/>
            <a:ext cx="91440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741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Rapid Prototyping</a:t>
            </a:r>
          </a:p>
        </p:txBody>
      </p:sp>
      <p:sp>
        <p:nvSpPr>
          <p:cNvPr id="3" name="AutoShape 2" descr="http://mtgcoaching.co.uk/wp-content/uploads/2014/11/truther-memes-money-on-my-min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0E8933-851B-B54C-871B-09DF91DA1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35" y="865163"/>
            <a:ext cx="8378826" cy="561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75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Rapid Prototyping</a:t>
            </a:r>
          </a:p>
        </p:txBody>
      </p:sp>
      <p:sp>
        <p:nvSpPr>
          <p:cNvPr id="3" name="AutoShape 2" descr="http://mtgcoaching.co.uk/wp-content/uploads/2014/11/truther-memes-money-on-my-min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B1223B-2A93-4348-8C58-2DD6AF369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72" y="960801"/>
            <a:ext cx="8323727" cy="552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89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/>
              <a:t>What Works?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0" y="3276600"/>
            <a:ext cx="9144000" cy="358140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Customer Co-Creation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 Enrolling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customers to participate in creating the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solution that best meets their needs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10.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Learning Launch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 Creating an affordable experiment that lets customers experience the new solution over an extended period of time, to test key assumptions with market data</a:t>
            </a:r>
          </a:p>
        </p:txBody>
      </p:sp>
      <p:pic>
        <p:nvPicPr>
          <p:cNvPr id="5" name="Picture 4" descr="http://www.edelman.com/assets/uploads/2012/10/Connections-Index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" t="14814" r="22296" b="22222"/>
          <a:stretch/>
        </p:blipFill>
        <p:spPr bwMode="auto">
          <a:xfrm>
            <a:off x="0" y="838200"/>
            <a:ext cx="91440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882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/>
              <a:t>Customer Co-Creation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F32CD8-EA65-A546-BC41-7A84CB6FC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524000"/>
            <a:ext cx="7239000" cy="40810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175C50-36B9-4F40-AB76-C7A275FF4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1676400"/>
            <a:ext cx="7239000" cy="408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7808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/>
              <a:t>Customer Co-Creation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4B4C08-83FA-3A47-AACE-DF286BD0B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66" y="1676400"/>
            <a:ext cx="8712868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32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/>
              <a:t>Learning Launch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671C55-EDE4-574A-A880-2A4D443F1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869852"/>
            <a:ext cx="8153400" cy="561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2666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/>
              <a:t>Learning Launch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D4071C-AE8F-2D45-8980-B7DA910D1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76" y="1066800"/>
            <a:ext cx="3505200" cy="54653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633307-9E02-0E4C-B552-3B7FF311F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4136" y="2253836"/>
            <a:ext cx="2936631" cy="26856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9B326C-17FF-284C-8AB8-25C8AE775BDE}"/>
              </a:ext>
            </a:extLst>
          </p:cNvPr>
          <p:cNvSpPr txBox="1"/>
          <p:nvPr/>
        </p:nvSpPr>
        <p:spPr>
          <a:xfrm>
            <a:off x="6631497" y="1527299"/>
            <a:ext cx="4219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809C59-7DDD-3749-A742-E7A09EE5E3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9278" y="3048000"/>
            <a:ext cx="1018931" cy="10973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30D1C4-4C0F-5D4D-87AD-45D7470ABE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3015" y="5105400"/>
            <a:ext cx="1498600" cy="6944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AA2D6E-F81D-4545-ACDC-CC2E8CFBE3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6776" y="3021037"/>
            <a:ext cx="1346200" cy="13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25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736A51D-E4B2-A749-B31C-F3FFD41C3062}"/>
              </a:ext>
            </a:extLst>
          </p:cNvPr>
          <p:cNvSpPr txBox="1"/>
          <p:nvPr/>
        </p:nvSpPr>
        <p:spPr>
          <a:xfrm>
            <a:off x="3901965" y="4665605"/>
            <a:ext cx="4979105" cy="1292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900" i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 think good design is an object or a service that exceeds the user’s expectation.</a:t>
            </a:r>
          </a:p>
        </p:txBody>
      </p:sp>
      <p:pic>
        <p:nvPicPr>
          <p:cNvPr id="11" name="Picture 10" descr="A person smiling for the camera&#13;&#10;&#13;&#10;Description automatically generated">
            <a:extLst>
              <a:ext uri="{FF2B5EF4-FFF2-40B4-BE49-F238E27FC236}">
                <a16:creationId xmlns:a16="http://schemas.microsoft.com/office/drawing/2014/main" id="{88CEF65C-B7AE-AF4E-BF2C-DEFA55C57F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174" b="4"/>
          <a:stretch/>
        </p:blipFill>
        <p:spPr>
          <a:xfrm>
            <a:off x="20" y="1"/>
            <a:ext cx="3636208" cy="4359438"/>
          </a:xfrm>
          <a:prstGeom prst="rect">
            <a:avLst/>
          </a:prstGeom>
        </p:spPr>
      </p:pic>
      <p:pic>
        <p:nvPicPr>
          <p:cNvPr id="4" name="Picture 3" descr="A picture containing man, floor, person, holding&#13;&#10;&#13;&#10;Description automatically generated">
            <a:extLst>
              <a:ext uri="{FF2B5EF4-FFF2-40B4-BE49-F238E27FC236}">
                <a16:creationId xmlns:a16="http://schemas.microsoft.com/office/drawing/2014/main" id="{B39263DA-FBF3-CC4A-9F56-9B85BFD1D0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62" r="25609"/>
          <a:stretch/>
        </p:blipFill>
        <p:spPr>
          <a:xfrm>
            <a:off x="3729037" y="-1"/>
            <a:ext cx="5412677" cy="4359440"/>
          </a:xfrm>
          <a:prstGeom prst="rect">
            <a:avLst/>
          </a:prstGeom>
        </p:spPr>
      </p:pic>
      <p:pic>
        <p:nvPicPr>
          <p:cNvPr id="2" name="Picture 1" descr="A person in a blue shirt&#13;&#10;&#13;&#10;Description automatically generated">
            <a:extLst>
              <a:ext uri="{FF2B5EF4-FFF2-40B4-BE49-F238E27FC236}">
                <a16:creationId xmlns:a16="http://schemas.microsoft.com/office/drawing/2014/main" id="{D59163BB-DF03-C145-AEE2-19C3F1776B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3" b="20569"/>
          <a:stretch/>
        </p:blipFill>
        <p:spPr>
          <a:xfrm>
            <a:off x="20" y="4472610"/>
            <a:ext cx="3636208" cy="2385390"/>
          </a:xfrm>
          <a:prstGeom prst="rect">
            <a:avLst/>
          </a:prstGeom>
        </p:spPr>
      </p:pic>
      <p:sp>
        <p:nvSpPr>
          <p:cNvPr id="3" name="AutoShape 2" descr="http://mtgcoaching.co.uk/wp-content/uploads/2014/11/truther-memes-money-on-my-min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3885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836" y="0"/>
            <a:ext cx="11583821" cy="700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76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214"/>
            <a:ext cx="9144000" cy="572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9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xmlns:p14="http://schemas.microsoft.com/office/powerpoint/2010/main" spd="slow">
        <p:wipe dir="d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Design Thinking Model</a:t>
            </a:r>
          </a:p>
        </p:txBody>
      </p:sp>
      <p:sp>
        <p:nvSpPr>
          <p:cNvPr id="3" name="AutoShape 2" descr="http://mtgcoaching.co.uk/wp-content/uploads/2014/11/truther-memes-money-on-my-min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B90C1A-D262-495D-AA07-9E6BAD64E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44000" cy="601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00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Design Thinking</a:t>
            </a:r>
          </a:p>
        </p:txBody>
      </p:sp>
      <p:sp>
        <p:nvSpPr>
          <p:cNvPr id="3" name="AutoShape 2" descr="http://mtgcoaching.co.uk/wp-content/uploads/2014/11/truther-memes-money-on-my-min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387E25-A02B-144A-B438-BC38EBD64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1004937"/>
            <a:ext cx="72136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583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/>
              <a:t>What Is?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0" y="3429000"/>
            <a:ext cx="9144000" cy="342900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Visualization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 Using imagery to envision possibilities and bring them to life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Journey Mapping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 Assessing the existing experience through the customer’s eyes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Value Chain Analysis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 Assessing the current value chain that supports the customer’s journey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Mind Mapping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 Generating insights from exploration activities and using those to create design criteria</a:t>
            </a:r>
          </a:p>
        </p:txBody>
      </p:sp>
      <p:pic>
        <p:nvPicPr>
          <p:cNvPr id="6" name="Picture 2" descr="Image result for brain wri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307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/>
              <a:t>Visualization</a:t>
            </a:r>
          </a:p>
          <a:p>
            <a:endParaRPr lang="en-US" dirty="0"/>
          </a:p>
        </p:txBody>
      </p:sp>
      <p:pic>
        <p:nvPicPr>
          <p:cNvPr id="8194" name="Picture 2" descr="http://js.postbit.com/upload/63/post-20120801/world-population-data-visualization-1024-postbit-36455.jpg">
            <a:extLst>
              <a:ext uri="{FF2B5EF4-FFF2-40B4-BE49-F238E27FC236}">
                <a16:creationId xmlns:a16="http://schemas.microsoft.com/office/drawing/2014/main" id="{54B7BBC3-D02E-4D25-AD1E-216EEF3437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21"/>
          <a:stretch/>
        </p:blipFill>
        <p:spPr bwMode="auto">
          <a:xfrm>
            <a:off x="0" y="838200"/>
            <a:ext cx="9144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B3E4360-CA61-4379-AB01-F6D5733B5A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5791200"/>
            <a:ext cx="9144000" cy="106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Visualization</a:t>
            </a:r>
            <a:r>
              <a:rPr lang="en-US" dirty="0"/>
              <a:t>: Using imagery to envision possibilities and bring them to life</a:t>
            </a:r>
          </a:p>
        </p:txBody>
      </p:sp>
    </p:spTree>
    <p:extLst>
      <p:ext uri="{BB962C8B-B14F-4D97-AF65-F5344CB8AC3E}">
        <p14:creationId xmlns:p14="http://schemas.microsoft.com/office/powerpoint/2010/main" val="129704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/>
              <a:t>Journey Mapping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B3E4360-CA61-4379-AB01-F6D5733B5A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5791200"/>
            <a:ext cx="9144000" cy="106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Journey Mapping</a:t>
            </a:r>
            <a:r>
              <a:rPr lang="en-US" dirty="0"/>
              <a:t>: Assessing the existing experience through the customer’s eyes</a:t>
            </a:r>
          </a:p>
        </p:txBody>
      </p:sp>
      <p:pic>
        <p:nvPicPr>
          <p:cNvPr id="5" name="Picture 2" descr="http://www.2040digital.com/wp-content/uploads/2015/06/RetailJourney.png">
            <a:extLst>
              <a:ext uri="{FF2B5EF4-FFF2-40B4-BE49-F238E27FC236}">
                <a16:creationId xmlns:a16="http://schemas.microsoft.com/office/drawing/2014/main" id="{04FED0F8-CE32-44AF-9659-057D4E17C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1"/>
            <a:ext cx="9144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296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/>
              <a:t>Value Chain Analysis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B3E4360-CA61-4379-AB01-F6D5733B5A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5791200"/>
            <a:ext cx="9144000" cy="106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Value Chain Analysis</a:t>
            </a:r>
            <a:r>
              <a:rPr lang="en-US" dirty="0"/>
              <a:t>: Assessing the current value chain that supports the customer’s journey</a:t>
            </a:r>
          </a:p>
        </p:txBody>
      </p:sp>
      <p:pic>
        <p:nvPicPr>
          <p:cNvPr id="6" name="Picture 2" descr="http://www.programmingassignmentshelp.net/wp-content/uploads/2016/04/13.gif">
            <a:extLst>
              <a:ext uri="{FF2B5EF4-FFF2-40B4-BE49-F238E27FC236}">
                <a16:creationId xmlns:a16="http://schemas.microsoft.com/office/drawing/2014/main" id="{153E4948-7452-4417-B566-BEAC815C7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495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14012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298</Words>
  <Application>Microsoft Macintosh PowerPoint</Application>
  <PresentationFormat>On-screen Show (4:3)</PresentationFormat>
  <Paragraphs>48</Paragraphs>
  <Slides>20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Custom Design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Rick Milter</dc:creator>
  <cp:lastModifiedBy>Rick Milter</cp:lastModifiedBy>
  <cp:revision>2</cp:revision>
  <dcterms:created xsi:type="dcterms:W3CDTF">2018-11-07T15:32:19Z</dcterms:created>
  <dcterms:modified xsi:type="dcterms:W3CDTF">2018-11-07T16:26:43Z</dcterms:modified>
</cp:coreProperties>
</file>