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9" r:id="rId2"/>
    <p:sldId id="276" r:id="rId3"/>
    <p:sldId id="257" r:id="rId4"/>
    <p:sldId id="269" r:id="rId5"/>
    <p:sldId id="270" r:id="rId6"/>
    <p:sldId id="261" r:id="rId7"/>
    <p:sldId id="259" r:id="rId8"/>
    <p:sldId id="262" r:id="rId9"/>
    <p:sldId id="263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B9E6-CB39-434A-B97A-FEC0471FB058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EB8A-4431-4927-8202-0B9BD2C25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B9E6-CB39-434A-B97A-FEC0471FB058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EB8A-4431-4927-8202-0B9BD2C25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B9E6-CB39-434A-B97A-FEC0471FB058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EB8A-4431-4927-8202-0B9BD2C25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B9E6-CB39-434A-B97A-FEC0471FB058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EB8A-4431-4927-8202-0B9BD2C25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B9E6-CB39-434A-B97A-FEC0471FB058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EB8A-4431-4927-8202-0B9BD2C25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B9E6-CB39-434A-B97A-FEC0471FB058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EB8A-4431-4927-8202-0B9BD2C25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B9E6-CB39-434A-B97A-FEC0471FB058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EB8A-4431-4927-8202-0B9BD2C25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B9E6-CB39-434A-B97A-FEC0471FB058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EB8A-4431-4927-8202-0B9BD2C25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B9E6-CB39-434A-B97A-FEC0471FB058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EB8A-4431-4927-8202-0B9BD2C25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B9E6-CB39-434A-B97A-FEC0471FB058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EB8A-4431-4927-8202-0B9BD2C25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B9E6-CB39-434A-B97A-FEC0471FB058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EB8A-4431-4927-8202-0B9BD2C25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B9E6-CB39-434A-B97A-FEC0471FB058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FEB8A-4431-4927-8202-0B9BD2C25F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allery.carnegiefoundation.org/gallery_of_tl/castl_he.html" TargetMode="External"/><Relationship Id="rId2" Type="http://schemas.openxmlformats.org/officeDocument/2006/relationships/hyperlink" Target="https://blogs.commons.georgetown.edu/vkp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otl.illinoisstate.edu/downloads/pdf/definesotl.pdf" TargetMode="External"/><Relationship Id="rId2" Type="http://schemas.openxmlformats.org/officeDocument/2006/relationships/hyperlink" Target="http://cft.vanderbilt.edu/teaching-guides/reflecting/sot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ft.vanderbilt.edu/teaching-guides/reflecting/sot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Scholarship of </a:t>
            </a:r>
            <a:br>
              <a:rPr lang="en-US" dirty="0" smtClean="0"/>
            </a:br>
            <a:r>
              <a:rPr lang="en-US" dirty="0" smtClean="0"/>
              <a:t>Teaching and Learning</a:t>
            </a:r>
            <a:endParaRPr lang="en-US" dirty="0"/>
          </a:p>
        </p:txBody>
      </p:sp>
      <p:pic>
        <p:nvPicPr>
          <p:cNvPr id="3" name="Picture 2" descr="PosterSessionISSOT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1828800"/>
            <a:ext cx="5498068" cy="4114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2600" y="62484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The ISSOTL 2008 Poster Session Edmonton, Alberta, Canada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Examples of </a:t>
            </a:r>
            <a:r>
              <a:rPr lang="en-US" sz="3600" dirty="0" err="1" smtClean="0"/>
              <a:t>SoTl</a:t>
            </a:r>
            <a:r>
              <a:rPr lang="en-US" sz="3600" dirty="0" smtClean="0"/>
              <a:t> projects may be found at: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Visible Knowledge Project at Georgetown University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hlinkClick r:id="rId2"/>
              </a:rPr>
              <a:t>https://blogs.commons.georgetown.edu/vkp/</a:t>
            </a: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Gallery of Teaching and Learning at the Carnegie Foundation for the Advancement of Teaching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hlinkClick r:id="rId3"/>
              </a:rPr>
              <a:t>http://gallery.carnegiefoundation.org/gallery_of_tl/castl_he.html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Journals focused on teaching and/or </a:t>
            </a:r>
            <a:r>
              <a:rPr lang="en-US" sz="2800" dirty="0" err="1" smtClean="0"/>
              <a:t>SoTL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Questions, Discussion and Next Steps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SoTL</a:t>
            </a:r>
            <a:r>
              <a:rPr lang="en-US" dirty="0" smtClean="0"/>
              <a:t> builds on existing traditions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3505200"/>
            <a:ext cx="175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</a:rPr>
              <a:t>SoTL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3200400"/>
            <a:ext cx="213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Education Research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3048000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Student Learning Assessment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5105400"/>
            <a:ext cx="198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Action Research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0" y="1676400"/>
            <a:ext cx="228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Reflective Practice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216803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describe </a:t>
            </a:r>
            <a:r>
              <a:rPr lang="en-US" dirty="0" err="1" smtClean="0"/>
              <a:t>SoTL</a:t>
            </a:r>
            <a:r>
              <a:rPr lang="en-US" dirty="0" smtClean="0"/>
              <a:t>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 a form of scholarship, as community property, with a focus on student learning and evidence of student learning.*</a:t>
            </a:r>
          </a:p>
          <a:p>
            <a:endParaRPr lang="en-US" dirty="0" smtClean="0"/>
          </a:p>
          <a:p>
            <a:r>
              <a:rPr lang="en-US" dirty="0" smtClean="0"/>
              <a:t>Systematic study of teaching and/or learning and the public sharing and review of such work through presentations or publications.**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715000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*D. </a:t>
            </a:r>
            <a:r>
              <a:rPr lang="en-US" dirty="0" err="1" smtClean="0"/>
              <a:t>Bruff</a:t>
            </a:r>
            <a:r>
              <a:rPr lang="en-US" dirty="0" smtClean="0"/>
              <a:t>,  </a:t>
            </a:r>
            <a:r>
              <a:rPr lang="en-US" dirty="0" smtClean="0">
                <a:hlinkClick r:id="rId2"/>
              </a:rPr>
              <a:t>http://cft.vanderbilt.edu/teaching-guides/reflecting/sotl/</a:t>
            </a:r>
            <a:endParaRPr lang="en-US" dirty="0" smtClean="0"/>
          </a:p>
          <a:p>
            <a:r>
              <a:rPr lang="en-US" dirty="0" smtClean="0"/>
              <a:t>**K. McKinney,  </a:t>
            </a:r>
            <a:r>
              <a:rPr lang="en-US" dirty="0" smtClean="0">
                <a:hlinkClick r:id="rId3"/>
              </a:rPr>
              <a:t>http://sotl.illinoisstate.edu/downloads/pdf/definesotl.pdf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SoTL</a:t>
            </a:r>
            <a:r>
              <a:rPr lang="en-US" dirty="0" smtClean="0"/>
              <a:t> has two faces:</a:t>
            </a:r>
            <a:endParaRPr lang="en-US" dirty="0"/>
          </a:p>
        </p:txBody>
      </p:sp>
      <p:pic>
        <p:nvPicPr>
          <p:cNvPr id="6" name="Content Placeholder 5" descr="jan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76600" y="1828800"/>
            <a:ext cx="2502093" cy="2468880"/>
          </a:xfrm>
        </p:spPr>
      </p:pic>
      <p:sp>
        <p:nvSpPr>
          <p:cNvPr id="7" name="TextBox 6"/>
          <p:cNvSpPr txBox="1"/>
          <p:nvPr/>
        </p:nvSpPr>
        <p:spPr>
          <a:xfrm>
            <a:off x="1066800" y="4724400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00B050"/>
                </a:solidFill>
              </a:rPr>
              <a:t>Teaching</a:t>
            </a:r>
            <a:r>
              <a:rPr lang="en-US" sz="2800" dirty="0" smtClean="0"/>
              <a:t> as reflective practice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724400"/>
            <a:ext cx="213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Teaching as </a:t>
            </a:r>
            <a:r>
              <a:rPr lang="en-US" sz="2800" i="1" dirty="0" smtClean="0">
                <a:solidFill>
                  <a:srgbClr val="00B050"/>
                </a:solidFill>
              </a:rPr>
              <a:t>research</a:t>
            </a:r>
            <a:endParaRPr lang="en-US" sz="28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/>
              <a:t>SoTL</a:t>
            </a:r>
            <a:r>
              <a:rPr lang="en-US" sz="4000" dirty="0" smtClean="0"/>
              <a:t> may be seen as reflective practice when it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Involves close examination of student learning</a:t>
            </a:r>
          </a:p>
          <a:p>
            <a:r>
              <a:rPr lang="en-US" dirty="0" smtClean="0"/>
              <a:t>Draws on the work of others</a:t>
            </a:r>
          </a:p>
          <a:p>
            <a:r>
              <a:rPr lang="en-US" dirty="0" smtClean="0"/>
              <a:t>Examines alternate approaches to issues</a:t>
            </a:r>
          </a:p>
          <a:p>
            <a:r>
              <a:rPr lang="en-US" dirty="0" smtClean="0"/>
              <a:t>Includes reflection on results as evidence</a:t>
            </a:r>
          </a:p>
          <a:p>
            <a:r>
              <a:rPr lang="en-US" dirty="0" smtClean="0"/>
              <a:t>Includes sharing and discussion of results with others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SoTL</a:t>
            </a:r>
            <a:r>
              <a:rPr lang="en-US" dirty="0" smtClean="0"/>
              <a:t> may be seen as teaching as research when 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/>
              <a:t>Asks an explicit question about teaching/learning</a:t>
            </a:r>
          </a:p>
          <a:p>
            <a:r>
              <a:rPr lang="en-US"/>
              <a:t>Builds on the work of </a:t>
            </a:r>
            <a:r>
              <a:rPr lang="en-US" smtClean="0"/>
              <a:t>others</a:t>
            </a:r>
            <a:endParaRPr lang="en-US" dirty="0" smtClean="0"/>
          </a:p>
          <a:p>
            <a:r>
              <a:rPr lang="en-US" dirty="0" smtClean="0"/>
              <a:t>Is explicitly designed</a:t>
            </a:r>
          </a:p>
          <a:p>
            <a:r>
              <a:rPr lang="en-US" dirty="0" smtClean="0"/>
              <a:t>Requires credible data as evidence</a:t>
            </a:r>
          </a:p>
          <a:p>
            <a:r>
              <a:rPr lang="en-US" dirty="0" smtClean="0"/>
              <a:t>Involves reflecting and taking action</a:t>
            </a:r>
          </a:p>
          <a:p>
            <a:r>
              <a:rPr lang="en-US" dirty="0" smtClean="0"/>
              <a:t>Is cyclical and ongoing</a:t>
            </a:r>
          </a:p>
          <a:p>
            <a:r>
              <a:rPr lang="en-US" dirty="0" smtClean="0"/>
              <a:t>Generates results that are shared and critiqued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63246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D. </a:t>
            </a:r>
            <a:r>
              <a:rPr lang="en-US" dirty="0" err="1" smtClean="0"/>
              <a:t>Bruff</a:t>
            </a:r>
            <a:r>
              <a:rPr lang="en-US" dirty="0" smtClean="0"/>
              <a:t>,  </a:t>
            </a:r>
            <a:r>
              <a:rPr lang="en-US" dirty="0" smtClean="0">
                <a:hlinkClick r:id="rId2"/>
              </a:rPr>
              <a:t>http://cft.vanderbilt.edu/teaching-guides/reflecting/sotl/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SoTL</a:t>
            </a:r>
            <a:r>
              <a:rPr lang="en-US" dirty="0" smtClean="0"/>
              <a:t> we ask questions such as: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is?</a:t>
            </a:r>
          </a:p>
          <a:p>
            <a:r>
              <a:rPr lang="en-US" dirty="0"/>
              <a:t>What works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if?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4102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R. Gale (2009) </a:t>
            </a:r>
            <a:r>
              <a:rPr lang="en-US" i="1" dirty="0" smtClean="0"/>
              <a:t>International Journal for the Scholarship of Teaching and Learning</a:t>
            </a:r>
            <a:r>
              <a:rPr lang="en-US" dirty="0" smtClean="0"/>
              <a:t>, Vol. 3, No. 2, (July)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Various disciplinary methods of inquiry are appropriate in </a:t>
            </a:r>
            <a:r>
              <a:rPr lang="en-US" dirty="0" err="1" smtClean="0"/>
              <a:t>SoTL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Qualitative examples</a:t>
            </a:r>
          </a:p>
          <a:p>
            <a:pPr lvl="1"/>
            <a:r>
              <a:rPr lang="en-US" dirty="0" smtClean="0"/>
              <a:t>Think </a:t>
            </a:r>
            <a:r>
              <a:rPr lang="en-US" dirty="0" err="1" smtClean="0"/>
              <a:t>alouds</a:t>
            </a:r>
            <a:endParaRPr lang="en-US" dirty="0" smtClean="0"/>
          </a:p>
          <a:p>
            <a:pPr lvl="1"/>
            <a:r>
              <a:rPr lang="en-US" dirty="0" smtClean="0"/>
              <a:t>Focus groups</a:t>
            </a:r>
          </a:p>
          <a:p>
            <a:pPr lvl="1"/>
            <a:r>
              <a:rPr lang="en-US" dirty="0" smtClean="0"/>
              <a:t>Analysis of student writing or performance</a:t>
            </a:r>
          </a:p>
          <a:p>
            <a:r>
              <a:rPr lang="en-US" dirty="0" smtClean="0"/>
              <a:t>Quantitative examples</a:t>
            </a:r>
          </a:p>
          <a:p>
            <a:pPr lvl="1"/>
            <a:r>
              <a:rPr lang="en-US" dirty="0" smtClean="0"/>
              <a:t>Pre- and post test scores</a:t>
            </a:r>
          </a:p>
          <a:p>
            <a:pPr lvl="1"/>
            <a:r>
              <a:rPr lang="en-US" dirty="0" smtClean="0"/>
              <a:t>Exam performance</a:t>
            </a:r>
          </a:p>
          <a:p>
            <a:pPr lvl="1"/>
            <a:r>
              <a:rPr lang="en-US" dirty="0" smtClean="0"/>
              <a:t>Inventories or surveys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of going public with </a:t>
            </a:r>
            <a:r>
              <a:rPr lang="en-US" dirty="0" err="1" smtClean="0"/>
              <a:t>SoTL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mtClean="0"/>
              <a:t>Web venues, e.g., Peer Review of Teaching Project</a:t>
            </a:r>
          </a:p>
          <a:p>
            <a:r>
              <a:rPr lang="en-US" smtClean="0"/>
              <a:t>Conferences</a:t>
            </a:r>
            <a:endParaRPr lang="en-US" dirty="0" smtClean="0"/>
          </a:p>
          <a:p>
            <a:r>
              <a:rPr lang="en-US" dirty="0" smtClean="0"/>
              <a:t>Journals</a:t>
            </a:r>
            <a:r>
              <a:rPr lang="en-US" dirty="0" smtClean="0"/>
              <a:t>, disciplinary or </a:t>
            </a:r>
            <a:r>
              <a:rPr lang="en-US" dirty="0" err="1" smtClean="0"/>
              <a:t>SoTL</a:t>
            </a:r>
            <a:r>
              <a:rPr lang="en-US" dirty="0" smtClean="0"/>
              <a:t>-based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2030</TotalTime>
  <Words>321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Scholarship of  Teaching and Learning</vt:lpstr>
      <vt:lpstr>SoTL builds on existing traditions</vt:lpstr>
      <vt:lpstr>Ways to describe SoTL include:</vt:lpstr>
      <vt:lpstr>SoTL has two faces:</vt:lpstr>
      <vt:lpstr>SoTL may be seen as reflective practice when it</vt:lpstr>
      <vt:lpstr> SoTL may be seen as teaching as research when it </vt:lpstr>
      <vt:lpstr>In SoTL we ask questions such as:</vt:lpstr>
      <vt:lpstr>Various disciplinary methods of inquiry are appropriate in SoTL</vt:lpstr>
      <vt:lpstr>Ways of going public with SoTL</vt:lpstr>
      <vt:lpstr>Examples of SoTl projects may be found at:</vt:lpstr>
      <vt:lpstr>Questions, Discussion and Next Steps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Scholarship of Teaching and Learning Workshop</dc:title>
  <dc:creator>lhodges</dc:creator>
  <cp:lastModifiedBy>lhodges</cp:lastModifiedBy>
  <cp:revision>46</cp:revision>
  <dcterms:created xsi:type="dcterms:W3CDTF">2012-04-30T19:12:51Z</dcterms:created>
  <dcterms:modified xsi:type="dcterms:W3CDTF">2012-05-15T20:23:06Z</dcterms:modified>
</cp:coreProperties>
</file>