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7" r:id="rId3"/>
    <p:sldId id="267" r:id="rId4"/>
    <p:sldId id="272" r:id="rId5"/>
    <p:sldId id="275" r:id="rId6"/>
    <p:sldId id="278" r:id="rId7"/>
    <p:sldId id="296" r:id="rId8"/>
    <p:sldId id="297" r:id="rId9"/>
    <p:sldId id="299" r:id="rId10"/>
    <p:sldId id="300" r:id="rId11"/>
    <p:sldId id="302" r:id="rId12"/>
    <p:sldId id="286" r:id="rId13"/>
    <p:sldId id="290" r:id="rId14"/>
    <p:sldId id="303" r:id="rId15"/>
    <p:sldId id="269" r:id="rId16"/>
    <p:sldId id="281" r:id="rId17"/>
    <p:sldId id="280" r:id="rId18"/>
    <p:sldId id="295" r:id="rId19"/>
    <p:sldId id="282" r:id="rId20"/>
    <p:sldId id="283" r:id="rId21"/>
    <p:sldId id="284" r:id="rId22"/>
    <p:sldId id="276" r:id="rId23"/>
    <p:sldId id="285" r:id="rId24"/>
    <p:sldId id="291" r:id="rId25"/>
    <p:sldId id="289" r:id="rId26"/>
    <p:sldId id="292" r:id="rId27"/>
    <p:sldId id="293" r:id="rId2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0" autoAdjust="0"/>
    <p:restoredTop sz="93875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16568-57F5-48D9-8B5A-F271C9CFB40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88C1898-9BAD-4092-88D9-87C45F0C7DB4}">
      <dgm:prSet phldrT="[Text]" custT="1"/>
      <dgm:spPr/>
      <dgm:t>
        <a:bodyPr/>
        <a:lstStyle/>
        <a:p>
          <a:r>
            <a:rPr lang="en-US" sz="1200" dirty="0" smtClean="0"/>
            <a:t>Planning</a:t>
          </a:r>
          <a:endParaRPr lang="en-US" sz="1200" dirty="0"/>
        </a:p>
      </dgm:t>
    </dgm:pt>
    <dgm:pt modelId="{BAE5B1DE-DF2A-4C27-ADC9-8B15E7471703}" type="parTrans" cxnId="{5E80A802-BF2D-4D1B-A0F3-814378399B7E}">
      <dgm:prSet/>
      <dgm:spPr/>
      <dgm:t>
        <a:bodyPr/>
        <a:lstStyle/>
        <a:p>
          <a:endParaRPr lang="en-US"/>
        </a:p>
      </dgm:t>
    </dgm:pt>
    <dgm:pt modelId="{FE1FD179-1E18-4F14-B721-47E6B221B8E5}" type="sibTrans" cxnId="{5E80A802-BF2D-4D1B-A0F3-814378399B7E}">
      <dgm:prSet/>
      <dgm:spPr/>
      <dgm:t>
        <a:bodyPr/>
        <a:lstStyle/>
        <a:p>
          <a:endParaRPr lang="en-US"/>
        </a:p>
      </dgm:t>
    </dgm:pt>
    <dgm:pt modelId="{C0C563E8-9C38-4396-97B0-B1F26FD8ED3D}">
      <dgm:prSet phldrT="[Text]" custT="1"/>
      <dgm:spPr/>
      <dgm:t>
        <a:bodyPr/>
        <a:lstStyle/>
        <a:p>
          <a:r>
            <a:rPr lang="en-US" sz="1200" dirty="0" smtClean="0"/>
            <a:t>Testing Cycles</a:t>
          </a:r>
        </a:p>
        <a:p>
          <a:r>
            <a:rPr lang="en-US" sz="1200" dirty="0" smtClean="0"/>
            <a:t>(Training)</a:t>
          </a:r>
          <a:endParaRPr lang="en-US" sz="1200" dirty="0"/>
        </a:p>
      </dgm:t>
    </dgm:pt>
    <dgm:pt modelId="{FF8E1032-C46E-437F-9E5C-91A705A1A230}" type="parTrans" cxnId="{69BD9035-10AA-4F60-BC65-2AACF0F111E3}">
      <dgm:prSet/>
      <dgm:spPr/>
      <dgm:t>
        <a:bodyPr/>
        <a:lstStyle/>
        <a:p>
          <a:endParaRPr lang="en-US"/>
        </a:p>
      </dgm:t>
    </dgm:pt>
    <dgm:pt modelId="{FEB50D82-9607-4672-A51F-52557E6A8F83}" type="sibTrans" cxnId="{69BD9035-10AA-4F60-BC65-2AACF0F111E3}">
      <dgm:prSet/>
      <dgm:spPr/>
      <dgm:t>
        <a:bodyPr/>
        <a:lstStyle/>
        <a:p>
          <a:endParaRPr lang="en-US"/>
        </a:p>
      </dgm:t>
    </dgm:pt>
    <dgm:pt modelId="{C6B3E141-309F-475A-85BB-B2BE24C33B56}">
      <dgm:prSet phldrT="[Text]" custT="1"/>
      <dgm:spPr/>
      <dgm:t>
        <a:bodyPr/>
        <a:lstStyle/>
        <a:p>
          <a:r>
            <a:rPr lang="en-US" sz="1200" dirty="0" smtClean="0"/>
            <a:t>Deploy and Optimize</a:t>
          </a:r>
          <a:endParaRPr lang="en-US" sz="1200" dirty="0"/>
        </a:p>
      </dgm:t>
    </dgm:pt>
    <dgm:pt modelId="{8B294AF6-9CA0-43B7-9E50-F2873E3EB390}" type="parTrans" cxnId="{A87DE0DB-BA92-461C-973A-C3BDF25DBF41}">
      <dgm:prSet/>
      <dgm:spPr/>
      <dgm:t>
        <a:bodyPr/>
        <a:lstStyle/>
        <a:p>
          <a:endParaRPr lang="en-US"/>
        </a:p>
      </dgm:t>
    </dgm:pt>
    <dgm:pt modelId="{25691694-6C4C-4341-A887-84D4B7B2E37E}" type="sibTrans" cxnId="{A87DE0DB-BA92-461C-973A-C3BDF25DBF41}">
      <dgm:prSet/>
      <dgm:spPr/>
      <dgm:t>
        <a:bodyPr/>
        <a:lstStyle/>
        <a:p>
          <a:endParaRPr lang="en-US"/>
        </a:p>
      </dgm:t>
    </dgm:pt>
    <dgm:pt modelId="{7F6E9938-3AB6-42B9-8044-8D06FF708A6D}">
      <dgm:prSet custT="1"/>
      <dgm:spPr/>
      <dgm:t>
        <a:bodyPr/>
        <a:lstStyle/>
        <a:p>
          <a:r>
            <a:rPr lang="en-US" sz="1200" dirty="0" smtClean="0"/>
            <a:t>Analyze &amp; Design</a:t>
          </a:r>
          <a:endParaRPr lang="en-US" sz="1200" dirty="0"/>
        </a:p>
      </dgm:t>
    </dgm:pt>
    <dgm:pt modelId="{E5A54999-1BDA-481E-9BF2-6AF130010AF6}" type="parTrans" cxnId="{ED8E05D1-1DA3-45D1-8BA2-11D514C3AECB}">
      <dgm:prSet/>
      <dgm:spPr/>
      <dgm:t>
        <a:bodyPr/>
        <a:lstStyle/>
        <a:p>
          <a:endParaRPr lang="en-US"/>
        </a:p>
      </dgm:t>
    </dgm:pt>
    <dgm:pt modelId="{28817CFF-93D0-41F8-88C9-E7E11B864E8F}" type="sibTrans" cxnId="{ED8E05D1-1DA3-45D1-8BA2-11D514C3AECB}">
      <dgm:prSet/>
      <dgm:spPr/>
      <dgm:t>
        <a:bodyPr/>
        <a:lstStyle/>
        <a:p>
          <a:endParaRPr lang="en-US"/>
        </a:p>
      </dgm:t>
    </dgm:pt>
    <dgm:pt modelId="{DE07B906-1E28-4EAA-83EA-50059359767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200" dirty="0" smtClean="0"/>
            <a:t>Configure &amp; Develop</a:t>
          </a:r>
          <a:endParaRPr lang="en-US" sz="1200" dirty="0"/>
        </a:p>
      </dgm:t>
    </dgm:pt>
    <dgm:pt modelId="{73752062-2A22-4F1C-AB6E-CFAAFEF604D2}" type="sibTrans" cxnId="{A1F867D3-74B3-4C08-A041-3E462C26EA94}">
      <dgm:prSet/>
      <dgm:spPr/>
      <dgm:t>
        <a:bodyPr/>
        <a:lstStyle/>
        <a:p>
          <a:endParaRPr lang="en-US"/>
        </a:p>
      </dgm:t>
    </dgm:pt>
    <dgm:pt modelId="{F7247C96-8BFA-4B67-97B3-BAFBC2B591D7}" type="parTrans" cxnId="{A1F867D3-74B3-4C08-A041-3E462C26EA94}">
      <dgm:prSet/>
      <dgm:spPr/>
      <dgm:t>
        <a:bodyPr/>
        <a:lstStyle/>
        <a:p>
          <a:endParaRPr lang="en-US"/>
        </a:p>
      </dgm:t>
    </dgm:pt>
    <dgm:pt modelId="{685AECF7-C71F-492E-9F5B-6A91996AD0B3}" type="pres">
      <dgm:prSet presAssocID="{CB216568-57F5-48D9-8B5A-F271C9CFB40A}" presName="Name0" presStyleCnt="0">
        <dgm:presLayoutVars>
          <dgm:dir/>
          <dgm:resizeHandles val="exact"/>
        </dgm:presLayoutVars>
      </dgm:prSet>
      <dgm:spPr/>
    </dgm:pt>
    <dgm:pt modelId="{BF0CB732-0582-47E0-8AE4-9EF8BD96879E}" type="pres">
      <dgm:prSet presAssocID="{B88C1898-9BAD-4092-88D9-87C45F0C7DB4}" presName="composite" presStyleCnt="0"/>
      <dgm:spPr/>
    </dgm:pt>
    <dgm:pt modelId="{9F6D9C2D-7F8B-416F-BF8B-570C01672A24}" type="pres">
      <dgm:prSet presAssocID="{B88C1898-9BAD-4092-88D9-87C45F0C7DB4}" presName="bgChev" presStyleLbl="node1" presStyleIdx="0" presStyleCnt="5"/>
      <dgm:spPr/>
      <dgm:t>
        <a:bodyPr/>
        <a:lstStyle/>
        <a:p>
          <a:endParaRPr lang="en-US"/>
        </a:p>
      </dgm:t>
    </dgm:pt>
    <dgm:pt modelId="{B41314ED-1DF3-444A-895A-6A8882BE284F}" type="pres">
      <dgm:prSet presAssocID="{B88C1898-9BAD-4092-88D9-87C45F0C7DB4}" presName="txNode" presStyleLbl="fgAcc1" presStyleIdx="0" presStyleCnt="5" custLinFactNeighborX="-28201" custLinFactNeighborY="8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A2699-8BF3-4A8A-9DFB-4695CB5D5E82}" type="pres">
      <dgm:prSet presAssocID="{FE1FD179-1E18-4F14-B721-47E6B221B8E5}" presName="compositeSpace" presStyleCnt="0"/>
      <dgm:spPr/>
    </dgm:pt>
    <dgm:pt modelId="{06829101-F623-4B0C-9024-DAA1E2F19833}" type="pres">
      <dgm:prSet presAssocID="{7F6E9938-3AB6-42B9-8044-8D06FF708A6D}" presName="composite" presStyleCnt="0"/>
      <dgm:spPr/>
    </dgm:pt>
    <dgm:pt modelId="{6E309C4C-80B7-44DB-AA65-84A2933DF769}" type="pres">
      <dgm:prSet presAssocID="{7F6E9938-3AB6-42B9-8044-8D06FF708A6D}" presName="bgChev" presStyleLbl="node1" presStyleIdx="1" presStyleCnt="5"/>
      <dgm:spPr/>
    </dgm:pt>
    <dgm:pt modelId="{293B50C5-D82C-4851-BDCB-DC0538B272B1}" type="pres">
      <dgm:prSet presAssocID="{7F6E9938-3AB6-42B9-8044-8D06FF708A6D}" presName="txNode" presStyleLbl="fgAcc1" presStyleIdx="1" presStyleCnt="5" custLinFactNeighborX="-28200" custLinFactNeighborY="8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995DE-015A-489D-8495-3C1D384B11DB}" type="pres">
      <dgm:prSet presAssocID="{28817CFF-93D0-41F8-88C9-E7E11B864E8F}" presName="compositeSpace" presStyleCnt="0"/>
      <dgm:spPr/>
    </dgm:pt>
    <dgm:pt modelId="{2052CF72-F303-4F65-B95E-DE316596EE10}" type="pres">
      <dgm:prSet presAssocID="{DE07B906-1E28-4EAA-83EA-50059359767B}" presName="composite" presStyleCnt="0"/>
      <dgm:spPr/>
    </dgm:pt>
    <dgm:pt modelId="{13C55993-9AF5-4048-9F6D-8B2D34195DA6}" type="pres">
      <dgm:prSet presAssocID="{DE07B906-1E28-4EAA-83EA-50059359767B}" presName="bgChev" presStyleLbl="node1" presStyleIdx="2" presStyleCnt="5"/>
      <dgm:spPr/>
    </dgm:pt>
    <dgm:pt modelId="{E136C0E4-8372-422B-9EE2-260C28821759}" type="pres">
      <dgm:prSet presAssocID="{DE07B906-1E28-4EAA-83EA-50059359767B}" presName="txNode" presStyleLbl="fgAcc1" presStyleIdx="2" presStyleCnt="5" custLinFactNeighborX="-23747" custLinFactNeighborY="8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BECF7-6262-4408-92B2-0531BF479CF0}" type="pres">
      <dgm:prSet presAssocID="{73752062-2A22-4F1C-AB6E-CFAAFEF604D2}" presName="compositeSpace" presStyleCnt="0"/>
      <dgm:spPr/>
    </dgm:pt>
    <dgm:pt modelId="{2D82387F-6725-439B-9BDE-01C140253F37}" type="pres">
      <dgm:prSet presAssocID="{C0C563E8-9C38-4396-97B0-B1F26FD8ED3D}" presName="composite" presStyleCnt="0"/>
      <dgm:spPr/>
    </dgm:pt>
    <dgm:pt modelId="{9EC4B28D-C9F9-43FF-9289-6222B846E70C}" type="pres">
      <dgm:prSet presAssocID="{C0C563E8-9C38-4396-97B0-B1F26FD8ED3D}" presName="bgChev" presStyleLbl="node1" presStyleIdx="3" presStyleCnt="5" custLinFactNeighborX="-1253" custLinFactNeighborY="3247"/>
      <dgm:spPr/>
    </dgm:pt>
    <dgm:pt modelId="{EC5DA345-E180-4439-973C-165336CD9B9D}" type="pres">
      <dgm:prSet presAssocID="{C0C563E8-9C38-4396-97B0-B1F26FD8ED3D}" presName="txNode" presStyleLbl="fgAcc1" presStyleIdx="3" presStyleCnt="5" custLinFactNeighborX="-28942" custLinFactNeighborY="8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C702-C215-4D31-B545-10758A887CDC}" type="pres">
      <dgm:prSet presAssocID="{FEB50D82-9607-4672-A51F-52557E6A8F83}" presName="compositeSpace" presStyleCnt="0"/>
      <dgm:spPr/>
    </dgm:pt>
    <dgm:pt modelId="{705CA427-7DAA-4FF6-92D4-C5C4557950CA}" type="pres">
      <dgm:prSet presAssocID="{C6B3E141-309F-475A-85BB-B2BE24C33B56}" presName="composite" presStyleCnt="0"/>
      <dgm:spPr/>
    </dgm:pt>
    <dgm:pt modelId="{1EF9474C-5840-4DE7-A056-C3807855417A}" type="pres">
      <dgm:prSet presAssocID="{C6B3E141-309F-475A-85BB-B2BE24C33B56}" presName="bgChev" presStyleLbl="node1" presStyleIdx="4" presStyleCnt="5"/>
      <dgm:spPr/>
    </dgm:pt>
    <dgm:pt modelId="{E6F22D52-6EC6-4BC3-8A00-A1B3E2C669F4}" type="pres">
      <dgm:prSet presAssocID="{C6B3E141-309F-475A-85BB-B2BE24C33B56}" presName="txNode" presStyleLbl="fgAcc1" presStyleIdx="4" presStyleCnt="5" custLinFactNeighborX="-25974" custLinFactNeighborY="8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DE0DB-BA92-461C-973A-C3BDF25DBF41}" srcId="{CB216568-57F5-48D9-8B5A-F271C9CFB40A}" destId="{C6B3E141-309F-475A-85BB-B2BE24C33B56}" srcOrd="4" destOrd="0" parTransId="{8B294AF6-9CA0-43B7-9E50-F2873E3EB390}" sibTransId="{25691694-6C4C-4341-A887-84D4B7B2E37E}"/>
    <dgm:cxn modelId="{6DF0DF6B-830E-4421-B0A4-1C1B5314B211}" type="presOf" srcId="{C0C563E8-9C38-4396-97B0-B1F26FD8ED3D}" destId="{EC5DA345-E180-4439-973C-165336CD9B9D}" srcOrd="0" destOrd="0" presId="urn:microsoft.com/office/officeart/2005/8/layout/chevronAccent+Icon"/>
    <dgm:cxn modelId="{C82AE506-3DEC-42AE-B5E0-61F71F235735}" type="presOf" srcId="{C6B3E141-309F-475A-85BB-B2BE24C33B56}" destId="{E6F22D52-6EC6-4BC3-8A00-A1B3E2C669F4}" srcOrd="0" destOrd="0" presId="urn:microsoft.com/office/officeart/2005/8/layout/chevronAccent+Icon"/>
    <dgm:cxn modelId="{A1F867D3-74B3-4C08-A041-3E462C26EA94}" srcId="{CB216568-57F5-48D9-8B5A-F271C9CFB40A}" destId="{DE07B906-1E28-4EAA-83EA-50059359767B}" srcOrd="2" destOrd="0" parTransId="{F7247C96-8BFA-4B67-97B3-BAFBC2B591D7}" sibTransId="{73752062-2A22-4F1C-AB6E-CFAAFEF604D2}"/>
    <dgm:cxn modelId="{69BD9035-10AA-4F60-BC65-2AACF0F111E3}" srcId="{CB216568-57F5-48D9-8B5A-F271C9CFB40A}" destId="{C0C563E8-9C38-4396-97B0-B1F26FD8ED3D}" srcOrd="3" destOrd="0" parTransId="{FF8E1032-C46E-437F-9E5C-91A705A1A230}" sibTransId="{FEB50D82-9607-4672-A51F-52557E6A8F83}"/>
    <dgm:cxn modelId="{5E80A802-BF2D-4D1B-A0F3-814378399B7E}" srcId="{CB216568-57F5-48D9-8B5A-F271C9CFB40A}" destId="{B88C1898-9BAD-4092-88D9-87C45F0C7DB4}" srcOrd="0" destOrd="0" parTransId="{BAE5B1DE-DF2A-4C27-ADC9-8B15E7471703}" sibTransId="{FE1FD179-1E18-4F14-B721-47E6B221B8E5}"/>
    <dgm:cxn modelId="{B74F11DF-C570-40EC-BD9D-21C1AD9D1426}" type="presOf" srcId="{DE07B906-1E28-4EAA-83EA-50059359767B}" destId="{E136C0E4-8372-422B-9EE2-260C28821759}" srcOrd="0" destOrd="0" presId="urn:microsoft.com/office/officeart/2005/8/layout/chevronAccent+Icon"/>
    <dgm:cxn modelId="{C2D67FF9-57A2-42FB-92A9-88CD8D6FD727}" type="presOf" srcId="{7F6E9938-3AB6-42B9-8044-8D06FF708A6D}" destId="{293B50C5-D82C-4851-BDCB-DC0538B272B1}" srcOrd="0" destOrd="0" presId="urn:microsoft.com/office/officeart/2005/8/layout/chevronAccent+Icon"/>
    <dgm:cxn modelId="{9EBA8933-3B9C-451D-AB4B-8AC23B59ABD1}" type="presOf" srcId="{B88C1898-9BAD-4092-88D9-87C45F0C7DB4}" destId="{B41314ED-1DF3-444A-895A-6A8882BE284F}" srcOrd="0" destOrd="0" presId="urn:microsoft.com/office/officeart/2005/8/layout/chevronAccent+Icon"/>
    <dgm:cxn modelId="{ED8E05D1-1DA3-45D1-8BA2-11D514C3AECB}" srcId="{CB216568-57F5-48D9-8B5A-F271C9CFB40A}" destId="{7F6E9938-3AB6-42B9-8044-8D06FF708A6D}" srcOrd="1" destOrd="0" parTransId="{E5A54999-1BDA-481E-9BF2-6AF130010AF6}" sibTransId="{28817CFF-93D0-41F8-88C9-E7E11B864E8F}"/>
    <dgm:cxn modelId="{286B4CA4-08A7-4957-9DC1-4BD0C31AC1D2}" type="presOf" srcId="{CB216568-57F5-48D9-8B5A-F271C9CFB40A}" destId="{685AECF7-C71F-492E-9F5B-6A91996AD0B3}" srcOrd="0" destOrd="0" presId="urn:microsoft.com/office/officeart/2005/8/layout/chevronAccent+Icon"/>
    <dgm:cxn modelId="{789422AC-4116-4B84-AE99-ACA20C2B7F49}" type="presParOf" srcId="{685AECF7-C71F-492E-9F5B-6A91996AD0B3}" destId="{BF0CB732-0582-47E0-8AE4-9EF8BD96879E}" srcOrd="0" destOrd="0" presId="urn:microsoft.com/office/officeart/2005/8/layout/chevronAccent+Icon"/>
    <dgm:cxn modelId="{4F9F0E84-F430-4BC9-B989-B54A9E2A4C7E}" type="presParOf" srcId="{BF0CB732-0582-47E0-8AE4-9EF8BD96879E}" destId="{9F6D9C2D-7F8B-416F-BF8B-570C01672A24}" srcOrd="0" destOrd="0" presId="urn:microsoft.com/office/officeart/2005/8/layout/chevronAccent+Icon"/>
    <dgm:cxn modelId="{E0F3D17F-ADF6-4E4D-B97D-1117189C8F2F}" type="presParOf" srcId="{BF0CB732-0582-47E0-8AE4-9EF8BD96879E}" destId="{B41314ED-1DF3-444A-895A-6A8882BE284F}" srcOrd="1" destOrd="0" presId="urn:microsoft.com/office/officeart/2005/8/layout/chevronAccent+Icon"/>
    <dgm:cxn modelId="{D94C4D97-3875-4D75-BD8A-6017675A770C}" type="presParOf" srcId="{685AECF7-C71F-492E-9F5B-6A91996AD0B3}" destId="{8F4A2699-8BF3-4A8A-9DFB-4695CB5D5E82}" srcOrd="1" destOrd="0" presId="urn:microsoft.com/office/officeart/2005/8/layout/chevronAccent+Icon"/>
    <dgm:cxn modelId="{B5853EED-BEC6-4307-AC65-67A690EFECF6}" type="presParOf" srcId="{685AECF7-C71F-492E-9F5B-6A91996AD0B3}" destId="{06829101-F623-4B0C-9024-DAA1E2F19833}" srcOrd="2" destOrd="0" presId="urn:microsoft.com/office/officeart/2005/8/layout/chevronAccent+Icon"/>
    <dgm:cxn modelId="{2DC9E8AD-0C1D-4470-B14E-7A3DB6783F73}" type="presParOf" srcId="{06829101-F623-4B0C-9024-DAA1E2F19833}" destId="{6E309C4C-80B7-44DB-AA65-84A2933DF769}" srcOrd="0" destOrd="0" presId="urn:microsoft.com/office/officeart/2005/8/layout/chevronAccent+Icon"/>
    <dgm:cxn modelId="{D0E3EA9D-9604-4A86-AAEB-B0F7AA79ACC1}" type="presParOf" srcId="{06829101-F623-4B0C-9024-DAA1E2F19833}" destId="{293B50C5-D82C-4851-BDCB-DC0538B272B1}" srcOrd="1" destOrd="0" presId="urn:microsoft.com/office/officeart/2005/8/layout/chevronAccent+Icon"/>
    <dgm:cxn modelId="{CDA42F9A-EB64-4D72-BFF8-113022F30E3C}" type="presParOf" srcId="{685AECF7-C71F-492E-9F5B-6A91996AD0B3}" destId="{9AF995DE-015A-489D-8495-3C1D384B11DB}" srcOrd="3" destOrd="0" presId="urn:microsoft.com/office/officeart/2005/8/layout/chevronAccent+Icon"/>
    <dgm:cxn modelId="{3284EACE-7448-4D5C-9369-4953EEBE11FA}" type="presParOf" srcId="{685AECF7-C71F-492E-9F5B-6A91996AD0B3}" destId="{2052CF72-F303-4F65-B95E-DE316596EE10}" srcOrd="4" destOrd="0" presId="urn:microsoft.com/office/officeart/2005/8/layout/chevronAccent+Icon"/>
    <dgm:cxn modelId="{38B189B4-DB5F-451D-8D36-815B553BE41B}" type="presParOf" srcId="{2052CF72-F303-4F65-B95E-DE316596EE10}" destId="{13C55993-9AF5-4048-9F6D-8B2D34195DA6}" srcOrd="0" destOrd="0" presId="urn:microsoft.com/office/officeart/2005/8/layout/chevronAccent+Icon"/>
    <dgm:cxn modelId="{39229A5A-F330-4F51-9154-72E8AC07A00B}" type="presParOf" srcId="{2052CF72-F303-4F65-B95E-DE316596EE10}" destId="{E136C0E4-8372-422B-9EE2-260C28821759}" srcOrd="1" destOrd="0" presId="urn:microsoft.com/office/officeart/2005/8/layout/chevronAccent+Icon"/>
    <dgm:cxn modelId="{9F74E990-7344-4735-A39C-57CC692DC02D}" type="presParOf" srcId="{685AECF7-C71F-492E-9F5B-6A91996AD0B3}" destId="{94CBECF7-6262-4408-92B2-0531BF479CF0}" srcOrd="5" destOrd="0" presId="urn:microsoft.com/office/officeart/2005/8/layout/chevronAccent+Icon"/>
    <dgm:cxn modelId="{A793FFAB-7502-4947-A057-0F9C960CAB8D}" type="presParOf" srcId="{685AECF7-C71F-492E-9F5B-6A91996AD0B3}" destId="{2D82387F-6725-439B-9BDE-01C140253F37}" srcOrd="6" destOrd="0" presId="urn:microsoft.com/office/officeart/2005/8/layout/chevronAccent+Icon"/>
    <dgm:cxn modelId="{FB028376-98CB-429B-9EC2-4C2FDED3540E}" type="presParOf" srcId="{2D82387F-6725-439B-9BDE-01C140253F37}" destId="{9EC4B28D-C9F9-43FF-9289-6222B846E70C}" srcOrd="0" destOrd="0" presId="urn:microsoft.com/office/officeart/2005/8/layout/chevronAccent+Icon"/>
    <dgm:cxn modelId="{08A0D679-1DE7-4D76-B740-A977B8D0B6D5}" type="presParOf" srcId="{2D82387F-6725-439B-9BDE-01C140253F37}" destId="{EC5DA345-E180-4439-973C-165336CD9B9D}" srcOrd="1" destOrd="0" presId="urn:microsoft.com/office/officeart/2005/8/layout/chevronAccent+Icon"/>
    <dgm:cxn modelId="{E23D79A7-304D-43B3-9B7F-9429D96297F4}" type="presParOf" srcId="{685AECF7-C71F-492E-9F5B-6A91996AD0B3}" destId="{A2F4C702-C215-4D31-B545-10758A887CDC}" srcOrd="7" destOrd="0" presId="urn:microsoft.com/office/officeart/2005/8/layout/chevronAccent+Icon"/>
    <dgm:cxn modelId="{1CE88BD5-59ED-44E2-9ADF-9F2642A3180C}" type="presParOf" srcId="{685AECF7-C71F-492E-9F5B-6A91996AD0B3}" destId="{705CA427-7DAA-4FF6-92D4-C5C4557950CA}" srcOrd="8" destOrd="0" presId="urn:microsoft.com/office/officeart/2005/8/layout/chevronAccent+Icon"/>
    <dgm:cxn modelId="{A0CA27E9-EFA5-48B4-A960-2AA11995432D}" type="presParOf" srcId="{705CA427-7DAA-4FF6-92D4-C5C4557950CA}" destId="{1EF9474C-5840-4DE7-A056-C3807855417A}" srcOrd="0" destOrd="0" presId="urn:microsoft.com/office/officeart/2005/8/layout/chevronAccent+Icon"/>
    <dgm:cxn modelId="{98128E2D-5799-497E-B110-353FD00A88A0}" type="presParOf" srcId="{705CA427-7DAA-4FF6-92D4-C5C4557950CA}" destId="{E6F22D52-6EC6-4BC3-8A00-A1B3E2C669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9C2D-7F8B-416F-BF8B-570C01672A24}">
      <dsp:nvSpPr>
        <dsp:cNvPr id="0" name=""/>
        <dsp:cNvSpPr/>
      </dsp:nvSpPr>
      <dsp:spPr>
        <a:xfrm>
          <a:off x="127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314ED-1DF3-444A-895A-6A8882BE284F}">
      <dsp:nvSpPr>
        <dsp:cNvPr id="0" name=""/>
        <dsp:cNvSpPr/>
      </dsp:nvSpPr>
      <dsp:spPr>
        <a:xfrm>
          <a:off x="42083" y="125282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</a:t>
          </a:r>
          <a:endParaRPr lang="en-US" sz="1200" kern="1200" dirty="0"/>
        </a:p>
      </dsp:txBody>
      <dsp:txXfrm>
        <a:off x="58256" y="1269000"/>
        <a:ext cx="1175662" cy="519840"/>
      </dsp:txXfrm>
    </dsp:sp>
    <dsp:sp modelId="{6E309C4C-80B7-44DB-AA65-84A2933DF769}">
      <dsp:nvSpPr>
        <dsp:cNvPr id="0" name=""/>
        <dsp:cNvSpPr/>
      </dsp:nvSpPr>
      <dsp:spPr>
        <a:xfrm>
          <a:off x="163526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B50C5-D82C-4851-BDCB-DC0538B272B1}">
      <dsp:nvSpPr>
        <dsp:cNvPr id="0" name=""/>
        <dsp:cNvSpPr/>
      </dsp:nvSpPr>
      <dsp:spPr>
        <a:xfrm>
          <a:off x="1676085" y="1252821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Analyze &amp; Design</a:t>
          </a:r>
          <a:endParaRPr lang="en-US" sz="1200" kern="1200" dirty="0"/>
        </a:p>
      </dsp:txBody>
      <dsp:txXfrm>
        <a:off x="1692258" y="1268994"/>
        <a:ext cx="1175662" cy="519840"/>
      </dsp:txXfrm>
    </dsp:sp>
    <dsp:sp modelId="{13C55993-9AF5-4048-9F6D-8B2D34195DA6}">
      <dsp:nvSpPr>
        <dsp:cNvPr id="0" name=""/>
        <dsp:cNvSpPr/>
      </dsp:nvSpPr>
      <dsp:spPr>
        <a:xfrm>
          <a:off x="326925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6C0E4-8372-422B-9EE2-260C28821759}">
      <dsp:nvSpPr>
        <dsp:cNvPr id="0" name=""/>
        <dsp:cNvSpPr/>
      </dsp:nvSpPr>
      <dsp:spPr>
        <a:xfrm>
          <a:off x="3363868" y="123489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Configure &amp; Develop</a:t>
          </a:r>
          <a:endParaRPr lang="en-US" sz="1200" kern="1200" dirty="0"/>
        </a:p>
      </dsp:txBody>
      <dsp:txXfrm>
        <a:off x="3380041" y="1251070"/>
        <a:ext cx="1175662" cy="519840"/>
      </dsp:txXfrm>
    </dsp:sp>
    <dsp:sp modelId="{9EC4B28D-C9F9-43FF-9289-6222B846E70C}">
      <dsp:nvSpPr>
        <dsp:cNvPr id="0" name=""/>
        <dsp:cNvSpPr/>
      </dsp:nvSpPr>
      <dsp:spPr>
        <a:xfrm>
          <a:off x="4885323" y="666542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DA345-E180-4439-973C-165336CD9B9D}">
      <dsp:nvSpPr>
        <dsp:cNvPr id="0" name=""/>
        <dsp:cNvSpPr/>
      </dsp:nvSpPr>
      <dsp:spPr>
        <a:xfrm>
          <a:off x="4935102" y="125282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Testing Cycles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(Training)</a:t>
          </a:r>
          <a:endParaRPr lang="en-US" sz="1200" kern="1200" dirty="0"/>
        </a:p>
      </dsp:txBody>
      <dsp:txXfrm>
        <a:off x="4951275" y="1269000"/>
        <a:ext cx="1175662" cy="519840"/>
      </dsp:txXfrm>
    </dsp:sp>
    <dsp:sp modelId="{1EF9474C-5840-4DE7-A056-C3807855417A}">
      <dsp:nvSpPr>
        <dsp:cNvPr id="0" name=""/>
        <dsp:cNvSpPr/>
      </dsp:nvSpPr>
      <dsp:spPr>
        <a:xfrm>
          <a:off x="653723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22D52-6EC6-4BC3-8A00-A1B3E2C669F4}">
      <dsp:nvSpPr>
        <dsp:cNvPr id="0" name=""/>
        <dsp:cNvSpPr/>
      </dsp:nvSpPr>
      <dsp:spPr>
        <a:xfrm>
          <a:off x="6604945" y="123489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Deploy and Optimize</a:t>
          </a:r>
          <a:endParaRPr lang="en-US" sz="1200" kern="1200" dirty="0"/>
        </a:p>
      </dsp:txBody>
      <dsp:txXfrm>
        <a:off x="6621118" y="1251070"/>
        <a:ext cx="1175662" cy="51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1375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3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3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78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6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1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4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7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8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1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0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7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0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6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5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7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2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.umbc.edu/groups/fs92-camp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PeopleSoft Financials 9.2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Kick-Off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163" y="107736"/>
            <a:ext cx="1495859" cy="13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en-US" dirty="0" smtClean="0"/>
              <a:t>New Search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01" y="1134319"/>
            <a:ext cx="6908899" cy="4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69976"/>
          </a:xfrm>
        </p:spPr>
        <p:txBody>
          <a:bodyPr/>
          <a:lstStyle/>
          <a:p>
            <a:r>
              <a:rPr lang="en-US" dirty="0" smtClean="0"/>
              <a:t>PRIMARY 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42416"/>
            <a:ext cx="9601200" cy="5098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Upgrade PeopleSoft Modules 8.9 to 9.2 with minimal operational disruption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Leverage delivered functionality by retiring </a:t>
            </a:r>
            <a:r>
              <a:rPr lang="en-US" dirty="0"/>
              <a:t>c</a:t>
            </a:r>
            <a:r>
              <a:rPr lang="en-US" dirty="0" smtClean="0"/>
              <a:t>ustomizations as feasible within project timeline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Eliminate dormant UMBC modified </a:t>
            </a:r>
            <a:r>
              <a:rPr lang="en-US" dirty="0" smtClean="0"/>
              <a:t>reports/processes/functionality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Retrofit </a:t>
            </a:r>
            <a:r>
              <a:rPr lang="en-US" dirty="0"/>
              <a:t>a</a:t>
            </a:r>
            <a:r>
              <a:rPr lang="en-US" dirty="0" smtClean="0"/>
              <a:t>pproved </a:t>
            </a:r>
            <a:r>
              <a:rPr lang="en-US" dirty="0"/>
              <a:t>c</a:t>
            </a:r>
            <a:r>
              <a:rPr lang="en-US" dirty="0" smtClean="0"/>
              <a:t>ustomizations</a:t>
            </a:r>
          </a:p>
          <a:p>
            <a:pPr marL="4572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81072"/>
              </p:ext>
            </p:extLst>
          </p:nvPr>
        </p:nvGraphicFramePr>
        <p:xfrm>
          <a:off x="1779336" y="1737420"/>
          <a:ext cx="8128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General Ledger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Contracts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Asset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Grants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Receivables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Payables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Commitment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69976"/>
          </a:xfrm>
        </p:spPr>
        <p:txBody>
          <a:bodyPr/>
          <a:lstStyle/>
          <a:p>
            <a:r>
              <a:rPr lang="en-US" dirty="0" smtClean="0"/>
              <a:t>PRIMARY Project scope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42416"/>
            <a:ext cx="9601200" cy="5098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Crystal Reports conversion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nVision conversion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Transition </a:t>
            </a:r>
            <a:r>
              <a:rPr lang="en-US" dirty="0"/>
              <a:t>local infrastructure (Application, Database, and Web Servers) to Amazon Web Services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Special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Archiving </a:t>
            </a:r>
            <a:r>
              <a:rPr lang="en-US" dirty="0"/>
              <a:t>expired Grant </a:t>
            </a:r>
            <a:r>
              <a:rPr lang="en-US" dirty="0" smtClean="0"/>
              <a:t>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Analysis </a:t>
            </a:r>
            <a:r>
              <a:rPr lang="en-US" dirty="0"/>
              <a:t>and </a:t>
            </a:r>
            <a:r>
              <a:rPr lang="en-US" dirty="0" smtClean="0"/>
              <a:t>rewrite </a:t>
            </a:r>
            <a:r>
              <a:rPr lang="en-US" dirty="0"/>
              <a:t>of GL State </a:t>
            </a:r>
            <a:r>
              <a:rPr lang="en-US" dirty="0" smtClean="0"/>
              <a:t>Interface</a:t>
            </a:r>
          </a:p>
          <a:p>
            <a:pPr marL="4572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2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49147"/>
          </a:xfrm>
        </p:spPr>
        <p:txBody>
          <a:bodyPr/>
          <a:lstStyle/>
          <a:p>
            <a:r>
              <a:rPr lang="en-US" dirty="0" smtClean="0"/>
              <a:t>SECONDARY PROJECT 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5894"/>
            <a:ext cx="9601200" cy="479770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Evaluate </a:t>
            </a:r>
            <a:r>
              <a:rPr lang="en-US" dirty="0"/>
              <a:t>9.2 i</a:t>
            </a:r>
            <a:r>
              <a:rPr lang="en-US" dirty="0" smtClean="0"/>
              <a:t>mpact </a:t>
            </a:r>
            <a:r>
              <a:rPr lang="en-US" dirty="0"/>
              <a:t>in </a:t>
            </a:r>
            <a:r>
              <a:rPr lang="en-US" dirty="0" smtClean="0"/>
              <a:t>conjunction </a:t>
            </a:r>
            <a:r>
              <a:rPr lang="en-US" dirty="0"/>
              <a:t>with pre-existing PT </a:t>
            </a:r>
            <a:r>
              <a:rPr lang="en-US" dirty="0" smtClean="0"/>
              <a:t>project </a:t>
            </a:r>
            <a:r>
              <a:rPr lang="en-US" dirty="0"/>
              <a:t>r</a:t>
            </a:r>
            <a:r>
              <a:rPr lang="en-US" dirty="0" smtClean="0"/>
              <a:t>equests  </a:t>
            </a:r>
          </a:p>
          <a:p>
            <a:pPr marL="45720" indent="0">
              <a:buNone/>
            </a:pPr>
            <a:r>
              <a:rPr lang="en-US" dirty="0"/>
              <a:t>Identify f</a:t>
            </a:r>
            <a:r>
              <a:rPr lang="en-US" dirty="0" smtClean="0"/>
              <a:t>eatures/tools </a:t>
            </a:r>
            <a:r>
              <a:rPr lang="en-US" dirty="0"/>
              <a:t>that may be utilized p</a:t>
            </a:r>
            <a:r>
              <a:rPr lang="en-US" dirty="0" smtClean="0"/>
              <a:t>ost upgrade </a:t>
            </a:r>
          </a:p>
          <a:p>
            <a:pPr marL="45720" indent="0">
              <a:buNone/>
            </a:pPr>
            <a:r>
              <a:rPr lang="en-US" dirty="0" smtClean="0"/>
              <a:t>Examples: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Change </a:t>
            </a:r>
            <a:r>
              <a:rPr lang="en-US" dirty="0"/>
              <a:t>Order/PO </a:t>
            </a:r>
            <a:r>
              <a:rPr lang="en-US" dirty="0" smtClean="0"/>
              <a:t>notifications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Effort </a:t>
            </a:r>
            <a:r>
              <a:rPr lang="en-US" dirty="0"/>
              <a:t>reporting n</a:t>
            </a:r>
            <a:r>
              <a:rPr lang="en-US" dirty="0" smtClean="0"/>
              <a:t>otifications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Expense </a:t>
            </a:r>
            <a:r>
              <a:rPr lang="en-US" dirty="0"/>
              <a:t>r</a:t>
            </a:r>
            <a:r>
              <a:rPr lang="en-US" dirty="0" smtClean="0"/>
              <a:t>eimbursement </a:t>
            </a:r>
            <a:r>
              <a:rPr lang="en-US" dirty="0"/>
              <a:t>w</a:t>
            </a:r>
            <a:r>
              <a:rPr lang="en-US" dirty="0" smtClean="0"/>
              <a:t>orkflow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Introduce new functionality </a:t>
            </a:r>
            <a:r>
              <a:rPr lang="en-US" dirty="0" smtClean="0"/>
              <a:t>if primary objectives have been met, and </a:t>
            </a:r>
            <a:r>
              <a:rPr lang="en-US" dirty="0"/>
              <a:t>feasible within project </a:t>
            </a:r>
            <a:r>
              <a:rPr lang="en-US" dirty="0" smtClean="0"/>
              <a:t>timeline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361"/>
              </p:ext>
            </p:extLst>
          </p:nvPr>
        </p:nvGraphicFramePr>
        <p:xfrm>
          <a:off x="1815353" y="1849434"/>
          <a:ext cx="8128000" cy="198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61882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0014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146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6278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10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9920" y="4318192"/>
            <a:ext cx="21156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01757" y="4446057"/>
            <a:ext cx="15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Project Management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16" idx="2"/>
          </p:cNvCxnSpPr>
          <p:nvPr/>
        </p:nvCxnSpPr>
        <p:spPr>
          <a:xfrm flipH="1" flipV="1">
            <a:off x="2474259" y="3684494"/>
            <a:ext cx="2245661" cy="1090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147278" y="3666783"/>
            <a:ext cx="877992" cy="797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</p:cNvCxnSpPr>
          <p:nvPr/>
        </p:nvCxnSpPr>
        <p:spPr>
          <a:xfrm flipH="1" flipV="1">
            <a:off x="5773271" y="3612776"/>
            <a:ext cx="4483" cy="705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7"/>
          </p:cNvCxnSpPr>
          <p:nvPr/>
        </p:nvCxnSpPr>
        <p:spPr>
          <a:xfrm flipV="1">
            <a:off x="6525755" y="3648635"/>
            <a:ext cx="843233" cy="803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6"/>
          </p:cNvCxnSpPr>
          <p:nvPr/>
        </p:nvCxnSpPr>
        <p:spPr>
          <a:xfrm flipV="1">
            <a:off x="6835587" y="3648635"/>
            <a:ext cx="2164978" cy="11267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99032"/>
            <a:ext cx="9601200" cy="4544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Set the foundation for a successful upgrade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Establish tools and standards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</a:t>
            </a:r>
            <a:r>
              <a:rPr lang="en-US" dirty="0" smtClean="0"/>
              <a:t>hroughout the upgrade project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Establish project scope and </a:t>
            </a:r>
            <a:r>
              <a:rPr lang="en-US" dirty="0"/>
              <a:t>r</a:t>
            </a:r>
            <a:r>
              <a:rPr lang="en-US" dirty="0" smtClean="0"/>
              <a:t>elated requirements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Build technical </a:t>
            </a:r>
            <a:r>
              <a:rPr lang="en-US" dirty="0"/>
              <a:t>e</a:t>
            </a:r>
            <a:r>
              <a:rPr lang="en-US" dirty="0" smtClean="0"/>
              <a:t>nvironments and begin </a:t>
            </a:r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p</a:t>
            </a:r>
            <a:r>
              <a:rPr lang="en-US" dirty="0" smtClean="0"/>
              <a:t>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Learn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PeopleSoft </a:t>
            </a:r>
            <a:r>
              <a:rPr lang="en-US" dirty="0" smtClean="0"/>
              <a:t>9.2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Fit/Gap preparation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ANALYZE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Provide </a:t>
            </a:r>
            <a:r>
              <a:rPr lang="en-US" dirty="0"/>
              <a:t>f</a:t>
            </a:r>
            <a:r>
              <a:rPr lang="en-US" dirty="0" smtClean="0"/>
              <a:t>unctional </a:t>
            </a:r>
            <a:r>
              <a:rPr lang="en-US" dirty="0"/>
              <a:t>s</a:t>
            </a:r>
            <a:r>
              <a:rPr lang="en-US" dirty="0" smtClean="0"/>
              <a:t>taff with a 9.2 upgraded </a:t>
            </a:r>
            <a:r>
              <a:rPr lang="en-US" dirty="0"/>
              <a:t>c</a:t>
            </a:r>
            <a:r>
              <a:rPr lang="en-US" dirty="0" smtClean="0"/>
              <a:t>opy of production and 9.2 Demo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Conduct Fit/Gap meetings for each module or </a:t>
            </a:r>
            <a:r>
              <a:rPr lang="en-US" dirty="0"/>
              <a:t>b</a:t>
            </a:r>
            <a:r>
              <a:rPr lang="en-US" dirty="0" smtClean="0"/>
              <a:t>usiness area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</a:t>
            </a:r>
            <a:r>
              <a:rPr lang="en-US" dirty="0"/>
              <a:t>f</a:t>
            </a:r>
            <a:r>
              <a:rPr lang="en-US" dirty="0" smtClean="0"/>
              <a:t>unctional </a:t>
            </a:r>
            <a:r>
              <a:rPr lang="en-US" dirty="0"/>
              <a:t>s</a:t>
            </a:r>
            <a:r>
              <a:rPr lang="en-US" dirty="0" smtClean="0"/>
              <a:t>pecification </a:t>
            </a:r>
            <a:r>
              <a:rPr lang="en-US" dirty="0"/>
              <a:t>d</a:t>
            </a:r>
            <a:r>
              <a:rPr lang="en-US" dirty="0" smtClean="0"/>
              <a:t>ocuments For 9.2 modifications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</a:t>
            </a:r>
            <a:r>
              <a:rPr lang="en-US" dirty="0"/>
              <a:t>p</a:t>
            </a:r>
            <a:r>
              <a:rPr lang="en-US" dirty="0" smtClean="0"/>
              <a:t>roject meetings to gather requirements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>
            <a:normAutofit/>
          </a:bodyPr>
          <a:lstStyle/>
          <a:p>
            <a:r>
              <a:rPr lang="en-US" dirty="0"/>
              <a:t>	 </a:t>
            </a:r>
            <a:r>
              <a:rPr lang="en-US" dirty="0" smtClean="0"/>
              <a:t>      FIT/GAP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84789"/>
            <a:ext cx="9601200" cy="5139159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  <a:defRPr/>
            </a:pPr>
            <a:r>
              <a:rPr lang="en-US" sz="2600" dirty="0" smtClean="0">
                <a:latin typeface="+mj-lt"/>
              </a:rPr>
              <a:t>Task to </a:t>
            </a:r>
            <a:r>
              <a:rPr lang="en-US" sz="2600" dirty="0">
                <a:latin typeface="+mj-lt"/>
              </a:rPr>
              <a:t>formally determine how system meets or fails to meet business requirements. </a:t>
            </a:r>
            <a:r>
              <a:rPr lang="en-US" sz="2600" dirty="0" smtClean="0">
                <a:latin typeface="+mj-lt"/>
              </a:rPr>
              <a:t>  </a:t>
            </a:r>
          </a:p>
          <a:p>
            <a:pPr marL="45720" indent="0">
              <a:lnSpc>
                <a:spcPct val="120000"/>
              </a:lnSpc>
              <a:buNone/>
              <a:defRPr/>
            </a:pPr>
            <a:r>
              <a:rPr lang="en-US" sz="2600" dirty="0" smtClean="0">
                <a:latin typeface="+mj-lt"/>
              </a:rPr>
              <a:t>Likely facilitated through meetings to </a:t>
            </a:r>
            <a:r>
              <a:rPr lang="en-US" sz="2600" dirty="0">
                <a:latin typeface="+mj-lt"/>
              </a:rPr>
              <a:t>analyze and compare current business practices and requirements with PeopleSoft </a:t>
            </a:r>
            <a:r>
              <a:rPr lang="en-US" sz="2600" dirty="0" smtClean="0">
                <a:latin typeface="+mj-lt"/>
              </a:rPr>
              <a:t>“delivered” functionality in 9.2</a:t>
            </a:r>
            <a:endParaRPr lang="en-US" sz="2600" dirty="0">
              <a:latin typeface="+mj-lt"/>
            </a:endParaRPr>
          </a:p>
          <a:p>
            <a:pPr marL="45720" indent="0">
              <a:buNone/>
              <a:defRPr/>
            </a:pPr>
            <a:r>
              <a:rPr lang="en-US" sz="2600" b="1" i="1" dirty="0" smtClean="0">
                <a:latin typeface="+mj-lt"/>
              </a:rPr>
              <a:t>Fit</a:t>
            </a:r>
            <a:r>
              <a:rPr lang="en-US" sz="2600" b="1" i="1" dirty="0">
                <a:latin typeface="+mj-lt"/>
              </a:rPr>
              <a:t>:  A business requirement met using delivered System functionality.</a:t>
            </a:r>
          </a:p>
          <a:p>
            <a:pPr marL="45720" indent="0">
              <a:buNone/>
              <a:defRPr/>
            </a:pPr>
            <a:r>
              <a:rPr lang="en-US" sz="2600" b="1" i="1" dirty="0" smtClean="0">
                <a:latin typeface="+mj-lt"/>
              </a:rPr>
              <a:t>Gap</a:t>
            </a:r>
            <a:r>
              <a:rPr lang="en-US" sz="2600" b="1" i="1" dirty="0">
                <a:latin typeface="+mj-lt"/>
              </a:rPr>
              <a:t>: A business requirement that isn’t met using delivered functionality</a:t>
            </a:r>
            <a:r>
              <a:rPr lang="en-US" sz="2600" b="1" i="1" dirty="0" smtClean="0">
                <a:latin typeface="+mj-lt"/>
              </a:rPr>
              <a:t>.</a:t>
            </a:r>
          </a:p>
          <a:p>
            <a:pPr marL="45720" indent="0">
              <a:buNone/>
              <a:defRPr/>
            </a:pPr>
            <a:endParaRPr lang="en-US" sz="2600" dirty="0">
              <a:latin typeface="+mj-l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latin typeface="+mj-lt"/>
              </a:rPr>
              <a:t>Identifies areas that may require additional analysis to determine best Fit to specific institutional requirements.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600" dirty="0">
              <a:latin typeface="+mj-l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latin typeface="+mj-lt"/>
              </a:rPr>
              <a:t>Provides refinement to specific project task and scope for Project Plan.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600" dirty="0">
              <a:latin typeface="+mj-l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latin typeface="+mj-lt"/>
              </a:rPr>
              <a:t>Will lead to development of functional specifications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600" dirty="0">
              <a:latin typeface="+mj-l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latin typeface="+mj-lt"/>
              </a:rPr>
              <a:t>Identify pre-existing customizations that may be replaced with delivered functionality</a:t>
            </a:r>
            <a:endParaRPr lang="en-US" sz="2600" dirty="0">
              <a:latin typeface="+mj-lt"/>
            </a:endParaRPr>
          </a:p>
          <a:p>
            <a:pPr marL="45720" indent="0">
              <a:spcBef>
                <a:spcPct val="20000"/>
              </a:spcBef>
              <a:buNone/>
              <a:defRPr/>
            </a:pPr>
            <a:endParaRPr lang="en-US" sz="2600" dirty="0">
              <a:latin typeface="+mj-lt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latin typeface="+mj-lt"/>
              </a:rPr>
              <a:t>Be prepared to discuss current business processes, reporting needs, required interfaces, applicable laws, regulations, and security requirements.</a:t>
            </a:r>
          </a:p>
          <a:p>
            <a:pPr marL="45720" indent="0">
              <a:buNone/>
              <a:defRPr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Configure and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 and configure </a:t>
            </a:r>
            <a:r>
              <a:rPr lang="en-US" dirty="0"/>
              <a:t>s</a:t>
            </a:r>
            <a:r>
              <a:rPr lang="en-US" dirty="0" smtClean="0"/>
              <a:t>et up </a:t>
            </a:r>
            <a:r>
              <a:rPr lang="en-US" dirty="0"/>
              <a:t>p</a:t>
            </a:r>
            <a:r>
              <a:rPr lang="en-US" dirty="0" smtClean="0"/>
              <a:t>ages for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m</a:t>
            </a:r>
            <a:r>
              <a:rPr lang="en-US" dirty="0" smtClean="0"/>
              <a:t>odules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Configure/Alter </a:t>
            </a:r>
            <a:r>
              <a:rPr lang="en-US" dirty="0"/>
              <a:t>s</a:t>
            </a:r>
            <a:r>
              <a:rPr lang="en-US" dirty="0" smtClean="0"/>
              <a:t>ecurity settings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Document new/updated </a:t>
            </a:r>
            <a:r>
              <a:rPr lang="en-US" dirty="0"/>
              <a:t>b</a:t>
            </a:r>
            <a:r>
              <a:rPr lang="en-US" dirty="0" smtClean="0"/>
              <a:t>usiness </a:t>
            </a:r>
            <a:r>
              <a:rPr lang="en-US" dirty="0"/>
              <a:t>p</a:t>
            </a:r>
            <a:r>
              <a:rPr lang="en-US" dirty="0" smtClean="0"/>
              <a:t>rocesses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Create/Update </a:t>
            </a:r>
            <a:r>
              <a:rPr lang="en-US" dirty="0"/>
              <a:t>t</a:t>
            </a:r>
            <a:r>
              <a:rPr lang="en-US" dirty="0" smtClean="0"/>
              <a:t>echnical specifications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Create/Update new </a:t>
            </a:r>
            <a:r>
              <a:rPr lang="en-US" dirty="0"/>
              <a:t>t</a:t>
            </a:r>
            <a:r>
              <a:rPr lang="en-US" dirty="0" smtClean="0"/>
              <a:t>est scripts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Retrofit approved </a:t>
            </a:r>
            <a:r>
              <a:rPr lang="en-US" dirty="0"/>
              <a:t>c</a:t>
            </a:r>
            <a:r>
              <a:rPr lang="en-US" dirty="0" smtClean="0"/>
              <a:t>ustomizations, interfaces, processes, and reports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Crystal </a:t>
            </a:r>
            <a:r>
              <a:rPr lang="en-US" dirty="0"/>
              <a:t>r</a:t>
            </a:r>
            <a:r>
              <a:rPr lang="en-US" dirty="0" smtClean="0"/>
              <a:t>eport / nVision conversion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Development and configuration of </a:t>
            </a:r>
            <a:r>
              <a:rPr lang="en-US" dirty="0"/>
              <a:t>s</a:t>
            </a:r>
            <a:r>
              <a:rPr lang="en-US" dirty="0" smtClean="0"/>
              <a:t>pecial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Execute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p</a:t>
            </a:r>
            <a:r>
              <a:rPr lang="en-US" dirty="0" smtClean="0"/>
              <a:t>ass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e</a:t>
            </a:r>
            <a:r>
              <a:rPr lang="en-US" dirty="0" smtClean="0"/>
              <a:t>nvironment  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Testing Cycles &amp;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Unit  - Testing after completion of retro-fits and customizations.  Test Scripts not  required initially.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System – Testing by Functional Area leaders using new test scripts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Integration – Using Integration Broker CS and HR , Third Party Interfaces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User Acceptance – Bigger group of Functional Testers involved, test production-like security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Performance – Testing targeted processes for performance.  Process large amounts of data.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Regression – Retesting if previous tests failed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 training </a:t>
            </a: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/>
              <a:t>n</a:t>
            </a:r>
            <a:r>
              <a:rPr lang="en-US" dirty="0" smtClean="0"/>
              <a:t>eeded for user </a:t>
            </a:r>
            <a:r>
              <a:rPr lang="en-US" dirty="0"/>
              <a:t>a</a:t>
            </a:r>
            <a:r>
              <a:rPr lang="en-US" dirty="0" smtClean="0"/>
              <a:t>cceptance </a:t>
            </a:r>
            <a:r>
              <a:rPr lang="en-US" dirty="0"/>
              <a:t>t</a:t>
            </a:r>
            <a:r>
              <a:rPr lang="en-US" dirty="0" smtClean="0"/>
              <a:t>esting (and </a:t>
            </a:r>
            <a:r>
              <a:rPr lang="en-US" dirty="0"/>
              <a:t>b</a:t>
            </a:r>
            <a:r>
              <a:rPr lang="en-US" dirty="0" smtClean="0"/>
              <a:t>eyond)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598" y="-92599"/>
            <a:ext cx="3100086" cy="118061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8344" y="115748"/>
            <a:ext cx="7245752" cy="65512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Current Environment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Why Upgrade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New Environment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Samples Of 9.2 Advancements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Project Scope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Project Phases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Roles and Responsibilities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Project Timeline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Key milestones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Success factors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Risk factors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Communication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Next Steps (Fit/Gap Preparation)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7863" y="1088020"/>
            <a:ext cx="275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 9.2 Kick-Off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deploy and optimize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Perform readiness </a:t>
            </a:r>
            <a:r>
              <a:rPr lang="en-US" dirty="0"/>
              <a:t>a</a:t>
            </a:r>
            <a:r>
              <a:rPr lang="en-US" dirty="0" smtClean="0"/>
              <a:t>ssessment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 cutover </a:t>
            </a:r>
            <a:r>
              <a:rPr lang="en-US" dirty="0"/>
              <a:t>p</a:t>
            </a:r>
            <a:r>
              <a:rPr lang="en-US" dirty="0" smtClean="0"/>
              <a:t>lan and any </a:t>
            </a:r>
            <a:r>
              <a:rPr lang="en-US" dirty="0"/>
              <a:t>c</a:t>
            </a:r>
            <a:r>
              <a:rPr lang="en-US" dirty="0" smtClean="0"/>
              <a:t>ontingencies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xecute and optimize practice </a:t>
            </a:r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p</a:t>
            </a:r>
            <a:r>
              <a:rPr lang="en-US" dirty="0" smtClean="0"/>
              <a:t>asses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Obtain approval for “Go Live” weekend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Execute production </a:t>
            </a:r>
            <a:r>
              <a:rPr lang="en-US" dirty="0"/>
              <a:t>u</a:t>
            </a:r>
            <a:r>
              <a:rPr lang="en-US" dirty="0" smtClean="0"/>
              <a:t>pgrade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Provide </a:t>
            </a:r>
            <a:r>
              <a:rPr lang="en-US" dirty="0"/>
              <a:t>p</a:t>
            </a:r>
            <a:r>
              <a:rPr lang="en-US" dirty="0" smtClean="0"/>
              <a:t>roduction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Perform performance </a:t>
            </a:r>
            <a:r>
              <a:rPr lang="en-US" dirty="0"/>
              <a:t>m</a:t>
            </a:r>
            <a:r>
              <a:rPr lang="en-US" dirty="0" smtClean="0"/>
              <a:t>onitoring and database </a:t>
            </a:r>
            <a:r>
              <a:rPr lang="en-US" dirty="0"/>
              <a:t>t</a:t>
            </a:r>
            <a:r>
              <a:rPr lang="en-US" dirty="0" smtClean="0"/>
              <a:t>uning 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848" y="179832"/>
            <a:ext cx="7336536" cy="633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848" y="987552"/>
            <a:ext cx="73365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Executive Stakeholders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Set objectives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Provide guidance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Remove obstacles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Oversee project </a:t>
            </a:r>
            <a:r>
              <a:rPr lang="en-US" dirty="0"/>
              <a:t>b</a:t>
            </a:r>
            <a:r>
              <a:rPr lang="en-US" dirty="0" smtClean="0"/>
              <a:t>udget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 smtClean="0"/>
              <a:t>Project Managers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Develop </a:t>
            </a:r>
            <a:r>
              <a:rPr lang="en-US" dirty="0"/>
              <a:t>p</a:t>
            </a:r>
            <a:r>
              <a:rPr lang="en-US" dirty="0" smtClean="0"/>
              <a:t>roject plan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Coordinate resources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Oversee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and </a:t>
            </a:r>
            <a:r>
              <a:rPr lang="en-US" dirty="0" smtClean="0"/>
              <a:t>timeline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Provide </a:t>
            </a:r>
            <a:r>
              <a:rPr lang="en-US" dirty="0"/>
              <a:t>s</a:t>
            </a:r>
            <a:r>
              <a:rPr lang="en-US" dirty="0" smtClean="0"/>
              <a:t>cope management 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Facilitate meetings with team </a:t>
            </a:r>
            <a:r>
              <a:rPr lang="en-US" dirty="0"/>
              <a:t>m</a:t>
            </a:r>
            <a:r>
              <a:rPr lang="en-US" dirty="0" smtClean="0"/>
              <a:t>embers to discuss </a:t>
            </a:r>
            <a:r>
              <a:rPr lang="en-US" dirty="0"/>
              <a:t>p</a:t>
            </a:r>
            <a:r>
              <a:rPr lang="en-US" dirty="0" smtClean="0"/>
              <a:t>rogress and issues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Work with </a:t>
            </a:r>
            <a:r>
              <a:rPr lang="en-US" dirty="0"/>
              <a:t>t</a:t>
            </a:r>
            <a:r>
              <a:rPr lang="en-US" dirty="0" smtClean="0"/>
              <a:t>ech. </a:t>
            </a:r>
            <a:r>
              <a:rPr lang="en-US" dirty="0"/>
              <a:t>t</a:t>
            </a:r>
            <a:r>
              <a:rPr lang="en-US" dirty="0" smtClean="0"/>
              <a:t>eam to develop “Go-Live” checklists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Identify project </a:t>
            </a:r>
            <a:r>
              <a:rPr lang="en-US" dirty="0"/>
              <a:t>r</a:t>
            </a:r>
            <a:r>
              <a:rPr lang="en-US" dirty="0" smtClean="0"/>
              <a:t>isks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Establish change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p</a:t>
            </a:r>
            <a:r>
              <a:rPr lang="en-US" dirty="0" smtClean="0"/>
              <a:t>rocedures and standards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Communicate </a:t>
            </a:r>
            <a:r>
              <a:rPr lang="en-US" dirty="0"/>
              <a:t>p</a:t>
            </a:r>
            <a:r>
              <a:rPr lang="en-US" dirty="0" smtClean="0"/>
              <a:t>roject updates, planning, and procedures</a:t>
            </a:r>
            <a:endParaRPr lang="en-US" dirty="0"/>
          </a:p>
          <a:p>
            <a:pPr lvl="1"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61745" y="813816"/>
            <a:ext cx="4100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 Lowenthal</a:t>
            </a:r>
          </a:p>
          <a:p>
            <a:r>
              <a:rPr lang="en-US" dirty="0" smtClean="0"/>
              <a:t>Joe Kirby ...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Tony Finneran</a:t>
            </a:r>
          </a:p>
          <a:p>
            <a:r>
              <a:rPr lang="en-US" dirty="0" smtClean="0"/>
              <a:t>Stacy Long</a:t>
            </a:r>
          </a:p>
          <a:p>
            <a:r>
              <a:rPr lang="en-US" dirty="0"/>
              <a:t>Sasha Hudson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848" y="179832"/>
            <a:ext cx="7336536" cy="633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848" y="969080"/>
            <a:ext cx="72085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Project Leaders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Work directly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f</a:t>
            </a:r>
            <a:r>
              <a:rPr lang="en-US" dirty="0" smtClean="0"/>
              <a:t>unctional </a:t>
            </a:r>
            <a:r>
              <a:rPr lang="en-US" dirty="0"/>
              <a:t>a</a:t>
            </a:r>
            <a:r>
              <a:rPr lang="en-US" dirty="0" smtClean="0"/>
              <a:t>rea </a:t>
            </a:r>
            <a:r>
              <a:rPr lang="en-US" dirty="0"/>
              <a:t>l</a:t>
            </a:r>
            <a:r>
              <a:rPr lang="en-US" dirty="0" smtClean="0"/>
              <a:t>eads </a:t>
            </a:r>
            <a:r>
              <a:rPr lang="en-US" dirty="0"/>
              <a:t>for </a:t>
            </a:r>
            <a:r>
              <a:rPr lang="en-US" dirty="0" smtClean="0"/>
              <a:t>each </a:t>
            </a:r>
            <a:r>
              <a:rPr lang="en-US" dirty="0"/>
              <a:t>m</a:t>
            </a:r>
            <a:r>
              <a:rPr lang="en-US" dirty="0" smtClean="0"/>
              <a:t>odule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Lead Fit/Gap sessions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Lead Set Up and configuration for each module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Coordinate </a:t>
            </a:r>
            <a:r>
              <a:rPr lang="en-US" dirty="0"/>
              <a:t>t</a:t>
            </a:r>
            <a:r>
              <a:rPr lang="en-US" dirty="0" smtClean="0"/>
              <a:t>est cycles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Determine acceptance of new </a:t>
            </a:r>
            <a:r>
              <a:rPr lang="en-US" dirty="0"/>
              <a:t>r</a:t>
            </a:r>
            <a:r>
              <a:rPr lang="en-US" dirty="0" smtClean="0"/>
              <a:t>elease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Review Release Notes and </a:t>
            </a:r>
            <a:r>
              <a:rPr lang="en-US" dirty="0"/>
              <a:t>c</a:t>
            </a:r>
            <a:r>
              <a:rPr lang="en-US" dirty="0" smtClean="0"/>
              <a:t>umulative features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Functional Area Leads and Subject Area Experts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Provide business </a:t>
            </a:r>
            <a:r>
              <a:rPr lang="en-US" dirty="0"/>
              <a:t>p</a:t>
            </a:r>
            <a:r>
              <a:rPr lang="en-US" dirty="0" smtClean="0"/>
              <a:t>rocesses and requirements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/>
              <a:t>Review Release Notes and c</a:t>
            </a:r>
            <a:r>
              <a:rPr lang="en-US" dirty="0" smtClean="0"/>
              <a:t>umulative features</a:t>
            </a: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Transfer knowledge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</a:t>
            </a:r>
            <a:r>
              <a:rPr lang="en-US" dirty="0" smtClean="0"/>
              <a:t>taff per each module/area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Conduct and participate in Fit/Gap meetings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Make design </a:t>
            </a:r>
            <a:r>
              <a:rPr lang="en-US" dirty="0"/>
              <a:t>d</a:t>
            </a:r>
            <a:r>
              <a:rPr lang="en-US" dirty="0" smtClean="0"/>
              <a:t>ecisions and develop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d</a:t>
            </a:r>
            <a:r>
              <a:rPr lang="en-US" dirty="0" smtClean="0"/>
              <a:t>ocuments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Help configure Set Up pages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Create and execute Test Scripts/Procedures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Report &amp; document </a:t>
            </a:r>
            <a:r>
              <a:rPr lang="en-US" dirty="0"/>
              <a:t>i</a:t>
            </a:r>
            <a:r>
              <a:rPr lang="en-US" dirty="0" smtClean="0"/>
              <a:t>ssues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Assist Tech Developers to </a:t>
            </a:r>
            <a:r>
              <a:rPr lang="en-US" dirty="0"/>
              <a:t>r</a:t>
            </a:r>
            <a:r>
              <a:rPr lang="en-US" dirty="0" smtClean="0"/>
              <a:t>esolve issues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Train Acceptance Testers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Ensure business needs are met</a:t>
            </a:r>
          </a:p>
          <a:p>
            <a:pPr lvl="1">
              <a:buClr>
                <a:schemeClr val="accent1"/>
              </a:buClr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06327" y="813816"/>
            <a:ext cx="379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Consultant (TBD)</a:t>
            </a:r>
          </a:p>
          <a:p>
            <a:r>
              <a:rPr lang="en-US" dirty="0"/>
              <a:t>Sasha Hudson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63985"/>
              </p:ext>
            </p:extLst>
          </p:nvPr>
        </p:nvGraphicFramePr>
        <p:xfrm>
          <a:off x="7906326" y="3124200"/>
          <a:ext cx="4285674" cy="36995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1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Linda Rothfus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Sue Maltby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Margo Falahee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 Kuonen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Aimee Howell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Gregory Saba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Albert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Joanna Napoli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Tina Carter-Brown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Gayle</a:t>
                      </a:r>
                      <a:r>
                        <a:rPr lang="en-US" baseline="0" dirty="0" smtClean="0"/>
                        <a:t> Chapman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Mallela Ralliford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Melissa Diehl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Marlo Zeroth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Consultant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Jacqueline</a:t>
                      </a:r>
                      <a:r>
                        <a:rPr lang="en-US" baseline="0" dirty="0" smtClean="0"/>
                        <a:t> Brown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Rebecca Stuckmeier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Sharon Stankovic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848" y="179832"/>
            <a:ext cx="7336536" cy="633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927" y="813816"/>
            <a:ext cx="692394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Upgrade Team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Installation and Configuration of Upgrade Tools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Installation of Demo Environment 9.2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Execute Upgrade Passes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Apply Required Updates, Fixes, and Patches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Perform System Backups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Assist with Database Performance/Tuning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Perform Security Configuration/Changes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Troubleshoot Technical </a:t>
            </a:r>
            <a:r>
              <a:rPr lang="en-US" sz="1600" dirty="0" smtClean="0"/>
              <a:t>Issues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Ensure Data Integrity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Transition Servers to Amazon Web Services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Manage Login, Security, Roles, Etc.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Configure Broker, Workflow, Process Monitor</a:t>
            </a:r>
          </a:p>
          <a:p>
            <a:r>
              <a:rPr lang="en-US" dirty="0" smtClean="0"/>
              <a:t>Technical Developers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Troubleshoot Technical Issues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Develop and Retro Fit Reports, Queries, Interfaces, Processes, and PeopleSoft Objects</a:t>
            </a:r>
            <a:r>
              <a:rPr lang="en-US" sz="1600" dirty="0" smtClean="0"/>
              <a:t>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Perform Unit Testing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Lead Analysis and Design of Special Projects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Analyze Compare &amp; Audit Reports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Document Technical Specifications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Become Familiar with New Tools/Technology </a:t>
            </a:r>
            <a:endParaRPr lang="en-US" sz="16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077200" y="813816"/>
            <a:ext cx="3562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Finneran</a:t>
            </a:r>
          </a:p>
          <a:p>
            <a:r>
              <a:rPr lang="en-US" dirty="0" smtClean="0"/>
              <a:t>Stacy Long</a:t>
            </a:r>
          </a:p>
          <a:p>
            <a:r>
              <a:rPr lang="en-US" dirty="0" smtClean="0"/>
              <a:t>Todd Haddaway</a:t>
            </a:r>
          </a:p>
          <a:p>
            <a:r>
              <a:rPr lang="en-US" dirty="0" smtClean="0"/>
              <a:t>Damian Doyle</a:t>
            </a:r>
          </a:p>
          <a:p>
            <a:r>
              <a:rPr lang="en-US" dirty="0" smtClean="0"/>
              <a:t>Jeremy Gude</a:t>
            </a:r>
          </a:p>
          <a:p>
            <a:r>
              <a:rPr lang="en-US" dirty="0" smtClean="0"/>
              <a:t>Steve Ostrove</a:t>
            </a:r>
          </a:p>
          <a:p>
            <a:r>
              <a:rPr lang="en-US" dirty="0" smtClean="0"/>
              <a:t>Chris Sutherin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4052316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 Rand</a:t>
            </a:r>
          </a:p>
          <a:p>
            <a:r>
              <a:rPr lang="en-US" dirty="0" smtClean="0"/>
              <a:t>Derek Harley</a:t>
            </a:r>
          </a:p>
          <a:p>
            <a:r>
              <a:rPr lang="en-US" dirty="0" smtClean="0"/>
              <a:t>David Sylva</a:t>
            </a:r>
          </a:p>
          <a:p>
            <a:r>
              <a:rPr lang="en-US" dirty="0" smtClean="0"/>
              <a:t>Consultant (TBD)</a:t>
            </a:r>
          </a:p>
        </p:txBody>
      </p:sp>
    </p:spTree>
    <p:extLst>
      <p:ext uri="{BB962C8B-B14F-4D97-AF65-F5344CB8AC3E}">
        <p14:creationId xmlns:p14="http://schemas.microsoft.com/office/powerpoint/2010/main" val="3563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42544"/>
          </a:xfrm>
        </p:spPr>
        <p:txBody>
          <a:bodyPr/>
          <a:lstStyle/>
          <a:p>
            <a:r>
              <a:rPr lang="en-US" dirty="0" smtClean="0"/>
              <a:t>Critical 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33272"/>
            <a:ext cx="9601200" cy="4910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Senior Management Sponsorship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Staff resources </a:t>
            </a:r>
            <a:r>
              <a:rPr lang="en-US" dirty="0"/>
              <a:t>f</a:t>
            </a:r>
            <a:r>
              <a:rPr lang="en-US" dirty="0" smtClean="0"/>
              <a:t>ocused and committed to project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Project planning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Define and adhere to scope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Project Team empowered to </a:t>
            </a:r>
            <a:r>
              <a:rPr lang="en-US" dirty="0"/>
              <a:t>m</a:t>
            </a:r>
            <a:r>
              <a:rPr lang="en-US" dirty="0" smtClean="0"/>
              <a:t>ake decisions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Open and </a:t>
            </a:r>
            <a:r>
              <a:rPr lang="en-US" dirty="0"/>
              <a:t>e</a:t>
            </a:r>
            <a:r>
              <a:rPr lang="en-US" dirty="0" smtClean="0"/>
              <a:t>ffective communication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Knowledge transfer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Timely decision </a:t>
            </a:r>
            <a:r>
              <a:rPr lang="en-US" dirty="0"/>
              <a:t>m</a:t>
            </a:r>
            <a:r>
              <a:rPr lang="en-US" dirty="0" smtClean="0"/>
              <a:t>aking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Follow standards and procedures for change </a:t>
            </a:r>
            <a:r>
              <a:rPr lang="en-US" dirty="0"/>
              <a:t>m</a:t>
            </a:r>
            <a:r>
              <a:rPr lang="en-US" dirty="0" smtClean="0"/>
              <a:t>anagement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626" y="381000"/>
            <a:ext cx="3063980" cy="39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42544"/>
          </a:xfrm>
        </p:spPr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33272"/>
            <a:ext cx="9601200" cy="49103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Production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may impact availability of both functional and technical team members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Technical resource </a:t>
            </a:r>
            <a:r>
              <a:rPr lang="en-US" dirty="0"/>
              <a:t>t</a:t>
            </a:r>
            <a:r>
              <a:rPr lang="en-US" dirty="0" smtClean="0"/>
              <a:t>eam is limited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Process </a:t>
            </a:r>
            <a:r>
              <a:rPr lang="en-US" dirty="0"/>
              <a:t>of hiring </a:t>
            </a:r>
            <a:r>
              <a:rPr lang="en-US" dirty="0" smtClean="0"/>
              <a:t>consultant(s) delayed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Amazon </a:t>
            </a:r>
            <a:r>
              <a:rPr lang="en-US" dirty="0"/>
              <a:t>Web </a:t>
            </a:r>
            <a:r>
              <a:rPr lang="en-US" dirty="0" smtClean="0"/>
              <a:t>Services </a:t>
            </a:r>
            <a:r>
              <a:rPr lang="en-US" dirty="0"/>
              <a:t>not ready for full system test, or experience </a:t>
            </a:r>
            <a:r>
              <a:rPr lang="en-US" dirty="0" smtClean="0"/>
              <a:t>integration/communication/Performance issues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Total execution </a:t>
            </a:r>
            <a:r>
              <a:rPr lang="en-US" dirty="0"/>
              <a:t>t</a:t>
            </a:r>
            <a:r>
              <a:rPr lang="en-US" dirty="0" smtClean="0"/>
              <a:t>ime to </a:t>
            </a:r>
            <a:r>
              <a:rPr lang="en-US" dirty="0"/>
              <a:t>p</a:t>
            </a:r>
            <a:r>
              <a:rPr lang="en-US" dirty="0" smtClean="0"/>
              <a:t>erform </a:t>
            </a:r>
            <a:r>
              <a:rPr lang="en-US" dirty="0"/>
              <a:t>u</a:t>
            </a:r>
            <a:r>
              <a:rPr lang="en-US" dirty="0" smtClean="0"/>
              <a:t>pgrade steps (Passes)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Project </a:t>
            </a:r>
            <a:r>
              <a:rPr lang="en-US" dirty="0"/>
              <a:t>s</a:t>
            </a:r>
            <a:r>
              <a:rPr lang="en-US" dirty="0" smtClean="0"/>
              <a:t>cope creep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Competing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Data migration issues from 8.9 to 9.2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Learning curve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t</a:t>
            </a:r>
            <a:r>
              <a:rPr lang="en-US" dirty="0" smtClean="0"/>
              <a:t>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647" y="3364768"/>
            <a:ext cx="257883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42544"/>
          </a:xfrm>
        </p:spPr>
        <p:txBody>
          <a:bodyPr/>
          <a:lstStyle/>
          <a:p>
            <a:r>
              <a:rPr lang="en-US" dirty="0" smtClean="0"/>
              <a:t>Communication Tools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2112" y="923544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6086" y="1447299"/>
            <a:ext cx="82341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myUMBC </a:t>
            </a:r>
            <a:r>
              <a:rPr lang="en-US" sz="2400" dirty="0" smtClean="0"/>
              <a:t>group:</a:t>
            </a:r>
            <a:endParaRPr lang="en-US" sz="2400" dirty="0" smtClean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Campus </a:t>
            </a:r>
            <a:r>
              <a:rPr lang="en-US" sz="2400" dirty="0"/>
              <a:t>-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my.umbc.edu/groups/fs92-campus</a:t>
            </a:r>
            <a:endParaRPr lang="en-US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Utilize existing listservs for </a:t>
            </a:r>
            <a:r>
              <a:rPr lang="en-US" sz="2400" dirty="0" smtClean="0"/>
              <a:t>updates/announcements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Town Hall </a:t>
            </a:r>
            <a:r>
              <a:rPr lang="en-US" sz="2400" dirty="0" smtClean="0"/>
              <a:t>Meetings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Business </a:t>
            </a:r>
            <a:r>
              <a:rPr lang="en-US" sz="2400" dirty="0"/>
              <a:t>Manager m</a:t>
            </a:r>
            <a:r>
              <a:rPr lang="en-US" sz="2400" dirty="0" smtClean="0"/>
              <a:t>eetings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Weekly project team </a:t>
            </a:r>
            <a:r>
              <a:rPr lang="en-US" sz="2400" dirty="0" smtClean="0"/>
              <a:t>meetings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Track and update project in </a:t>
            </a:r>
            <a:r>
              <a:rPr lang="en-US" sz="2400" dirty="0" smtClean="0"/>
              <a:t>PT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</a:t>
            </a:r>
            <a:r>
              <a:rPr lang="en-US" sz="2400" dirty="0" smtClean="0"/>
              <a:t>ill </a:t>
            </a:r>
            <a:r>
              <a:rPr lang="en-US" sz="2400" dirty="0"/>
              <a:t>include effort/status </a:t>
            </a:r>
            <a:r>
              <a:rPr lang="en-US" sz="2400" dirty="0" smtClean="0"/>
              <a:t>reports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Update and manage the project plan, which is linked to PT </a:t>
            </a:r>
            <a:r>
              <a:rPr lang="en-US" sz="2400" dirty="0" smtClean="0"/>
              <a:t>project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RT dedicated </a:t>
            </a:r>
            <a:r>
              <a:rPr lang="en-US" sz="2400" dirty="0"/>
              <a:t>q</a:t>
            </a:r>
            <a:r>
              <a:rPr lang="en-US" sz="2400" dirty="0" smtClean="0"/>
              <a:t>ueue </a:t>
            </a:r>
            <a:r>
              <a:rPr lang="en-US" sz="2400" dirty="0"/>
              <a:t>f</a:t>
            </a:r>
            <a:r>
              <a:rPr lang="en-US" sz="2400" dirty="0" smtClean="0"/>
              <a:t>or Finance upgrade </a:t>
            </a:r>
            <a:r>
              <a:rPr lang="en-US" sz="2400" dirty="0"/>
              <a:t>i</a:t>
            </a:r>
            <a:r>
              <a:rPr lang="en-US" sz="2400" dirty="0" smtClean="0"/>
              <a:t>ssues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9664"/>
            <a:ext cx="9599676" cy="734736"/>
          </a:xfrm>
        </p:spPr>
        <p:txBody>
          <a:bodyPr>
            <a:normAutofit/>
          </a:bodyPr>
          <a:lstStyle/>
          <a:p>
            <a:r>
              <a:rPr lang="en-US" dirty="0"/>
              <a:t>Current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499736"/>
            <a:ext cx="4727448" cy="641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53263"/>
            <a:ext cx="4727448" cy="3473450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Version 8.9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Released: Summer 2005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UMBC 8.9 Upgrade: 2/2006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Last Bundle Released: 9/2011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End of Oracle Support: 8/2013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2040" y="1499736"/>
            <a:ext cx="4727448" cy="641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Tools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2848" y="2153263"/>
            <a:ext cx="4727448" cy="3473450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Version 8.53.27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8.53 Released:  2/2013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UMBC Upgrade: 12/2013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End of Oracle Support: 7/2016</a:t>
            </a: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824" y="179664"/>
            <a:ext cx="3474720" cy="671119"/>
          </a:xfrm>
        </p:spPr>
        <p:txBody>
          <a:bodyPr/>
          <a:lstStyle/>
          <a:p>
            <a:r>
              <a:rPr lang="en-US" dirty="0" smtClean="0"/>
              <a:t>New FEATURES!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3" y="972273"/>
            <a:ext cx="7376789" cy="58857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Migrate to an Oracle supported application &amp; tools release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efficiency through performance enhancements improved usability, and streamlined processes.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Ease of maintenance post 9.2 using PUM (PeopleSoft Update Manager).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Adopt latest regulatory compliance features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Fully utilize features delivered in latest PeopleTools version.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Retire customizations </a:t>
            </a:r>
            <a:r>
              <a:rPr lang="en-US" dirty="0"/>
              <a:t>for a lower cost of maintenance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Leverage new set of development tools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Build a solid foundation to implement future UMBC Financials projects in PT </a:t>
            </a:r>
            <a:r>
              <a:rPr lang="en-US" dirty="0" smtClean="0"/>
              <a:t>pipeline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Ability to stay in compliance for patches and security &amp; vulnerability updates as it relates to server software and operating system – Audit Risk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3824" y="1174459"/>
            <a:ext cx="3590488" cy="524311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Improved Analytics </a:t>
            </a:r>
          </a:p>
          <a:p>
            <a:pPr lvl="1"/>
            <a:r>
              <a:rPr lang="en-US" sz="1600" dirty="0" smtClean="0"/>
              <a:t>(Reporting , Query, Pivot Grids, Composite Query, Drilling URLs, Charts , BI Publisher, etc.)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New Workflow Technology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Mobile Applications/Framework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People Tools Health Center (Performance Monitoring, Health of System, Review log files, etc</a:t>
            </a:r>
            <a:r>
              <a:rPr lang="en-US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Cumulative Features by Module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Search Interface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Work Centers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Activity Guides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Dashboards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Fluid Pages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And many more………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024" y="179664"/>
            <a:ext cx="7376790" cy="575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Upgrade?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9664"/>
            <a:ext cx="9599676" cy="734736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471512"/>
            <a:ext cx="4727448" cy="641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4204664"/>
            <a:ext cx="4212607" cy="468004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Version </a:t>
            </a:r>
            <a:r>
              <a:rPr lang="en-US" dirty="0" smtClean="0"/>
              <a:t>9.2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400" y="4767271"/>
            <a:ext cx="4727448" cy="641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Tools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00" y="5568095"/>
            <a:ext cx="3646055" cy="465319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Version </a:t>
            </a:r>
            <a:r>
              <a:rPr lang="en-US" dirty="0" smtClean="0"/>
              <a:t>8.55</a:t>
            </a:r>
            <a:endParaRPr lang="en-US" dirty="0"/>
          </a:p>
        </p:txBody>
      </p:sp>
      <p:pic>
        <p:nvPicPr>
          <p:cNvPr id="2050" name="Picture 2" descr="http://media.marketwire.com/attachments/201501/MOD-303509_1-FSCMPI10ScreenShotProcurement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7" y="932421"/>
            <a:ext cx="6505027" cy="52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mages peoplesoft fluid page financ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14591"/>
            <a:ext cx="3077234" cy="20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en-US" dirty="0" smtClean="0"/>
              <a:t>GRANTS WORKCENTER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96" y="1053298"/>
            <a:ext cx="9190364" cy="51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en-US" dirty="0" smtClean="0"/>
              <a:t>GL WORKCENTER &amp;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77" y="995424"/>
            <a:ext cx="9765480" cy="5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en-US" dirty="0" smtClean="0"/>
              <a:t>Journal ENTRY FLUID MOBILE APPROVAL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38" y="1053296"/>
            <a:ext cx="9136972" cy="51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en-US" dirty="0" smtClean="0"/>
              <a:t>ACTIVITY GUIDE - Contracts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223962"/>
            <a:ext cx="107727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1380</Words>
  <Application>Microsoft Office PowerPoint</Application>
  <PresentationFormat>Widescreen</PresentationFormat>
  <Paragraphs>342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Wingdings</vt:lpstr>
      <vt:lpstr>Red Line Business 16x9</vt:lpstr>
      <vt:lpstr>PeopleSoft Financials 9.2 upgrade</vt:lpstr>
      <vt:lpstr>AGENDA</vt:lpstr>
      <vt:lpstr>Current environment</vt:lpstr>
      <vt:lpstr>New FEATURES!</vt:lpstr>
      <vt:lpstr>NEW environment</vt:lpstr>
      <vt:lpstr>GRANTS WORKCENTER</vt:lpstr>
      <vt:lpstr>GL WORKCENTER &amp; Dashboard</vt:lpstr>
      <vt:lpstr>Journal ENTRY FLUID MOBILE APPROVAL </vt:lpstr>
      <vt:lpstr>ACTIVITY GUIDE - Contracts</vt:lpstr>
      <vt:lpstr>New Search framework</vt:lpstr>
      <vt:lpstr>PRIMARY Project scope</vt:lpstr>
      <vt:lpstr>PRIMARY Project scope  </vt:lpstr>
      <vt:lpstr>SECONDARY PROJECT SCOPE </vt:lpstr>
      <vt:lpstr>project phases</vt:lpstr>
      <vt:lpstr>        planning</vt:lpstr>
      <vt:lpstr>        ANALYZE AND DESIGN</vt:lpstr>
      <vt:lpstr>        FIT/GAP Explained</vt:lpstr>
      <vt:lpstr>        Configure and develop</vt:lpstr>
      <vt:lpstr>        Testing Cycles &amp; training</vt:lpstr>
      <vt:lpstr>        deploy and optimize</vt:lpstr>
      <vt:lpstr>PowerPoint Presentation</vt:lpstr>
      <vt:lpstr>PowerPoint Presentation</vt:lpstr>
      <vt:lpstr>PowerPoint Presentation</vt:lpstr>
      <vt:lpstr>Critical success factors</vt:lpstr>
      <vt:lpstr>risk factors</vt:lpstr>
      <vt:lpstr>Communication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2017-01-18T14:28:08Z</dcterms:created>
  <dcterms:modified xsi:type="dcterms:W3CDTF">2017-01-31T16:01:09Z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