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snapToObjects="1">
      <p:cViewPr varScale="1">
        <p:scale>
          <a:sx n="110" d="100"/>
          <a:sy n="110" d="100"/>
        </p:scale>
        <p:origin x="6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10/4/17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10/4/17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10/4/17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10/4/17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10/4/17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10/4/17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10/4/17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10/4/17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10/4/17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10/4/17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10/4/17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ur.umbc.edu/urcad/archive/" TargetMode="Externa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ur.umbc.edu/summer-research/" TargetMode="Externa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ur.umbc.edu/urcad/" TargetMode="External"/><Relationship Id="rId4" Type="http://schemas.openxmlformats.org/officeDocument/2006/relationships/hyperlink" Target="applewebdata://CB9BBB6B-6B55-44F4-945B-02BA551C733E/ur.umbc.edu/umbc-review" TargetMode="External"/><Relationship Id="rId1" Type="http://schemas.openxmlformats.org/officeDocument/2006/relationships/slideLayout" Target="../slideLayouts/slideLayout2.xml"/><Relationship Id="rId2" Type="http://schemas.openxmlformats.org/officeDocument/2006/relationships/hyperlink" Target="http://ur.umbc.edu/ur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How to get Started in Research</a:t>
            </a:r>
            <a:endParaRPr lang="en-US" sz="4400" dirty="0"/>
          </a:p>
        </p:txBody>
      </p:sp>
      <p:sp>
        <p:nvSpPr>
          <p:cNvPr id="3" name="Subtitle 2"/>
          <p:cNvSpPr>
            <a:spLocks noGrp="1"/>
          </p:cNvSpPr>
          <p:nvPr>
            <p:ph type="subTitle" idx="1"/>
          </p:nvPr>
        </p:nvSpPr>
        <p:spPr>
          <a:xfrm>
            <a:off x="680322" y="4394039"/>
            <a:ext cx="8144134" cy="1555348"/>
          </a:xfrm>
        </p:spPr>
        <p:txBody>
          <a:bodyPr>
            <a:normAutofit fontScale="92500" lnSpcReduction="10000"/>
          </a:bodyPr>
          <a:lstStyle/>
          <a:p>
            <a:r>
              <a:rPr lang="en-US" sz="3600" dirty="0" smtClean="0"/>
              <a:t>Dr. April Householder</a:t>
            </a:r>
          </a:p>
          <a:p>
            <a:r>
              <a:rPr lang="en-US" sz="1800" dirty="0" smtClean="0"/>
              <a:t>Director of Undergraduate Research and </a:t>
            </a:r>
          </a:p>
          <a:p>
            <a:r>
              <a:rPr lang="en-US" sz="1800" dirty="0" smtClean="0"/>
              <a:t>Nationally Competitive Scholarships</a:t>
            </a:r>
          </a:p>
          <a:p>
            <a:r>
              <a:rPr lang="en-US" sz="1800" dirty="0" err="1" smtClean="0"/>
              <a:t>aprilh@umbc.edu</a:t>
            </a:r>
            <a:endParaRPr lang="en-US" sz="1800" dirty="0"/>
          </a:p>
        </p:txBody>
      </p:sp>
    </p:spTree>
    <p:extLst>
      <p:ext uri="{BB962C8B-B14F-4D97-AF65-F5344CB8AC3E}">
        <p14:creationId xmlns:p14="http://schemas.microsoft.com/office/powerpoint/2010/main" val="1896590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get involved with research or creative work?</a:t>
            </a:r>
            <a:endParaRPr lang="en-US" dirty="0"/>
          </a:p>
        </p:txBody>
      </p:sp>
      <p:sp>
        <p:nvSpPr>
          <p:cNvPr id="3" name="Content Placeholder 2"/>
          <p:cNvSpPr>
            <a:spLocks noGrp="1"/>
          </p:cNvSpPr>
          <p:nvPr>
            <p:ph idx="1"/>
          </p:nvPr>
        </p:nvSpPr>
        <p:spPr>
          <a:xfrm>
            <a:off x="680320" y="2453471"/>
            <a:ext cx="9613861" cy="3331885"/>
          </a:xfrm>
        </p:spPr>
        <p:txBody>
          <a:bodyPr>
            <a:normAutofit lnSpcReduction="10000"/>
          </a:bodyPr>
          <a:lstStyle/>
          <a:p>
            <a:endParaRPr lang="en-US" u="sng" dirty="0" smtClean="0"/>
          </a:p>
          <a:p>
            <a:pPr lvl="0"/>
            <a:r>
              <a:rPr lang="en-US" dirty="0">
                <a:solidFill>
                  <a:srgbClr val="FFC000"/>
                </a:solidFill>
              </a:rPr>
              <a:t>What areas of study interest you? </a:t>
            </a:r>
            <a:r>
              <a:rPr lang="en-US" dirty="0"/>
              <a:t>Learn something about current activities in your field.  Listen in class, ask faculty members and graduate students about current research, read textbook or journal </a:t>
            </a:r>
            <a:r>
              <a:rPr lang="en-US" dirty="0" smtClean="0"/>
              <a:t>articles </a:t>
            </a:r>
            <a:endParaRPr lang="en-US" dirty="0"/>
          </a:p>
          <a:p>
            <a:pPr lvl="0"/>
            <a:r>
              <a:rPr lang="en-US" dirty="0">
                <a:solidFill>
                  <a:srgbClr val="FFC000"/>
                </a:solidFill>
              </a:rPr>
              <a:t>Determine how much time each week, and when, you can give to research work.</a:t>
            </a:r>
            <a:r>
              <a:rPr lang="en-US" dirty="0"/>
              <a:t> Can you offer more time during the summer or in January? For the sake of your grades, is it better for you to conduct research in the summer rather than during the academic year? </a:t>
            </a:r>
          </a:p>
          <a:p>
            <a:endParaRPr lang="en-US" dirty="0"/>
          </a:p>
          <a:p>
            <a:endParaRPr lang="en-US" dirty="0"/>
          </a:p>
        </p:txBody>
      </p:sp>
    </p:spTree>
    <p:extLst>
      <p:ext uri="{BB962C8B-B14F-4D97-AF65-F5344CB8AC3E}">
        <p14:creationId xmlns:p14="http://schemas.microsoft.com/office/powerpoint/2010/main" val="46021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a mentor</a:t>
            </a:r>
            <a:endParaRPr lang="en-US" dirty="0"/>
          </a:p>
        </p:txBody>
      </p:sp>
      <p:sp>
        <p:nvSpPr>
          <p:cNvPr id="3" name="Content Placeholder 2"/>
          <p:cNvSpPr>
            <a:spLocks noGrp="1"/>
          </p:cNvSpPr>
          <p:nvPr>
            <p:ph idx="1"/>
          </p:nvPr>
        </p:nvSpPr>
        <p:spPr>
          <a:xfrm>
            <a:off x="319390" y="2551186"/>
            <a:ext cx="11539958" cy="4075502"/>
          </a:xfrm>
        </p:spPr>
        <p:txBody>
          <a:bodyPr>
            <a:normAutofit fontScale="92500" lnSpcReduction="20000"/>
          </a:bodyPr>
          <a:lstStyle/>
          <a:p>
            <a:endParaRPr lang="en-US" dirty="0" smtClean="0"/>
          </a:p>
          <a:p>
            <a:pPr lvl="0"/>
            <a:r>
              <a:rPr lang="en-US" dirty="0">
                <a:solidFill>
                  <a:srgbClr val="FFC000"/>
                </a:solidFill>
              </a:rPr>
              <a:t>Look at the department web pages</a:t>
            </a:r>
            <a:r>
              <a:rPr lang="en-US" dirty="0"/>
              <a:t>. In some departments faculty post the projects for which they need undergraduate assistants. Identify projects you would like to work on or faculty you would like to work with, even if undergraduate research positions are not specifically </a:t>
            </a:r>
            <a:r>
              <a:rPr lang="en-US" dirty="0" smtClean="0"/>
              <a:t>mentioned </a:t>
            </a:r>
            <a:endParaRPr lang="en-US" dirty="0"/>
          </a:p>
          <a:p>
            <a:pPr lvl="0"/>
            <a:r>
              <a:rPr lang="en-US" dirty="0">
                <a:solidFill>
                  <a:srgbClr val="FFC000"/>
                </a:solidFill>
              </a:rPr>
              <a:t>Speak with your academic advisor and your current </a:t>
            </a:r>
            <a:r>
              <a:rPr lang="en-US" dirty="0" smtClean="0">
                <a:solidFill>
                  <a:srgbClr val="FFC000"/>
                </a:solidFill>
              </a:rPr>
              <a:t>professors</a:t>
            </a:r>
            <a:r>
              <a:rPr lang="en-US" dirty="0" smtClean="0"/>
              <a:t> </a:t>
            </a:r>
            <a:endParaRPr lang="en-US" dirty="0"/>
          </a:p>
          <a:p>
            <a:pPr lvl="0"/>
            <a:r>
              <a:rPr lang="en-US" dirty="0">
                <a:solidFill>
                  <a:srgbClr val="FFC000"/>
                </a:solidFill>
              </a:rPr>
              <a:t>Talk with your peers </a:t>
            </a:r>
            <a:r>
              <a:rPr lang="en-US" dirty="0"/>
              <a:t>or teaching assistants about which faculty members are good </a:t>
            </a:r>
            <a:r>
              <a:rPr lang="en-US" dirty="0" smtClean="0"/>
              <a:t>mentors </a:t>
            </a:r>
            <a:endParaRPr lang="en-US" dirty="0"/>
          </a:p>
          <a:p>
            <a:pPr lvl="0"/>
            <a:r>
              <a:rPr lang="en-US" dirty="0"/>
              <a:t>Find out who mentored earlier undergraduate researchers in your </a:t>
            </a:r>
            <a:r>
              <a:rPr lang="en-US" dirty="0" smtClean="0"/>
              <a:t>area </a:t>
            </a:r>
            <a:r>
              <a:rPr lang="en-US" dirty="0"/>
              <a:t>by reading research abstracts linked from </a:t>
            </a:r>
            <a:r>
              <a:rPr lang="en-US" dirty="0">
                <a:hlinkClick r:id="rId2"/>
              </a:rPr>
              <a:t>ur.umbc.edu/urcad/archive</a:t>
            </a:r>
            <a:r>
              <a:rPr lang="en-US" dirty="0" smtClean="0">
                <a:hlinkClick r:id="rId2"/>
              </a:rPr>
              <a:t>/</a:t>
            </a:r>
            <a:endParaRPr lang="en-US" dirty="0" smtClean="0"/>
          </a:p>
          <a:p>
            <a:r>
              <a:rPr lang="en-US" dirty="0">
                <a:solidFill>
                  <a:srgbClr val="FFC000"/>
                </a:solidFill>
              </a:rPr>
              <a:t>Look beyond the UMBC campus</a:t>
            </a:r>
            <a:r>
              <a:rPr lang="en-US" dirty="0"/>
              <a:t>. Artists throughout the area may accept apprentices. Researchers at other area institutions often need students. For example, look at the faculty web pages at University of Maryland, Baltimore medical, dental, nursing and pharmacy </a:t>
            </a:r>
            <a:r>
              <a:rPr lang="en-US" dirty="0" smtClean="0"/>
              <a:t>schools </a:t>
            </a:r>
            <a:endParaRPr lang="en-US" dirty="0"/>
          </a:p>
          <a:p>
            <a:pPr lvl="0"/>
            <a:endParaRPr lang="en-US" dirty="0"/>
          </a:p>
          <a:p>
            <a:endParaRPr 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7871"/>
          <a:stretch/>
        </p:blipFill>
        <p:spPr>
          <a:xfrm>
            <a:off x="7335947" y="936332"/>
            <a:ext cx="3686898" cy="1795668"/>
          </a:xfrm>
          <a:prstGeom prst="rect">
            <a:avLst/>
          </a:prstGeom>
        </p:spPr>
      </p:pic>
    </p:spTree>
    <p:extLst>
      <p:ext uri="{BB962C8B-B14F-4D97-AF65-F5344CB8AC3E}">
        <p14:creationId xmlns:p14="http://schemas.microsoft.com/office/powerpoint/2010/main" val="68545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an opportunity</a:t>
            </a:r>
            <a:endParaRPr lang="en-US" dirty="0"/>
          </a:p>
        </p:txBody>
      </p:sp>
      <p:sp>
        <p:nvSpPr>
          <p:cNvPr id="3" name="Content Placeholder 2"/>
          <p:cNvSpPr>
            <a:spLocks noGrp="1"/>
          </p:cNvSpPr>
          <p:nvPr>
            <p:ph idx="1"/>
          </p:nvPr>
        </p:nvSpPr>
        <p:spPr/>
        <p:txBody>
          <a:bodyPr/>
          <a:lstStyle/>
          <a:p>
            <a:pPr lvl="0"/>
            <a:r>
              <a:rPr lang="en-US" dirty="0" smtClean="0"/>
              <a:t>For a comprehensive list of research opportunities both on and off-campus, including </a:t>
            </a:r>
            <a:r>
              <a:rPr lang="en-US" dirty="0"/>
              <a:t>summer opportunities, go </a:t>
            </a:r>
            <a:r>
              <a:rPr lang="en-US" dirty="0" smtClean="0"/>
              <a:t>to:  </a:t>
            </a:r>
            <a:r>
              <a:rPr lang="en-US" dirty="0" smtClean="0">
                <a:hlinkClick r:id="rId2"/>
              </a:rPr>
              <a:t>ur.umbc.edu/summer-research</a:t>
            </a:r>
            <a:r>
              <a:rPr lang="en-US" dirty="0">
                <a:hlinkClick r:id="rId2"/>
              </a:rPr>
              <a:t>/</a:t>
            </a:r>
            <a:endParaRPr lang="en-US" dirty="0"/>
          </a:p>
          <a:p>
            <a:r>
              <a:rPr lang="en-US" dirty="0" smtClean="0"/>
              <a:t>You can search by your major, or go to the spreadsheet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0363" y="4210046"/>
            <a:ext cx="5572125" cy="2228850"/>
          </a:xfrm>
          <a:prstGeom prst="rect">
            <a:avLst/>
          </a:prstGeom>
        </p:spPr>
      </p:pic>
    </p:spTree>
    <p:extLst>
      <p:ext uri="{BB962C8B-B14F-4D97-AF65-F5344CB8AC3E}">
        <p14:creationId xmlns:p14="http://schemas.microsoft.com/office/powerpoint/2010/main" val="213630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Reach Out</a:t>
            </a:r>
            <a:endParaRPr lang="en-US" dirty="0"/>
          </a:p>
        </p:txBody>
      </p:sp>
      <p:sp>
        <p:nvSpPr>
          <p:cNvPr id="3" name="Content Placeholder 2"/>
          <p:cNvSpPr>
            <a:spLocks noGrp="1"/>
          </p:cNvSpPr>
          <p:nvPr>
            <p:ph idx="1"/>
          </p:nvPr>
        </p:nvSpPr>
        <p:spPr>
          <a:xfrm>
            <a:off x="324091" y="2336873"/>
            <a:ext cx="11262167" cy="4249122"/>
          </a:xfrm>
        </p:spPr>
        <p:txBody>
          <a:bodyPr>
            <a:normAutofit fontScale="92500" lnSpcReduction="20000"/>
          </a:bodyPr>
          <a:lstStyle/>
          <a:p>
            <a:pPr lvl="0"/>
            <a:r>
              <a:rPr lang="en-US" dirty="0">
                <a:solidFill>
                  <a:srgbClr val="FFC000"/>
                </a:solidFill>
              </a:rPr>
              <a:t>Identify three to five potential mentors</a:t>
            </a:r>
            <a:r>
              <a:rPr lang="en-US" dirty="0"/>
              <a:t>. Approach the faculty members after class or during office hours to request an appointment to discuss </a:t>
            </a:r>
            <a:r>
              <a:rPr lang="en-US" dirty="0" smtClean="0"/>
              <a:t>research</a:t>
            </a:r>
            <a:endParaRPr lang="en-US" dirty="0"/>
          </a:p>
          <a:p>
            <a:pPr lvl="0"/>
            <a:r>
              <a:rPr lang="en-US" dirty="0"/>
              <a:t>Be prepared to e-mail or </a:t>
            </a:r>
            <a:r>
              <a:rPr lang="en-US" dirty="0">
                <a:solidFill>
                  <a:srgbClr val="FFC000"/>
                </a:solidFill>
              </a:rPr>
              <a:t>bring in person your current transcript (unofficial) and a resume</a:t>
            </a:r>
            <a:r>
              <a:rPr lang="en-US" dirty="0"/>
              <a:t>. Visit the Career Center for help in creating a strong </a:t>
            </a:r>
            <a:r>
              <a:rPr lang="en-US" dirty="0" smtClean="0"/>
              <a:t>resume</a:t>
            </a:r>
            <a:endParaRPr lang="en-US" dirty="0"/>
          </a:p>
          <a:p>
            <a:pPr lvl="0"/>
            <a:r>
              <a:rPr lang="en-US" dirty="0"/>
              <a:t>You may </a:t>
            </a:r>
            <a:r>
              <a:rPr lang="en-US" dirty="0">
                <a:solidFill>
                  <a:srgbClr val="FFC000"/>
                </a:solidFill>
              </a:rPr>
              <a:t>ask to join the faculty member’s ongoing work </a:t>
            </a:r>
            <a:r>
              <a:rPr lang="en-US" dirty="0"/>
              <a:t>as an assistant, or request mentoring in a creative or research project of your own design. If you have a specific project in mind, a mentor can help you fine tune your plans and get </a:t>
            </a:r>
            <a:r>
              <a:rPr lang="en-US" dirty="0" smtClean="0"/>
              <a:t>started</a:t>
            </a:r>
            <a:endParaRPr lang="en-US" dirty="0"/>
          </a:p>
          <a:p>
            <a:pPr lvl="0"/>
            <a:r>
              <a:rPr lang="en-US" dirty="0"/>
              <a:t>Potential mentors may be approached at any time of year, but typically </a:t>
            </a:r>
            <a:r>
              <a:rPr lang="en-US" dirty="0">
                <a:solidFill>
                  <a:srgbClr val="FFC000"/>
                </a:solidFill>
              </a:rPr>
              <a:t>two to three months in advance</a:t>
            </a:r>
            <a:r>
              <a:rPr lang="en-US" dirty="0"/>
              <a:t> of the time you would like to begin </a:t>
            </a:r>
            <a:r>
              <a:rPr lang="en-US" dirty="0" smtClean="0"/>
              <a:t>working</a:t>
            </a:r>
            <a:endParaRPr lang="en-US" dirty="0"/>
          </a:p>
          <a:p>
            <a:pPr lvl="0"/>
            <a:r>
              <a:rPr lang="en-US" dirty="0"/>
              <a:t>If you can offer large blocks of time during </a:t>
            </a:r>
            <a:r>
              <a:rPr lang="en-US" dirty="0">
                <a:solidFill>
                  <a:srgbClr val="FFC000"/>
                </a:solidFill>
              </a:rPr>
              <a:t>summer or winter break,</a:t>
            </a:r>
            <a:r>
              <a:rPr lang="en-US" dirty="0"/>
              <a:t> this can be a good way to get started with an on-campus research or scholarly project. You can then receive necessary training in a short time and be ready to work more independently when classes start </a:t>
            </a:r>
            <a:r>
              <a:rPr lang="en-US" dirty="0" smtClean="0"/>
              <a:t>again </a:t>
            </a:r>
            <a:endParaRPr lang="en-US" dirty="0"/>
          </a:p>
          <a:p>
            <a:pPr lvl="0"/>
            <a:r>
              <a:rPr lang="en-US" dirty="0"/>
              <a:t>Many summer research application deadlines are in February. Look at the offerings through the fall. A successful application process usually starts in </a:t>
            </a:r>
            <a:r>
              <a:rPr lang="en-US" dirty="0" smtClean="0">
                <a:solidFill>
                  <a:srgbClr val="FFC000"/>
                </a:solidFill>
              </a:rPr>
              <a:t>November</a:t>
            </a:r>
            <a:endParaRPr lang="en-US" dirty="0"/>
          </a:p>
          <a:p>
            <a:endParaRPr lang="en-US" dirty="0"/>
          </a:p>
        </p:txBody>
      </p:sp>
    </p:spTree>
    <p:extLst>
      <p:ext uri="{BB962C8B-B14F-4D97-AF65-F5344CB8AC3E}">
        <p14:creationId xmlns:p14="http://schemas.microsoft.com/office/powerpoint/2010/main" val="163532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Once you start the research project</a:t>
            </a:r>
            <a:r>
              <a:rPr lang="mr-IN" dirty="0" smtClean="0"/>
              <a:t>…</a:t>
            </a:r>
            <a:endParaRPr lang="en-US" dirty="0"/>
          </a:p>
        </p:txBody>
      </p:sp>
      <p:sp>
        <p:nvSpPr>
          <p:cNvPr id="3" name="Content Placeholder 2"/>
          <p:cNvSpPr>
            <a:spLocks noGrp="1"/>
          </p:cNvSpPr>
          <p:nvPr>
            <p:ph idx="1"/>
          </p:nvPr>
        </p:nvSpPr>
        <p:spPr>
          <a:xfrm>
            <a:off x="370390" y="2336873"/>
            <a:ext cx="11597833" cy="3599316"/>
          </a:xfrm>
        </p:spPr>
        <p:txBody>
          <a:bodyPr>
            <a:normAutofit fontScale="92500" lnSpcReduction="20000"/>
          </a:bodyPr>
          <a:lstStyle/>
          <a:p>
            <a:pPr lvl="0"/>
            <a:r>
              <a:rPr lang="en-US" dirty="0">
                <a:solidFill>
                  <a:srgbClr val="FFC000"/>
                </a:solidFill>
              </a:rPr>
              <a:t>Take the work seriously </a:t>
            </a:r>
            <a:r>
              <a:rPr lang="en-US" dirty="0"/>
              <a:t>and make it a priority in your schedule. Be </a:t>
            </a:r>
            <a:r>
              <a:rPr lang="en-US" dirty="0" smtClean="0"/>
              <a:t>reliable </a:t>
            </a:r>
          </a:p>
          <a:p>
            <a:pPr lvl="0"/>
            <a:r>
              <a:rPr lang="en-US" dirty="0" smtClean="0"/>
              <a:t>Keep in mind that your strongest </a:t>
            </a:r>
            <a:r>
              <a:rPr lang="en-US" dirty="0" smtClean="0">
                <a:solidFill>
                  <a:srgbClr val="FFC000"/>
                </a:solidFill>
              </a:rPr>
              <a:t>letter of recommendation </a:t>
            </a:r>
            <a:r>
              <a:rPr lang="en-US" dirty="0" smtClean="0"/>
              <a:t>for graduate school or scholarship opportunities will come from your research </a:t>
            </a:r>
            <a:r>
              <a:rPr lang="en-US" dirty="0" smtClean="0"/>
              <a:t>mentor. Nurture the relationship</a:t>
            </a:r>
            <a:endParaRPr lang="en-US" dirty="0"/>
          </a:p>
          <a:p>
            <a:pPr lvl="0"/>
            <a:r>
              <a:rPr lang="en-US" dirty="0"/>
              <a:t>Discuss with your mentor whether </a:t>
            </a:r>
            <a:r>
              <a:rPr lang="en-US" dirty="0">
                <a:solidFill>
                  <a:srgbClr val="FFC000"/>
                </a:solidFill>
              </a:rPr>
              <a:t>academic credit </a:t>
            </a:r>
            <a:r>
              <a:rPr lang="en-US" dirty="0"/>
              <a:t>is appropriate for your work. </a:t>
            </a:r>
            <a:r>
              <a:rPr lang="en-US" dirty="0" smtClean="0"/>
              <a:t> (PRAC)</a:t>
            </a:r>
            <a:endParaRPr lang="en-US" dirty="0"/>
          </a:p>
          <a:p>
            <a:pPr lvl="0"/>
            <a:r>
              <a:rPr lang="en-US" dirty="0"/>
              <a:t>Begin to work on your proposal for an Undergraduate Research Award. </a:t>
            </a:r>
            <a:r>
              <a:rPr lang="en-US" dirty="0" smtClean="0">
                <a:hlinkClick r:id="rId2"/>
              </a:rPr>
              <a:t>ur.umbc.edu/ura</a:t>
            </a:r>
            <a:r>
              <a:rPr lang="en-US" dirty="0">
                <a:hlinkClick r:id="rId2"/>
              </a:rPr>
              <a:t>/</a:t>
            </a:r>
            <a:endParaRPr lang="en-US" dirty="0"/>
          </a:p>
          <a:p>
            <a:pPr lvl="0"/>
            <a:r>
              <a:rPr lang="en-US" dirty="0"/>
              <a:t>If you are already involved with research, plan to participate in Undergraduate Research and Creative Achievement Day (</a:t>
            </a:r>
            <a:r>
              <a:rPr lang="en-US" dirty="0">
                <a:solidFill>
                  <a:srgbClr val="FFC000"/>
                </a:solidFill>
              </a:rPr>
              <a:t>URCAD</a:t>
            </a:r>
            <a:r>
              <a:rPr lang="en-US" dirty="0"/>
              <a:t>) on </a:t>
            </a:r>
            <a:r>
              <a:rPr lang="en-US" dirty="0" smtClean="0"/>
              <a:t>April 25 </a:t>
            </a:r>
            <a:r>
              <a:rPr lang="en-US" dirty="0" smtClean="0">
                <a:hlinkClick r:id="rId3"/>
              </a:rPr>
              <a:t>ur.umbc.edu/urcad</a:t>
            </a:r>
            <a:r>
              <a:rPr lang="en-US" dirty="0">
                <a:hlinkClick r:id="rId3"/>
              </a:rPr>
              <a:t>/</a:t>
            </a:r>
            <a:endParaRPr lang="en-US" dirty="0"/>
          </a:p>
          <a:p>
            <a:pPr lvl="0"/>
            <a:r>
              <a:rPr lang="en-US" dirty="0"/>
              <a:t>Submit your research results for publication in the </a:t>
            </a:r>
            <a:r>
              <a:rPr lang="en-US" i="1" dirty="0">
                <a:solidFill>
                  <a:srgbClr val="FFC000"/>
                </a:solidFill>
              </a:rPr>
              <a:t>UMBC Review</a:t>
            </a:r>
            <a:r>
              <a:rPr lang="en-US" dirty="0">
                <a:solidFill>
                  <a:srgbClr val="FFC000"/>
                </a:solidFill>
              </a:rPr>
              <a:t> </a:t>
            </a:r>
            <a:r>
              <a:rPr lang="en-US" dirty="0" smtClean="0">
                <a:hlinkClick r:id="rId4" action="ppaction://hlinkfile"/>
              </a:rPr>
              <a:t>ur.umbc.edu/umbc-review</a:t>
            </a:r>
            <a:endParaRPr lang="en-US" dirty="0" smtClean="0"/>
          </a:p>
          <a:p>
            <a:pPr lvl="0"/>
            <a:r>
              <a:rPr lang="en-US" dirty="0" smtClean="0"/>
              <a:t>If you are a top-tier student, consider applying for a </a:t>
            </a:r>
            <a:r>
              <a:rPr lang="en-US" dirty="0" smtClean="0">
                <a:solidFill>
                  <a:srgbClr val="FFC000"/>
                </a:solidFill>
              </a:rPr>
              <a:t>prestigious scholarship  </a:t>
            </a:r>
            <a:r>
              <a:rPr lang="en-US" dirty="0" err="1" smtClean="0">
                <a:solidFill>
                  <a:srgbClr val="FFC000"/>
                </a:solidFill>
              </a:rPr>
              <a:t>ur.umbc.edu</a:t>
            </a:r>
            <a:r>
              <a:rPr lang="en-US" dirty="0" smtClean="0">
                <a:solidFill>
                  <a:srgbClr val="FFC000"/>
                </a:solidFill>
              </a:rPr>
              <a:t>/</a:t>
            </a:r>
            <a:r>
              <a:rPr lang="en-US" dirty="0" err="1" smtClean="0">
                <a:solidFill>
                  <a:srgbClr val="FFC000"/>
                </a:solidFill>
              </a:rPr>
              <a:t>ncs</a:t>
            </a:r>
            <a:endParaRPr lang="en-US" dirty="0">
              <a:solidFill>
                <a:srgbClr val="FFC000"/>
              </a:solidFill>
            </a:endParaRPr>
          </a:p>
          <a:p>
            <a:endParaRPr lang="en-US" dirty="0"/>
          </a:p>
        </p:txBody>
      </p:sp>
    </p:spTree>
    <p:extLst>
      <p:ext uri="{BB962C8B-B14F-4D97-AF65-F5344CB8AC3E}">
        <p14:creationId xmlns:p14="http://schemas.microsoft.com/office/powerpoint/2010/main" val="149399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assistance</a:t>
            </a:r>
            <a:endParaRPr lang="en-US" dirty="0"/>
          </a:p>
        </p:txBody>
      </p:sp>
      <p:sp>
        <p:nvSpPr>
          <p:cNvPr id="3" name="Content Placeholder 2"/>
          <p:cNvSpPr>
            <a:spLocks noGrp="1"/>
          </p:cNvSpPr>
          <p:nvPr>
            <p:ph idx="1"/>
          </p:nvPr>
        </p:nvSpPr>
        <p:spPr/>
        <p:txBody>
          <a:bodyPr/>
          <a:lstStyle/>
          <a:p>
            <a:r>
              <a:rPr lang="en-US" dirty="0" smtClean="0"/>
              <a:t>Dr. April </a:t>
            </a:r>
            <a:r>
              <a:rPr lang="en-US" dirty="0" smtClean="0"/>
              <a:t>Householder	</a:t>
            </a:r>
            <a:r>
              <a:rPr lang="en-US" dirty="0" err="1" smtClean="0"/>
              <a:t>aprilh@umbc.edu</a:t>
            </a:r>
            <a:endParaRPr lang="en-US" dirty="0" smtClean="0"/>
          </a:p>
          <a:p>
            <a:endParaRPr lang="en-US" dirty="0"/>
          </a:p>
          <a:p>
            <a:r>
              <a:rPr lang="en-US" dirty="0" smtClean="0"/>
              <a:t>Enjoy the work!</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4924" y="3825239"/>
            <a:ext cx="6257925" cy="2503170"/>
          </a:xfrm>
          <a:prstGeom prst="rect">
            <a:avLst/>
          </a:prstGeom>
        </p:spPr>
      </p:pic>
    </p:spTree>
    <p:extLst>
      <p:ext uri="{BB962C8B-B14F-4D97-AF65-F5344CB8AC3E}">
        <p14:creationId xmlns:p14="http://schemas.microsoft.com/office/powerpoint/2010/main" val="36693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39</TotalTime>
  <Words>636</Words>
  <Application>Microsoft Macintosh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Mangal</vt:lpstr>
      <vt:lpstr>Trebuchet MS</vt:lpstr>
      <vt:lpstr>Arial</vt:lpstr>
      <vt:lpstr>Berlin</vt:lpstr>
      <vt:lpstr>How to get Started in Research</vt:lpstr>
      <vt:lpstr>How do I get involved with research or creative work?</vt:lpstr>
      <vt:lpstr>Find a mentor</vt:lpstr>
      <vt:lpstr>Find an opportunity</vt:lpstr>
      <vt:lpstr>Reach Out</vt:lpstr>
      <vt:lpstr>Once you start the research project…</vt:lpstr>
      <vt:lpstr>For more assistance</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get Started in Research</dc:title>
  <dc:creator>April Householder</dc:creator>
  <cp:lastModifiedBy>April Householder</cp:lastModifiedBy>
  <cp:revision>6</cp:revision>
  <dcterms:created xsi:type="dcterms:W3CDTF">2017-10-03T19:19:02Z</dcterms:created>
  <dcterms:modified xsi:type="dcterms:W3CDTF">2017-10-04T14:16:13Z</dcterms:modified>
</cp:coreProperties>
</file>