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3868" r:id="rId2"/>
  </p:sldMasterIdLst>
  <p:notesMasterIdLst>
    <p:notesMasterId r:id="rId34"/>
  </p:notesMasterIdLst>
  <p:sldIdLst>
    <p:sldId id="257" r:id="rId3"/>
    <p:sldId id="287" r:id="rId4"/>
    <p:sldId id="289" r:id="rId5"/>
    <p:sldId id="294" r:id="rId6"/>
    <p:sldId id="297" r:id="rId7"/>
    <p:sldId id="296" r:id="rId8"/>
    <p:sldId id="288" r:id="rId9"/>
    <p:sldId id="295" r:id="rId10"/>
    <p:sldId id="298" r:id="rId11"/>
    <p:sldId id="303" r:id="rId12"/>
    <p:sldId id="310" r:id="rId13"/>
    <p:sldId id="259" r:id="rId14"/>
    <p:sldId id="305" r:id="rId15"/>
    <p:sldId id="262" r:id="rId16"/>
    <p:sldId id="261" r:id="rId17"/>
    <p:sldId id="264" r:id="rId18"/>
    <p:sldId id="263" r:id="rId19"/>
    <p:sldId id="260" r:id="rId20"/>
    <p:sldId id="269" r:id="rId21"/>
    <p:sldId id="271" r:id="rId22"/>
    <p:sldId id="272" r:id="rId23"/>
    <p:sldId id="273" r:id="rId24"/>
    <p:sldId id="277" r:id="rId25"/>
    <p:sldId id="278" r:id="rId26"/>
    <p:sldId id="286" r:id="rId27"/>
    <p:sldId id="280" r:id="rId28"/>
    <p:sldId id="282" r:id="rId29"/>
    <p:sldId id="283" r:id="rId30"/>
    <p:sldId id="285" r:id="rId31"/>
    <p:sldId id="311" r:id="rId32"/>
    <p:sldId id="30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0B15"/>
    <a:srgbClr val="000000"/>
    <a:srgbClr val="F4CE38"/>
    <a:srgbClr val="F49D4B"/>
    <a:srgbClr val="F5F5F5"/>
    <a:srgbClr val="FBFBFB"/>
    <a:srgbClr val="A6482A"/>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784" y="128"/>
      </p:cViewPr>
      <p:guideLst>
        <p:guide orient="horz" pos="720"/>
        <p:guide pos="2880"/>
      </p:guideLst>
    </p:cSldViewPr>
  </p:slideViewPr>
  <p:notesTextViewPr>
    <p:cViewPr>
      <p:scale>
        <a:sx n="100" d="100"/>
        <a:sy n="100" d="100"/>
      </p:scale>
      <p:origin x="0" y="0"/>
    </p:cViewPr>
  </p:notesTextViewPr>
  <p:sorterViewPr>
    <p:cViewPr>
      <p:scale>
        <a:sx n="124" d="100"/>
        <a:sy n="124" d="100"/>
      </p:scale>
      <p:origin x="0" y="307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BC5FC99-196D-8F4E-92EB-F84EAC2DF64F}" type="datetimeFigureOut">
              <a:rPr lang="en-US"/>
              <a:pPr/>
              <a:t>7/17/15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8B709D-947A-F94F-A821-1E96C1923B12}" type="slidenum">
              <a:rPr lang="en-US"/>
              <a:pPr/>
              <a:t>‹#›</a:t>
            </a:fld>
            <a:endParaRPr lang="en-US"/>
          </a:p>
        </p:txBody>
      </p:sp>
    </p:spTree>
    <p:extLst>
      <p:ext uri="{BB962C8B-B14F-4D97-AF65-F5344CB8AC3E}">
        <p14:creationId xmlns:p14="http://schemas.microsoft.com/office/powerpoint/2010/main" val="773873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Submitted</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1</a:t>
            </a:fld>
            <a:endParaRPr lang="en-US"/>
          </a:p>
        </p:txBody>
      </p:sp>
    </p:spTree>
    <p:extLst>
      <p:ext uri="{BB962C8B-B14F-4D97-AF65-F5344CB8AC3E}">
        <p14:creationId xmlns:p14="http://schemas.microsoft.com/office/powerpoint/2010/main" val="417056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10</a:t>
            </a:fld>
            <a:endParaRPr lang="en-US"/>
          </a:p>
        </p:txBody>
      </p:sp>
    </p:spTree>
    <p:extLst>
      <p:ext uri="{BB962C8B-B14F-4D97-AF65-F5344CB8AC3E}">
        <p14:creationId xmlns:p14="http://schemas.microsoft.com/office/powerpoint/2010/main" val="424193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11</a:t>
            </a:fld>
            <a:endParaRPr lang="en-US"/>
          </a:p>
        </p:txBody>
      </p:sp>
    </p:spTree>
    <p:extLst>
      <p:ext uri="{BB962C8B-B14F-4D97-AF65-F5344CB8AC3E}">
        <p14:creationId xmlns:p14="http://schemas.microsoft.com/office/powerpoint/2010/main" val="107227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16</a:t>
            </a:fld>
            <a:endParaRPr lang="en-US"/>
          </a:p>
        </p:txBody>
      </p:sp>
    </p:spTree>
    <p:extLst>
      <p:ext uri="{BB962C8B-B14F-4D97-AF65-F5344CB8AC3E}">
        <p14:creationId xmlns:p14="http://schemas.microsoft.com/office/powerpoint/2010/main" val="306473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July 16 12:15 Eastern</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18</a:t>
            </a:fld>
            <a:endParaRPr lang="en-US"/>
          </a:p>
        </p:txBody>
      </p:sp>
    </p:spTree>
    <p:extLst>
      <p:ext uri="{BB962C8B-B14F-4D97-AF65-F5344CB8AC3E}">
        <p14:creationId xmlns:p14="http://schemas.microsoft.com/office/powerpoint/2010/main" val="205122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29</a:t>
            </a:fld>
            <a:endParaRPr lang="en-US"/>
          </a:p>
        </p:txBody>
      </p:sp>
    </p:spTree>
    <p:extLst>
      <p:ext uri="{BB962C8B-B14F-4D97-AF65-F5344CB8AC3E}">
        <p14:creationId xmlns:p14="http://schemas.microsoft.com/office/powerpoint/2010/main" val="192473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emf"/><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emf"/><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a:xfrm>
            <a:off x="2286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A80A9-CB0E-004B-B53F-5470838F19DB}" type="slidenum">
              <a:rPr lang="en-US" smtClean="0"/>
              <a:pPr/>
              <a:t>‹#›</a:t>
            </a:fld>
            <a:endParaRPr lang="en-US"/>
          </a:p>
        </p:txBody>
      </p:sp>
      <p:sp>
        <p:nvSpPr>
          <p:cNvPr id="7" name="Rectangle 6"/>
          <p:cNvSpPr/>
          <p:nvPr userDrawn="1"/>
        </p:nvSpPr>
        <p:spPr>
          <a:xfrm>
            <a:off x="2667000" y="424632"/>
            <a:ext cx="6096000" cy="338554"/>
          </a:xfrm>
          <a:prstGeom prst="rect">
            <a:avLst/>
          </a:prstGeom>
        </p:spPr>
        <p:txBody>
          <a:bodyPr wrap="square">
            <a:spAutoFit/>
          </a:bodyPr>
          <a:lstStyle/>
          <a:p>
            <a:r>
              <a:rPr lang="en-US" sz="1600" dirty="0" smtClean="0">
                <a:solidFill>
                  <a:srgbClr val="740B15"/>
                </a:solidFill>
              </a:rPr>
              <a:t>Collaborating on a Cloud Platform: </a:t>
            </a:r>
            <a:r>
              <a:rPr lang="en-US" sz="1600" b="1" dirty="0" smtClean="0">
                <a:solidFill>
                  <a:srgbClr val="740B15"/>
                </a:solidFill>
              </a:rPr>
              <a:t>A</a:t>
            </a:r>
            <a:r>
              <a:rPr lang="en-US" sz="1600" dirty="0" smtClean="0">
                <a:solidFill>
                  <a:srgbClr val="740B15"/>
                </a:solidFill>
              </a:rPr>
              <a:t> </a:t>
            </a:r>
            <a:r>
              <a:rPr lang="en-US" sz="1600" b="1" baseline="0" dirty="0" smtClean="0">
                <a:solidFill>
                  <a:srgbClr val="740B15"/>
                </a:solidFill>
              </a:rPr>
              <a:t>Primer for CFOs</a:t>
            </a:r>
            <a:endParaRPr lang="en-US" sz="1600" b="1" dirty="0">
              <a:solidFill>
                <a:srgbClr val="740B15"/>
              </a:solidFill>
            </a:endParaRPr>
          </a:p>
        </p:txBody>
      </p:sp>
      <p:sp>
        <p:nvSpPr>
          <p:cNvPr id="10" name="Title 9"/>
          <p:cNvSpPr>
            <a:spLocks noGrp="1"/>
          </p:cNvSpPr>
          <p:nvPr>
            <p:ph type="title"/>
          </p:nvPr>
        </p:nvSpPr>
        <p:spPr>
          <a:xfrm>
            <a:off x="2667000" y="990600"/>
            <a:ext cx="6324600" cy="1066800"/>
          </a:xfrm>
          <a:prstGeom prst="rect">
            <a:avLst/>
          </a:prstGeom>
        </p:spPr>
        <p:txBody>
          <a:bodyPr vert="horz"/>
          <a:lstStyle>
            <a:lvl1pPr algn="l">
              <a:defRPr sz="2000">
                <a:solidFill>
                  <a:schemeClr val="tx1"/>
                </a:solidFill>
                <a:latin typeface="Arial"/>
                <a:cs typeface="Arial"/>
              </a:defRPr>
            </a:lvl1pPr>
          </a:lstStyle>
          <a:p>
            <a:r>
              <a:rPr lang="en-US" dirty="0" smtClean="0"/>
              <a:t>Click to edit Master title style</a:t>
            </a:r>
            <a:endParaRPr lang="en-US" dirty="0"/>
          </a:p>
        </p:txBody>
      </p:sp>
      <p:pic>
        <p:nvPicPr>
          <p:cNvPr id="5" name="Picture 4" descr="1-Text@High.png"/>
          <p:cNvPicPr>
            <a:picLocks noChangeAspect="1"/>
          </p:cNvPicPr>
          <p:nvPr userDrawn="1"/>
        </p:nvPicPr>
        <p:blipFill rotWithShape="1">
          <a:blip r:embed="rId3">
            <a:extLst>
              <a:ext uri="{28A0092B-C50C-407E-A947-70E740481C1C}">
                <a14:useLocalDpi xmlns:a14="http://schemas.microsoft.com/office/drawing/2010/main" val="0"/>
              </a:ext>
            </a:extLst>
          </a:blip>
          <a:srcRect l="130" t="-1481" r="80655" b="83284"/>
          <a:stretch/>
        </p:blipFill>
        <p:spPr>
          <a:xfrm>
            <a:off x="51163" y="5978626"/>
            <a:ext cx="1472837" cy="905826"/>
          </a:xfrm>
          <a:prstGeom prst="rect">
            <a:avLst/>
          </a:prstGeom>
        </p:spPr>
      </p:pic>
    </p:spTree>
    <p:extLst>
      <p:ext uri="{BB962C8B-B14F-4D97-AF65-F5344CB8AC3E}">
        <p14:creationId xmlns:p14="http://schemas.microsoft.com/office/powerpoint/2010/main" val="97315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610600" cy="2057400"/>
          </a:xfrm>
          <a:noFill/>
          <a:ln>
            <a:noFill/>
          </a:ln>
        </p:spPr>
        <p:txBody>
          <a:bodyPr/>
          <a:lstStyle>
            <a:lvl1pPr algn="l">
              <a:buFont typeface="Arial" pitchFamily="34" charset="0"/>
              <a:buNone/>
              <a:defRPr b="1" cap="none" spc="0">
                <a:ln w="18415" cmpd="sng">
                  <a:noFill/>
                  <a:prstDash val="solid"/>
                </a:ln>
                <a:solidFill>
                  <a:schemeClr val="tx2"/>
                </a:solidFill>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3352800"/>
            <a:ext cx="8610600" cy="2514600"/>
          </a:xfrm>
        </p:spPr>
        <p:txBody>
          <a:bodyPr/>
          <a:lstStyle>
            <a:lvl1pPr marL="0" indent="0" algn="l">
              <a:buNone/>
              <a:defRPr sz="2400">
                <a:solidFill>
                  <a:schemeClr val="accent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6BFB7495-3956-634D-A09F-623273B2A110}" type="datetimeFigureOut">
              <a:rPr lang="en-US" smtClean="0"/>
              <a:pPr/>
              <a:t>7/17/15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38CB7AA-3A26-0D48-9B71-97BEAB336CBE}" type="slidenum">
              <a:rPr lang="en-US" smtClean="0"/>
              <a:pPr/>
              <a:t>‹#›</a:t>
            </a:fld>
            <a:endParaRPr lang="en-US"/>
          </a:p>
        </p:txBody>
      </p:sp>
      <p:pic>
        <p:nvPicPr>
          <p:cNvPr id="8" name="Picture 7" descr="2015 AM working ar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6727"/>
            <a:ext cx="9144000" cy="831273"/>
          </a:xfrm>
          <a:prstGeom prst="rect">
            <a:avLst/>
          </a:prstGeom>
        </p:spPr>
      </p:pic>
      <p:pic>
        <p:nvPicPr>
          <p:cNvPr id="9" name="Picture 8" descr="2015 AM working art to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10" name="Picture 9" descr="nacubo_all_white.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82000" y="6152627"/>
            <a:ext cx="534270" cy="629173"/>
          </a:xfrm>
          <a:prstGeom prst="rect">
            <a:avLst/>
          </a:prstGeom>
        </p:spPr>
      </p:pic>
    </p:spTree>
    <p:extLst>
      <p:ext uri="{BB962C8B-B14F-4D97-AF65-F5344CB8AC3E}">
        <p14:creationId xmlns:p14="http://schemas.microsoft.com/office/powerpoint/2010/main" val="304354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610600" cy="1249362"/>
          </a:xfrm>
        </p:spPr>
        <p:txBody>
          <a:bodyPr/>
          <a:lstStyle>
            <a:lvl1pPr>
              <a:defRPr>
                <a:solidFill>
                  <a:schemeClr val="accent1">
                    <a:lumMod val="75000"/>
                  </a:schemeClr>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2590799"/>
            <a:ext cx="8610600" cy="3276601"/>
          </a:xfrm>
        </p:spPr>
        <p:txBody>
          <a:bodyPr/>
          <a:lstStyle>
            <a:lvl1pPr>
              <a:buClr>
                <a:schemeClr val="tx2">
                  <a:lumMod val="75000"/>
                </a:schemeClr>
              </a:buClr>
              <a:buFont typeface="Wingdings" pitchFamily="2" charset="2"/>
              <a:buChar char="§"/>
              <a:defRPr sz="2400"/>
            </a:lvl1pPr>
            <a:lvl2pPr>
              <a:buClr>
                <a:schemeClr val="tx2">
                  <a:lumMod val="75000"/>
                </a:schemeClr>
              </a:buClr>
              <a:buFont typeface="Wingdings" pitchFamily="2" charset="2"/>
              <a:buChar char="§"/>
              <a:defRPr sz="2400"/>
            </a:lvl2pPr>
            <a:lvl3pPr>
              <a:buClr>
                <a:schemeClr val="tx2">
                  <a:lumMod val="75000"/>
                </a:schemeClr>
              </a:buClr>
              <a:buFont typeface="Wingdings" pitchFamily="2" charset="2"/>
              <a:buChar char="§"/>
              <a:defRPr sz="2000"/>
            </a:lvl3pPr>
            <a:lvl4pPr>
              <a:buClr>
                <a:schemeClr val="tx2">
                  <a:lumMod val="75000"/>
                </a:schemeClr>
              </a:buClr>
              <a:buFont typeface="Wingdings" pitchFamily="2" charset="2"/>
              <a:buChar char="§"/>
              <a:defRPr sz="2000"/>
            </a:lvl4pPr>
            <a:lvl5pPr>
              <a:buClr>
                <a:schemeClr val="tx2">
                  <a:lumMod val="75000"/>
                </a:schemeClr>
              </a:buClr>
              <a:buFont typeface="Wingdings" pitchFamily="2" charset="2"/>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3886200" y="6324600"/>
            <a:ext cx="2133600" cy="365125"/>
          </a:xfrm>
        </p:spPr>
        <p:txBody>
          <a:bodyPr/>
          <a:lstStyle>
            <a:lvl1pPr>
              <a:defRPr>
                <a:solidFill>
                  <a:srgbClr val="494949"/>
                </a:solidFill>
              </a:defRPr>
            </a:lvl1pPr>
          </a:lstStyle>
          <a:p>
            <a:fld id="{6F7D27C2-8524-6D4A-B63F-50CA7EC4DB1A}" type="datetimeFigureOut">
              <a:rPr lang="en-US" smtClean="0"/>
              <a:pPr/>
              <a:t>7/17/15</a:t>
            </a:fld>
            <a:endParaRPr lang="en-US"/>
          </a:p>
        </p:txBody>
      </p:sp>
      <p:sp>
        <p:nvSpPr>
          <p:cNvPr id="7" name="Footer Placeholder 4"/>
          <p:cNvSpPr>
            <a:spLocks noGrp="1"/>
          </p:cNvSpPr>
          <p:nvPr>
            <p:ph type="ftr" sz="quarter" idx="11"/>
          </p:nvPr>
        </p:nvSpPr>
        <p:spPr>
          <a:xfrm>
            <a:off x="6096000" y="6324600"/>
            <a:ext cx="2895600"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371600" y="6324600"/>
            <a:ext cx="533400" cy="365125"/>
          </a:xfrm>
        </p:spPr>
        <p:txBody>
          <a:bodyPr/>
          <a:lstStyle>
            <a:lvl1pPr>
              <a:defRPr>
                <a:solidFill>
                  <a:srgbClr val="494949"/>
                </a:solidFill>
              </a:defRPr>
            </a:lvl1pPr>
          </a:lstStyle>
          <a:p>
            <a:fld id="{1E16B070-9265-3E45-8CF8-C3498B784721}" type="slidenum">
              <a:rPr lang="en-US" smtClean="0"/>
              <a:pPr/>
              <a:t>‹#›</a:t>
            </a:fld>
            <a:endParaRPr lang="en-US"/>
          </a:p>
        </p:txBody>
      </p:sp>
      <p:pic>
        <p:nvPicPr>
          <p:cNvPr id="5" name="Picture 4" descr="2015 AM working ar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6727"/>
            <a:ext cx="9144000" cy="831273"/>
          </a:xfrm>
          <a:prstGeom prst="rect">
            <a:avLst/>
          </a:prstGeom>
        </p:spPr>
      </p:pic>
      <p:pic>
        <p:nvPicPr>
          <p:cNvPr id="9" name="Picture 8" descr="2015 AM working art to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10" name="Picture 9" descr="nacubo_all_white.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82000" y="6152627"/>
            <a:ext cx="534270" cy="629173"/>
          </a:xfrm>
          <a:prstGeom prst="rect">
            <a:avLst/>
          </a:prstGeom>
        </p:spPr>
      </p:pic>
    </p:spTree>
    <p:extLst>
      <p:ext uri="{BB962C8B-B14F-4D97-AF65-F5344CB8AC3E}">
        <p14:creationId xmlns:p14="http://schemas.microsoft.com/office/powerpoint/2010/main" val="326243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905125"/>
            <a:ext cx="8266113" cy="1666875"/>
          </a:xfrm>
        </p:spPr>
        <p:txBody>
          <a:bodyPr anchor="t"/>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0" y="1304926"/>
            <a:ext cx="8266113" cy="1524000"/>
          </a:xfrm>
        </p:spPr>
        <p:txBody>
          <a:bodyPr anchor="b"/>
          <a:lstStyle>
            <a:lvl1pPr marL="0" indent="0">
              <a:buNone/>
              <a:defRPr sz="20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27DD7E9E-ACDB-1243-8083-E93BB3824FF2}" type="datetimeFigureOut">
              <a:rPr lang="en-US" smtClean="0"/>
              <a:pPr/>
              <a:t>7/17/15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5FF078AB-6EA4-E344-A29B-B70D5628CF90}" type="slidenum">
              <a:rPr lang="en-US" smtClean="0"/>
              <a:pPr/>
              <a:t>‹#›</a:t>
            </a:fld>
            <a:endParaRPr lang="en-US"/>
          </a:p>
        </p:txBody>
      </p:sp>
    </p:spTree>
    <p:extLst>
      <p:ext uri="{BB962C8B-B14F-4D97-AF65-F5344CB8AC3E}">
        <p14:creationId xmlns:p14="http://schemas.microsoft.com/office/powerpoint/2010/main" val="3795892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610600" cy="990600"/>
          </a:xfrm>
          <a:noFill/>
        </p:spPr>
        <p:txBody>
          <a:bodyPr/>
          <a:lstStyle>
            <a:lvl1pPr>
              <a:defRPr sz="2800">
                <a:solidFill>
                  <a:schemeClr val="tx2"/>
                </a:solidFill>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95400" y="2057401"/>
            <a:ext cx="3657600" cy="3733800"/>
          </a:xfrm>
        </p:spPr>
        <p:txBody>
          <a:bodyPr/>
          <a:lstStyle>
            <a:lvl1pPr>
              <a:defRPr sz="2400">
                <a:solidFill>
                  <a:schemeClr val="tx2"/>
                </a:solidFill>
              </a:defRPr>
            </a:lvl1pPr>
            <a:lvl2pPr>
              <a:defRPr sz="24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2057401"/>
            <a:ext cx="3810000" cy="3733800"/>
          </a:xfrm>
        </p:spPr>
        <p:txBody>
          <a:bodyPr/>
          <a:lstStyle>
            <a:lvl1pPr>
              <a:defRPr sz="2400">
                <a:solidFill>
                  <a:schemeClr val="tx2"/>
                </a:solidFill>
              </a:defRPr>
            </a:lvl1pPr>
            <a:lvl2pPr>
              <a:defRPr sz="24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4B54F865-DE7A-9448-B055-55B8400E752E}" type="datetimeFigureOut">
              <a:rPr lang="en-US" smtClean="0"/>
              <a:pPr/>
              <a:t>7/17/15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15EC83-E16F-4642-B896-DCA432675C1D}" type="slidenum">
              <a:rPr lang="en-US" smtClean="0"/>
              <a:pPr/>
              <a:t>‹#›</a:t>
            </a:fld>
            <a:endParaRPr lang="en-US"/>
          </a:p>
        </p:txBody>
      </p:sp>
    </p:spTree>
    <p:extLst>
      <p:ext uri="{BB962C8B-B14F-4D97-AF65-F5344CB8AC3E}">
        <p14:creationId xmlns:p14="http://schemas.microsoft.com/office/powerpoint/2010/main" val="1659197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610600" cy="990600"/>
          </a:xfrm>
        </p:spPr>
        <p:txBody>
          <a:bodyPr/>
          <a:lstStyle>
            <a:lvl1pPr>
              <a:defRPr>
                <a:solidFill>
                  <a:schemeClr val="tx2"/>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103438"/>
            <a:ext cx="3657600" cy="639762"/>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743200"/>
            <a:ext cx="3657600" cy="3124200"/>
          </a:xfrm>
        </p:spPr>
        <p:txBody>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2103438"/>
            <a:ext cx="3886200" cy="639762"/>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743199"/>
            <a:ext cx="3886200" cy="3124201"/>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A2A418B1-0117-5841-849C-4CD8ED2619A4}" type="datetimeFigureOut">
              <a:rPr lang="en-US" smtClean="0"/>
              <a:pPr/>
              <a:t>7/17/15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391402A-99DF-5E44-9CA4-3BC64FA01EA9}" type="slidenum">
              <a:rPr lang="en-US" smtClean="0"/>
              <a:pPr/>
              <a:t>‹#›</a:t>
            </a:fld>
            <a:endParaRPr lang="en-US"/>
          </a:p>
        </p:txBody>
      </p:sp>
    </p:spTree>
    <p:extLst>
      <p:ext uri="{BB962C8B-B14F-4D97-AF65-F5344CB8AC3E}">
        <p14:creationId xmlns:p14="http://schemas.microsoft.com/office/powerpoint/2010/main" val="2409133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610600" cy="1143000"/>
          </a:xfrm>
        </p:spPr>
        <p:txBody>
          <a:bodyPr/>
          <a:lstStyle>
            <a:lvl1pPr>
              <a:defRPr>
                <a:solidFill>
                  <a:schemeClr val="tx2"/>
                </a:solidFill>
                <a:latin typeface="+mj-lt"/>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A2A418B1-0117-5841-849C-4CD8ED2619A4}" type="datetimeFigureOut">
              <a:rPr lang="en-US" smtClean="0"/>
              <a:pPr/>
              <a:t>7/17/15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391402A-99DF-5E44-9CA4-3BC64FA01EA9}" type="slidenum">
              <a:rPr lang="en-US" smtClean="0"/>
              <a:pPr/>
              <a:t>‹#›</a:t>
            </a:fld>
            <a:endParaRPr lang="en-US"/>
          </a:p>
        </p:txBody>
      </p:sp>
      <p:pic>
        <p:nvPicPr>
          <p:cNvPr id="6" name="Picture 5" descr="2015 AM working art to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spTree>
    <p:extLst>
      <p:ext uri="{BB962C8B-B14F-4D97-AF65-F5344CB8AC3E}">
        <p14:creationId xmlns:p14="http://schemas.microsoft.com/office/powerpoint/2010/main" val="2550486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7469394-0A25-EC4D-AA31-21A1A2D74941}" type="datetimeFigureOut">
              <a:rPr lang="en-US" smtClean="0"/>
              <a:pPr/>
              <a:t>7/17/15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46A18E5-6441-7D4F-AF55-89DD0A14EFBD}" type="slidenum">
              <a:rPr lang="en-US" smtClean="0"/>
              <a:pPr/>
              <a:t>‹#›</a:t>
            </a:fld>
            <a:endParaRPr lang="en-US"/>
          </a:p>
        </p:txBody>
      </p:sp>
    </p:spTree>
    <p:extLst>
      <p:ext uri="{BB962C8B-B14F-4D97-AF65-F5344CB8AC3E}">
        <p14:creationId xmlns:p14="http://schemas.microsoft.com/office/powerpoint/2010/main" val="3684828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36941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038600" y="304800"/>
            <a:ext cx="4883150" cy="6019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4800" y="1466850"/>
            <a:ext cx="3694113" cy="4857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53613AD-6418-F946-AB47-E0EC5574A1CA}" type="datetimeFigureOut">
              <a:rPr lang="en-US" smtClean="0"/>
              <a:pPr/>
              <a:t>7/17/15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C25B54A-3E88-7D4B-8CC4-E96B3BC764C3}" type="slidenum">
              <a:rPr lang="en-US" smtClean="0"/>
              <a:pPr/>
              <a:t>‹#›</a:t>
            </a:fld>
            <a:endParaRPr lang="en-US"/>
          </a:p>
        </p:txBody>
      </p:sp>
    </p:spTree>
    <p:extLst>
      <p:ext uri="{BB962C8B-B14F-4D97-AF65-F5344CB8AC3E}">
        <p14:creationId xmlns:p14="http://schemas.microsoft.com/office/powerpoint/2010/main" val="1372237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958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352801"/>
          </a:xfrm>
        </p:spPr>
        <p:txBody>
          <a:bodyPr rtlCol="0">
            <a:normAutofit/>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81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538D225-ED2C-0642-BFC5-811BDD89E84C}" type="datetimeFigureOut">
              <a:rPr lang="en-US" smtClean="0"/>
              <a:pPr/>
              <a:t>7/17/15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03E61E-6B02-0D4A-882B-9EE08F1C698E}" type="slidenum">
              <a:rPr lang="en-US" smtClean="0"/>
              <a:pPr/>
              <a:t>‹#›</a:t>
            </a:fld>
            <a:endParaRPr lang="en-US"/>
          </a:p>
        </p:txBody>
      </p:sp>
    </p:spTree>
    <p:extLst>
      <p:ext uri="{BB962C8B-B14F-4D97-AF65-F5344CB8AC3E}">
        <p14:creationId xmlns:p14="http://schemas.microsoft.com/office/powerpoint/2010/main" val="76525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67627B7-CB43-BB49-BFB3-AD7DC4DE81B1}" type="datetimeFigureOut">
              <a:rPr lang="en-US" smtClean="0"/>
              <a:pPr/>
              <a:t>7/17/15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39E608-1CF3-1D4E-B755-A67386181B50}" type="slidenum">
              <a:rPr lang="en-US" smtClean="0"/>
              <a:pPr/>
              <a:t>‹#›</a:t>
            </a:fld>
            <a:endParaRPr lang="en-US"/>
          </a:p>
        </p:txBody>
      </p:sp>
    </p:spTree>
    <p:extLst>
      <p:ext uri="{BB962C8B-B14F-4D97-AF65-F5344CB8AC3E}">
        <p14:creationId xmlns:p14="http://schemas.microsoft.com/office/powerpoint/2010/main" val="66940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CUBO5 PPT bg BLA">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a:xfrm>
            <a:off x="2286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A80A9-CB0E-004B-B53F-5470838F19DB}" type="slidenum">
              <a:rPr lang="en-US" smtClean="0"/>
              <a:pPr/>
              <a:t>‹#›</a:t>
            </a:fld>
            <a:endParaRPr lang="en-US"/>
          </a:p>
        </p:txBody>
      </p:sp>
      <p:sp>
        <p:nvSpPr>
          <p:cNvPr id="7" name="Rectangle 6"/>
          <p:cNvSpPr/>
          <p:nvPr userDrawn="1"/>
        </p:nvSpPr>
        <p:spPr>
          <a:xfrm>
            <a:off x="2667000" y="424632"/>
            <a:ext cx="6096000" cy="338554"/>
          </a:xfrm>
          <a:prstGeom prst="rect">
            <a:avLst/>
          </a:prstGeom>
        </p:spPr>
        <p:txBody>
          <a:bodyPr wrap="square">
            <a:spAutoFit/>
          </a:bodyPr>
          <a:lstStyle/>
          <a:p>
            <a:r>
              <a:rPr lang="en-US" sz="1600" dirty="0" smtClean="0">
                <a:solidFill>
                  <a:srgbClr val="740B15"/>
                </a:solidFill>
              </a:rPr>
              <a:t>Collaborating on a Cloud Platform: </a:t>
            </a:r>
            <a:r>
              <a:rPr lang="en-US" sz="1600" b="1" dirty="0" smtClean="0">
                <a:solidFill>
                  <a:srgbClr val="740B15"/>
                </a:solidFill>
              </a:rPr>
              <a:t>A</a:t>
            </a:r>
            <a:r>
              <a:rPr lang="en-US" sz="1600" dirty="0" smtClean="0">
                <a:solidFill>
                  <a:srgbClr val="740B15"/>
                </a:solidFill>
              </a:rPr>
              <a:t> </a:t>
            </a:r>
            <a:r>
              <a:rPr lang="en-US" sz="1600" b="1" baseline="0" dirty="0" smtClean="0">
                <a:solidFill>
                  <a:srgbClr val="740B15"/>
                </a:solidFill>
              </a:rPr>
              <a:t>Primer for CFOs</a:t>
            </a:r>
            <a:endParaRPr lang="en-US" sz="1600" b="1" dirty="0">
              <a:solidFill>
                <a:srgbClr val="740B15"/>
              </a:solidFill>
            </a:endParaRPr>
          </a:p>
        </p:txBody>
      </p:sp>
      <p:sp>
        <p:nvSpPr>
          <p:cNvPr id="10" name="Title 9"/>
          <p:cNvSpPr>
            <a:spLocks noGrp="1"/>
          </p:cNvSpPr>
          <p:nvPr>
            <p:ph type="title"/>
          </p:nvPr>
        </p:nvSpPr>
        <p:spPr>
          <a:xfrm>
            <a:off x="2667000" y="990600"/>
            <a:ext cx="6324600" cy="1066800"/>
          </a:xfrm>
          <a:prstGeom prst="rect">
            <a:avLst/>
          </a:prstGeom>
        </p:spPr>
        <p:txBody>
          <a:bodyPr vert="horz"/>
          <a:lstStyle>
            <a:lvl1pPr algn="l">
              <a:defRPr sz="2000">
                <a:latin typeface="Arial"/>
                <a:cs typeface="Arial"/>
              </a:defRPr>
            </a:lvl1pPr>
          </a:lstStyle>
          <a:p>
            <a:r>
              <a:rPr lang="en-US" smtClean="0"/>
              <a:t>Click to edit Master title style</a:t>
            </a:r>
            <a:endParaRPr lang="en-US"/>
          </a:p>
        </p:txBody>
      </p:sp>
      <p:pic>
        <p:nvPicPr>
          <p:cNvPr id="5" name="Picture 4" descr="1-Text@High.png"/>
          <p:cNvPicPr>
            <a:picLocks noChangeAspect="1"/>
          </p:cNvPicPr>
          <p:nvPr userDrawn="1"/>
        </p:nvPicPr>
        <p:blipFill rotWithShape="1">
          <a:blip r:embed="rId3">
            <a:extLst>
              <a:ext uri="{28A0092B-C50C-407E-A947-70E740481C1C}">
                <a14:useLocalDpi xmlns:a14="http://schemas.microsoft.com/office/drawing/2010/main" val="0"/>
              </a:ext>
            </a:extLst>
          </a:blip>
          <a:srcRect l="130" t="-1481" r="80655" b="83284"/>
          <a:stretch/>
        </p:blipFill>
        <p:spPr>
          <a:xfrm>
            <a:off x="51163" y="5978626"/>
            <a:ext cx="1472837" cy="905826"/>
          </a:xfrm>
          <a:prstGeom prst="rect">
            <a:avLst/>
          </a:prstGeom>
        </p:spPr>
      </p:pic>
    </p:spTree>
    <p:extLst>
      <p:ext uri="{BB962C8B-B14F-4D97-AF65-F5344CB8AC3E}">
        <p14:creationId xmlns:p14="http://schemas.microsoft.com/office/powerpoint/2010/main" val="2846083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90601"/>
            <a:ext cx="18288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1"/>
            <a:ext cx="6019800" cy="4876800"/>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1757B62-B1D6-004B-B8EC-D3A8DCC84FF2}" type="datetimeFigureOut">
              <a:rPr lang="en-US" smtClean="0"/>
              <a:pPr/>
              <a:t>7/17/15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C09C63-F749-6745-A4F4-325FEF23AEF6}" type="slidenum">
              <a:rPr lang="en-US" smtClean="0"/>
              <a:pPr/>
              <a:t>‹#›</a:t>
            </a:fld>
            <a:endParaRPr lang="en-US"/>
          </a:p>
        </p:txBody>
      </p:sp>
    </p:spTree>
    <p:extLst>
      <p:ext uri="{BB962C8B-B14F-4D97-AF65-F5344CB8AC3E}">
        <p14:creationId xmlns:p14="http://schemas.microsoft.com/office/powerpoint/2010/main" val="180964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8F1E0898-5AEF-C047-A9E4-CD3B3C7787D3}" type="datetimeFigureOut">
              <a:rPr lang="en-US" smtClean="0"/>
              <a:pPr/>
              <a:t>7/17/15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64F943B-9288-B64B-9788-0431E77AB424}" type="slidenum">
              <a:rPr lang="en-US" smtClean="0"/>
              <a:pPr/>
              <a:t>‹#›</a:t>
            </a:fld>
            <a:endParaRPr lang="en-US"/>
          </a:p>
        </p:txBody>
      </p:sp>
    </p:spTree>
    <p:extLst>
      <p:ext uri="{BB962C8B-B14F-4D97-AF65-F5344CB8AC3E}">
        <p14:creationId xmlns:p14="http://schemas.microsoft.com/office/powerpoint/2010/main" val="1144952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2800" baseline="0">
                <a:solidFill>
                  <a:schemeClr val="accent1">
                    <a:lumMod val="75000"/>
                  </a:schemeClr>
                </a:solidFill>
                <a:latin typeface="+mj-lt"/>
              </a:defRPr>
            </a:lvl1pPr>
          </a:lstStyle>
          <a:p>
            <a:r>
              <a:rPr lang="en-US" dirty="0" smtClean="0"/>
              <a:t>Slide Title – Introduction of topic</a:t>
            </a:r>
            <a:endParaRPr lang="en-US" dirty="0"/>
          </a:p>
        </p:txBody>
      </p:sp>
      <p:sp>
        <p:nvSpPr>
          <p:cNvPr id="5" name="Date Placeholder 3"/>
          <p:cNvSpPr>
            <a:spLocks noGrp="1"/>
          </p:cNvSpPr>
          <p:nvPr>
            <p:ph type="dt" sz="half" idx="10"/>
          </p:nvPr>
        </p:nvSpPr>
        <p:spPr/>
        <p:txBody>
          <a:bodyPr/>
          <a:lstStyle>
            <a:lvl1pPr>
              <a:defRPr/>
            </a:lvl1pPr>
          </a:lstStyle>
          <a:p>
            <a:fld id="{4B54F865-DE7A-9448-B055-55B8400E752E}" type="datetimeFigureOut">
              <a:rPr lang="en-US"/>
              <a:pPr/>
              <a:t>7/17/15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15EC83-E16F-4642-B896-DCA432675C1D}" type="slidenum">
              <a:rPr lang="en-US"/>
              <a:pPr/>
              <a:t>‹#›</a:t>
            </a:fld>
            <a:endParaRPr lang="en-US"/>
          </a:p>
        </p:txBody>
      </p:sp>
      <p:sp>
        <p:nvSpPr>
          <p:cNvPr id="8" name="Content Placeholder 4"/>
          <p:cNvSpPr>
            <a:spLocks noGrp="1"/>
          </p:cNvSpPr>
          <p:nvPr>
            <p:ph sz="half" idx="1"/>
          </p:nvPr>
        </p:nvSpPr>
        <p:spPr>
          <a:xfrm>
            <a:off x="762000" y="1600200"/>
            <a:ext cx="3962400" cy="4525963"/>
          </a:xfrm>
        </p:spPr>
        <p:txBody>
          <a:bodyPr/>
          <a:lstStyle/>
          <a:p>
            <a:r>
              <a:rPr lang="en-US" sz="3000" dirty="0" smtClean="0">
                <a:latin typeface="Cambria" charset="0"/>
              </a:rPr>
              <a:t>Define order of content</a:t>
            </a:r>
          </a:p>
          <a:p>
            <a:pPr lvl="1"/>
            <a:r>
              <a:rPr lang="en-US" sz="3000" dirty="0" smtClean="0"/>
              <a:t>Decide </a:t>
            </a:r>
            <a:r>
              <a:rPr lang="en-US" sz="3000" dirty="0"/>
              <a:t>on most important ideas to convey </a:t>
            </a:r>
            <a:endParaRPr lang="en-US" sz="3000" dirty="0" smtClean="0">
              <a:latin typeface="Cambria" charset="0"/>
            </a:endParaRPr>
          </a:p>
          <a:p>
            <a:pPr lvl="2"/>
            <a:r>
              <a:rPr lang="en-US" sz="2400" dirty="0" smtClean="0">
                <a:latin typeface="Cambria" charset="0"/>
              </a:rPr>
              <a:t>Brief highlights</a:t>
            </a:r>
          </a:p>
          <a:p>
            <a:r>
              <a:rPr lang="en-US" sz="3000" dirty="0" smtClean="0"/>
              <a:t>What are the audience takeaways?</a:t>
            </a:r>
            <a:endParaRPr lang="en-US" sz="3000" dirty="0">
              <a:latin typeface="Cambria" charset="0"/>
            </a:endParaRPr>
          </a:p>
        </p:txBody>
      </p:sp>
      <p:sp>
        <p:nvSpPr>
          <p:cNvPr id="9" name="Content Placeholder 5"/>
          <p:cNvSpPr>
            <a:spLocks noGrp="1"/>
          </p:cNvSpPr>
          <p:nvPr>
            <p:ph sz="half" idx="2"/>
          </p:nvPr>
        </p:nvSpPr>
        <p:spPr>
          <a:xfrm>
            <a:off x="4876800" y="1600200"/>
            <a:ext cx="4038600" cy="4525963"/>
          </a:xfrm>
        </p:spPr>
        <p:txBody>
          <a:bodyPr/>
          <a:lstStyle/>
          <a:p>
            <a:r>
              <a:rPr lang="en-US" sz="3000" dirty="0" smtClean="0">
                <a:latin typeface="Cambria" charset="0"/>
              </a:rPr>
              <a:t>Limit yourself to 6-7 words per bullet</a:t>
            </a:r>
            <a:endParaRPr lang="en-US" sz="3000" dirty="0">
              <a:latin typeface="Cambria" charset="0"/>
            </a:endParaRPr>
          </a:p>
          <a:p>
            <a:pPr lvl="1"/>
            <a:r>
              <a:rPr lang="en-US" sz="3000" dirty="0" smtClean="0">
                <a:latin typeface="Cambria" charset="0"/>
              </a:rPr>
              <a:t>Avoid small font</a:t>
            </a:r>
            <a:endParaRPr lang="en-US" sz="3000" dirty="0">
              <a:latin typeface="Cambria" charset="0"/>
            </a:endParaRPr>
          </a:p>
          <a:p>
            <a:pPr lvl="2"/>
            <a:r>
              <a:rPr lang="en-US" sz="2400" dirty="0" smtClean="0">
                <a:latin typeface="Cambria" charset="0"/>
              </a:rPr>
              <a:t>Emphasize data</a:t>
            </a:r>
          </a:p>
          <a:p>
            <a:pPr lvl="2"/>
            <a:r>
              <a:rPr lang="en-US" sz="2400" dirty="0" smtClean="0">
                <a:latin typeface="Cambria" charset="0"/>
              </a:rPr>
              <a:t>Use images</a:t>
            </a:r>
          </a:p>
          <a:p>
            <a:pPr>
              <a:defRPr/>
            </a:pPr>
            <a:r>
              <a:rPr lang="en-US" sz="3000" dirty="0"/>
              <a:t>Avoid paragraphs or long blocks of text</a:t>
            </a:r>
          </a:p>
          <a:p>
            <a:r>
              <a:rPr lang="en-US" sz="3000" dirty="0" smtClean="0">
                <a:latin typeface="Cambria" charset="0"/>
              </a:rPr>
              <a:t>Spell check</a:t>
            </a:r>
            <a:endParaRPr lang="en-US" sz="3000" dirty="0">
              <a:latin typeface="Cambria" charset="0"/>
            </a:endParaRPr>
          </a:p>
        </p:txBody>
      </p:sp>
    </p:spTree>
    <p:extLst>
      <p:ext uri="{BB962C8B-B14F-4D97-AF65-F5344CB8AC3E}">
        <p14:creationId xmlns:p14="http://schemas.microsoft.com/office/powerpoint/2010/main" val="1659197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lumMod val="50000"/>
                  </a:schemeClr>
                </a:solidFill>
                <a:latin typeface="+mj-lt"/>
              </a:defRPr>
            </a:lvl1pPr>
          </a:lstStyle>
          <a:p>
            <a:r>
              <a:rPr lang="en-US" dirty="0" smtClean="0"/>
              <a:t>Slide Title</a:t>
            </a:r>
            <a:endParaRPr lang="en-US" dirty="0"/>
          </a:p>
        </p:txBody>
      </p:sp>
      <p:sp>
        <p:nvSpPr>
          <p:cNvPr id="3" name="Date Placeholder 3"/>
          <p:cNvSpPr>
            <a:spLocks noGrp="1"/>
          </p:cNvSpPr>
          <p:nvPr>
            <p:ph type="dt" sz="half" idx="10"/>
          </p:nvPr>
        </p:nvSpPr>
        <p:spPr/>
        <p:txBody>
          <a:bodyPr/>
          <a:lstStyle>
            <a:lvl1pPr>
              <a:defRPr/>
            </a:lvl1pPr>
          </a:lstStyle>
          <a:p>
            <a:fld id="{E26B4C19-1931-014E-8B16-933389B610EC}" type="datetimeFigureOut">
              <a:rPr lang="en-US"/>
              <a:pPr/>
              <a:t>7/17/15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07007EC-89DE-E04A-92C9-35F4376A6B39}" type="slidenum">
              <a:rPr lang="en-US"/>
              <a:pPr/>
              <a:t>‹#›</a:t>
            </a:fld>
            <a:endParaRPr lang="en-US"/>
          </a:p>
        </p:txBody>
      </p:sp>
      <p:sp>
        <p:nvSpPr>
          <p:cNvPr id="6" name="Content Placeholder 2"/>
          <p:cNvSpPr>
            <a:spLocks noGrp="1"/>
          </p:cNvSpPr>
          <p:nvPr>
            <p:ph idx="1"/>
          </p:nvPr>
        </p:nvSpPr>
        <p:spPr>
          <a:xfrm>
            <a:off x="457200" y="1371600"/>
            <a:ext cx="8610600" cy="4525963"/>
          </a:xfrm>
        </p:spPr>
        <p:txBody>
          <a:bodyPr/>
          <a:lstStyle/>
          <a:p>
            <a:pPr>
              <a:defRPr/>
            </a:pPr>
            <a:r>
              <a:rPr lang="en-US" sz="3000" dirty="0" smtClean="0"/>
              <a:t>Remember your slides are not the message.</a:t>
            </a:r>
          </a:p>
          <a:p>
            <a:pPr lvl="1">
              <a:defRPr/>
            </a:pPr>
            <a:r>
              <a:rPr lang="en-US" sz="3000" dirty="0" smtClean="0"/>
              <a:t>The </a:t>
            </a:r>
            <a:r>
              <a:rPr lang="en-US" sz="3000" dirty="0"/>
              <a:t>message is the information you deliver.</a:t>
            </a:r>
          </a:p>
          <a:p>
            <a:pPr lvl="1">
              <a:defRPr/>
            </a:pPr>
            <a:r>
              <a:rPr lang="en-US" sz="3000" dirty="0" smtClean="0">
                <a:ea typeface="+mn-ea"/>
              </a:rPr>
              <a:t>Examine why this is important for audience</a:t>
            </a:r>
          </a:p>
          <a:p>
            <a:pPr lvl="2">
              <a:defRPr/>
            </a:pPr>
            <a:r>
              <a:rPr lang="en-US" sz="2400" dirty="0" smtClean="0">
                <a:ea typeface="+mn-ea"/>
              </a:rPr>
              <a:t>What are the resources they can find</a:t>
            </a:r>
          </a:p>
          <a:p>
            <a:pPr lvl="2">
              <a:defRPr/>
            </a:pPr>
            <a:r>
              <a:rPr lang="en-US" sz="2400" dirty="0" smtClean="0">
                <a:ea typeface="+mn-ea"/>
              </a:rPr>
              <a:t>Give examples</a:t>
            </a:r>
          </a:p>
          <a:p>
            <a:pPr>
              <a:defRPr/>
            </a:pPr>
            <a:r>
              <a:rPr lang="en-US" sz="3000" dirty="0" smtClean="0"/>
              <a:t>Discuss what’s next </a:t>
            </a:r>
          </a:p>
          <a:p>
            <a:pPr lvl="1">
              <a:defRPr/>
            </a:pPr>
            <a:r>
              <a:rPr lang="en-US" sz="3000" dirty="0" smtClean="0">
                <a:ea typeface="+mn-ea"/>
              </a:rPr>
              <a:t>How do they implement what they’ve learned?</a:t>
            </a:r>
          </a:p>
          <a:p>
            <a:pPr>
              <a:defRPr/>
            </a:pPr>
            <a:r>
              <a:rPr lang="en-US" sz="3000" dirty="0" smtClean="0">
                <a:ea typeface="+mn-ea"/>
              </a:rPr>
              <a:t>Have you communicated your message?</a:t>
            </a:r>
            <a:endParaRPr lang="en-US" sz="3000" dirty="0">
              <a:ea typeface="+mn-ea"/>
            </a:endParaRPr>
          </a:p>
        </p:txBody>
      </p:sp>
    </p:spTree>
    <p:extLst>
      <p:ext uri="{BB962C8B-B14F-4D97-AF65-F5344CB8AC3E}">
        <p14:creationId xmlns:p14="http://schemas.microsoft.com/office/powerpoint/2010/main" val="2550486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8F1E0898-5AEF-C047-A9E4-CD3B3C7787D3}" type="datetimeFigureOut">
              <a:rPr lang="en-US"/>
              <a:pPr/>
              <a:t>7/17/15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64F943B-9288-B64B-9788-0431E77AB424}" type="slidenum">
              <a:rPr lang="en-US"/>
              <a:pPr/>
              <a:t>‹#›</a:t>
            </a:fld>
            <a:endParaRPr lang="en-US"/>
          </a:p>
        </p:txBody>
      </p:sp>
    </p:spTree>
    <p:extLst>
      <p:ext uri="{BB962C8B-B14F-4D97-AF65-F5344CB8AC3E}">
        <p14:creationId xmlns:p14="http://schemas.microsoft.com/office/powerpoint/2010/main" val="114495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CUBO5 PPT bg BLB">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a:xfrm>
            <a:off x="2286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A80A9-CB0E-004B-B53F-5470838F19DB}" type="slidenum">
              <a:rPr lang="en-US" smtClean="0"/>
              <a:pPr/>
              <a:t>‹#›</a:t>
            </a:fld>
            <a:endParaRPr lang="en-US"/>
          </a:p>
        </p:txBody>
      </p:sp>
      <p:sp>
        <p:nvSpPr>
          <p:cNvPr id="7" name="Rectangle 6"/>
          <p:cNvSpPr/>
          <p:nvPr userDrawn="1"/>
        </p:nvSpPr>
        <p:spPr>
          <a:xfrm>
            <a:off x="2667000" y="424632"/>
            <a:ext cx="6096000" cy="338554"/>
          </a:xfrm>
          <a:prstGeom prst="rect">
            <a:avLst/>
          </a:prstGeom>
        </p:spPr>
        <p:txBody>
          <a:bodyPr wrap="square">
            <a:spAutoFit/>
          </a:bodyPr>
          <a:lstStyle/>
          <a:p>
            <a:r>
              <a:rPr lang="en-US" sz="1600" dirty="0" smtClean="0">
                <a:solidFill>
                  <a:srgbClr val="740B15"/>
                </a:solidFill>
              </a:rPr>
              <a:t>Collaborating on a Cloud Platform: </a:t>
            </a:r>
            <a:r>
              <a:rPr lang="en-US" sz="1600" b="1" dirty="0" smtClean="0">
                <a:solidFill>
                  <a:srgbClr val="740B15"/>
                </a:solidFill>
              </a:rPr>
              <a:t>A</a:t>
            </a:r>
            <a:r>
              <a:rPr lang="en-US" sz="1600" dirty="0" smtClean="0">
                <a:solidFill>
                  <a:srgbClr val="740B15"/>
                </a:solidFill>
              </a:rPr>
              <a:t> </a:t>
            </a:r>
            <a:r>
              <a:rPr lang="en-US" sz="1600" b="1" baseline="0" dirty="0" smtClean="0">
                <a:solidFill>
                  <a:srgbClr val="740B15"/>
                </a:solidFill>
              </a:rPr>
              <a:t>Primer for CFOs</a:t>
            </a:r>
            <a:endParaRPr lang="en-US" sz="1600" b="1" dirty="0">
              <a:solidFill>
                <a:srgbClr val="740B15"/>
              </a:solidFill>
            </a:endParaRPr>
          </a:p>
        </p:txBody>
      </p:sp>
      <p:sp>
        <p:nvSpPr>
          <p:cNvPr id="8" name="Title 9"/>
          <p:cNvSpPr>
            <a:spLocks noGrp="1"/>
          </p:cNvSpPr>
          <p:nvPr>
            <p:ph type="title"/>
          </p:nvPr>
        </p:nvSpPr>
        <p:spPr>
          <a:xfrm>
            <a:off x="2667000" y="990600"/>
            <a:ext cx="6324600" cy="1066800"/>
          </a:xfrm>
          <a:prstGeom prst="rect">
            <a:avLst/>
          </a:prstGeom>
        </p:spPr>
        <p:txBody>
          <a:bodyPr vert="horz"/>
          <a:lstStyle>
            <a:lvl1pPr algn="l">
              <a:defRPr sz="2000">
                <a:latin typeface="Arial"/>
                <a:cs typeface="Arial"/>
              </a:defRPr>
            </a:lvl1pPr>
          </a:lstStyle>
          <a:p>
            <a:r>
              <a:rPr lang="en-US" smtClean="0"/>
              <a:t>Click to edit Master title style</a:t>
            </a:r>
            <a:endParaRPr lang="en-US"/>
          </a:p>
        </p:txBody>
      </p:sp>
      <p:pic>
        <p:nvPicPr>
          <p:cNvPr id="5" name="Picture 4" descr="1-Text@High.png"/>
          <p:cNvPicPr>
            <a:picLocks noChangeAspect="1"/>
          </p:cNvPicPr>
          <p:nvPr userDrawn="1"/>
        </p:nvPicPr>
        <p:blipFill rotWithShape="1">
          <a:blip r:embed="rId3">
            <a:extLst>
              <a:ext uri="{28A0092B-C50C-407E-A947-70E740481C1C}">
                <a14:useLocalDpi xmlns:a14="http://schemas.microsoft.com/office/drawing/2010/main" val="0"/>
              </a:ext>
            </a:extLst>
          </a:blip>
          <a:srcRect l="130" t="-1481" r="80655" b="83284"/>
          <a:stretch/>
        </p:blipFill>
        <p:spPr>
          <a:xfrm>
            <a:off x="51163" y="5978626"/>
            <a:ext cx="1472837" cy="905826"/>
          </a:xfrm>
          <a:prstGeom prst="rect">
            <a:avLst/>
          </a:prstGeom>
        </p:spPr>
      </p:pic>
    </p:spTree>
    <p:extLst>
      <p:ext uri="{BB962C8B-B14F-4D97-AF65-F5344CB8AC3E}">
        <p14:creationId xmlns:p14="http://schemas.microsoft.com/office/powerpoint/2010/main" val="4391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CUBO5 PPT bg BMA">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a:xfrm>
            <a:off x="2286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A80A9-CB0E-004B-B53F-5470838F19DB}" type="slidenum">
              <a:rPr lang="en-US" smtClean="0"/>
              <a:pPr/>
              <a:t>‹#›</a:t>
            </a:fld>
            <a:endParaRPr lang="en-US"/>
          </a:p>
        </p:txBody>
      </p:sp>
      <p:sp>
        <p:nvSpPr>
          <p:cNvPr id="7" name="Rectangle 6"/>
          <p:cNvSpPr/>
          <p:nvPr userDrawn="1"/>
        </p:nvSpPr>
        <p:spPr>
          <a:xfrm>
            <a:off x="2667000" y="424632"/>
            <a:ext cx="6096000" cy="584776"/>
          </a:xfrm>
          <a:prstGeom prst="rect">
            <a:avLst/>
          </a:prstGeom>
        </p:spPr>
        <p:txBody>
          <a:bodyPr wrap="square">
            <a:spAutoFit/>
          </a:bodyPr>
          <a:lstStyle/>
          <a:p>
            <a:r>
              <a:rPr lang="en-US" sz="1600" dirty="0" smtClean="0">
                <a:solidFill>
                  <a:srgbClr val="740B15"/>
                </a:solidFill>
              </a:rPr>
              <a:t>Collaborating on a Cloud Platform: </a:t>
            </a:r>
            <a:r>
              <a:rPr lang="en-US" sz="1600" b="1" dirty="0" smtClean="0">
                <a:solidFill>
                  <a:srgbClr val="740B15"/>
                </a:solidFill>
              </a:rPr>
              <a:t>A</a:t>
            </a:r>
            <a:r>
              <a:rPr lang="en-US" sz="1600" dirty="0" smtClean="0">
                <a:solidFill>
                  <a:srgbClr val="740B15"/>
                </a:solidFill>
              </a:rPr>
              <a:t> </a:t>
            </a:r>
            <a:r>
              <a:rPr lang="en-US" sz="1600" b="1" baseline="0" dirty="0" smtClean="0">
                <a:solidFill>
                  <a:srgbClr val="740B15"/>
                </a:solidFill>
              </a:rPr>
              <a:t>Primer for CFOs</a:t>
            </a:r>
            <a:endParaRPr lang="en-US" sz="1600" b="1" dirty="0" smtClean="0">
              <a:solidFill>
                <a:srgbClr val="740B15"/>
              </a:solidFill>
            </a:endParaRPr>
          </a:p>
          <a:p>
            <a:endParaRPr lang="en-US" sz="1600" b="1" dirty="0">
              <a:solidFill>
                <a:srgbClr val="740B15"/>
              </a:solidFill>
            </a:endParaRPr>
          </a:p>
        </p:txBody>
      </p:sp>
      <p:sp>
        <p:nvSpPr>
          <p:cNvPr id="8" name="Title 9"/>
          <p:cNvSpPr>
            <a:spLocks noGrp="1"/>
          </p:cNvSpPr>
          <p:nvPr>
            <p:ph type="title"/>
          </p:nvPr>
        </p:nvSpPr>
        <p:spPr>
          <a:xfrm>
            <a:off x="2667000" y="990600"/>
            <a:ext cx="6324600" cy="1066800"/>
          </a:xfrm>
          <a:prstGeom prst="rect">
            <a:avLst/>
          </a:prstGeom>
        </p:spPr>
        <p:txBody>
          <a:bodyPr vert="horz"/>
          <a:lstStyle>
            <a:lvl1pPr algn="l">
              <a:defRPr sz="2000">
                <a:latin typeface="Arial"/>
                <a:cs typeface="Arial"/>
              </a:defRPr>
            </a:lvl1pPr>
          </a:lstStyle>
          <a:p>
            <a:r>
              <a:rPr lang="en-US" smtClean="0"/>
              <a:t>Click to edit Master title style</a:t>
            </a:r>
            <a:endParaRPr lang="en-US"/>
          </a:p>
        </p:txBody>
      </p:sp>
      <p:pic>
        <p:nvPicPr>
          <p:cNvPr id="5" name="Picture 4" descr="1-Text@High.png"/>
          <p:cNvPicPr>
            <a:picLocks noChangeAspect="1"/>
          </p:cNvPicPr>
          <p:nvPr userDrawn="1"/>
        </p:nvPicPr>
        <p:blipFill rotWithShape="1">
          <a:blip r:embed="rId3">
            <a:extLst>
              <a:ext uri="{28A0092B-C50C-407E-A947-70E740481C1C}">
                <a14:useLocalDpi xmlns:a14="http://schemas.microsoft.com/office/drawing/2010/main" val="0"/>
              </a:ext>
            </a:extLst>
          </a:blip>
          <a:srcRect l="130" t="-1481" r="80655" b="83284"/>
          <a:stretch/>
        </p:blipFill>
        <p:spPr>
          <a:xfrm>
            <a:off x="51163" y="5978626"/>
            <a:ext cx="1472837" cy="905826"/>
          </a:xfrm>
          <a:prstGeom prst="rect">
            <a:avLst/>
          </a:prstGeom>
        </p:spPr>
      </p:pic>
    </p:spTree>
    <p:extLst>
      <p:ext uri="{BB962C8B-B14F-4D97-AF65-F5344CB8AC3E}">
        <p14:creationId xmlns:p14="http://schemas.microsoft.com/office/powerpoint/2010/main" val="40512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CUBO5 PPT bg BMB">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a:xfrm>
            <a:off x="2286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A80A9-CB0E-004B-B53F-5470838F19DB}" type="slidenum">
              <a:rPr lang="en-US" smtClean="0"/>
              <a:pPr/>
              <a:t>‹#›</a:t>
            </a:fld>
            <a:endParaRPr lang="en-US"/>
          </a:p>
        </p:txBody>
      </p:sp>
      <p:sp>
        <p:nvSpPr>
          <p:cNvPr id="7" name="Rectangle 6"/>
          <p:cNvSpPr/>
          <p:nvPr userDrawn="1"/>
        </p:nvSpPr>
        <p:spPr>
          <a:xfrm>
            <a:off x="2667000" y="424632"/>
            <a:ext cx="6096000" cy="338554"/>
          </a:xfrm>
          <a:prstGeom prst="rect">
            <a:avLst/>
          </a:prstGeom>
        </p:spPr>
        <p:txBody>
          <a:bodyPr wrap="square">
            <a:spAutoFit/>
          </a:bodyPr>
          <a:lstStyle/>
          <a:p>
            <a:r>
              <a:rPr lang="en-US" sz="1600" dirty="0" smtClean="0">
                <a:solidFill>
                  <a:srgbClr val="740B15"/>
                </a:solidFill>
              </a:rPr>
              <a:t>Collaborating on a Cloud Platform: </a:t>
            </a:r>
            <a:r>
              <a:rPr lang="en-US" sz="1600" b="1" dirty="0" smtClean="0">
                <a:solidFill>
                  <a:srgbClr val="740B15"/>
                </a:solidFill>
              </a:rPr>
              <a:t>A</a:t>
            </a:r>
            <a:r>
              <a:rPr lang="en-US" sz="1600" dirty="0" smtClean="0">
                <a:solidFill>
                  <a:srgbClr val="740B15"/>
                </a:solidFill>
              </a:rPr>
              <a:t> </a:t>
            </a:r>
            <a:r>
              <a:rPr lang="en-US" sz="1600" b="1" baseline="0" dirty="0" smtClean="0">
                <a:solidFill>
                  <a:srgbClr val="740B15"/>
                </a:solidFill>
              </a:rPr>
              <a:t>Primer for CFOs</a:t>
            </a:r>
            <a:endParaRPr lang="en-US" sz="1600" b="1" dirty="0">
              <a:solidFill>
                <a:srgbClr val="740B15"/>
              </a:solidFill>
            </a:endParaRPr>
          </a:p>
        </p:txBody>
      </p:sp>
      <p:sp>
        <p:nvSpPr>
          <p:cNvPr id="8" name="Title 9"/>
          <p:cNvSpPr>
            <a:spLocks noGrp="1"/>
          </p:cNvSpPr>
          <p:nvPr>
            <p:ph type="title"/>
          </p:nvPr>
        </p:nvSpPr>
        <p:spPr>
          <a:xfrm>
            <a:off x="2667000" y="990600"/>
            <a:ext cx="6324600" cy="1066800"/>
          </a:xfrm>
          <a:prstGeom prst="rect">
            <a:avLst/>
          </a:prstGeom>
        </p:spPr>
        <p:txBody>
          <a:bodyPr vert="horz"/>
          <a:lstStyle>
            <a:lvl1pPr algn="l">
              <a:defRPr sz="2000">
                <a:latin typeface="Arial"/>
                <a:cs typeface="Arial"/>
              </a:defRPr>
            </a:lvl1pPr>
          </a:lstStyle>
          <a:p>
            <a:r>
              <a:rPr lang="en-US" smtClean="0"/>
              <a:t>Click to edit Master title style</a:t>
            </a:r>
            <a:endParaRPr lang="en-US"/>
          </a:p>
        </p:txBody>
      </p:sp>
      <p:pic>
        <p:nvPicPr>
          <p:cNvPr id="5" name="Picture 4" descr="1-Text@High.png"/>
          <p:cNvPicPr>
            <a:picLocks noChangeAspect="1"/>
          </p:cNvPicPr>
          <p:nvPr userDrawn="1"/>
        </p:nvPicPr>
        <p:blipFill rotWithShape="1">
          <a:blip r:embed="rId3">
            <a:extLst>
              <a:ext uri="{28A0092B-C50C-407E-A947-70E740481C1C}">
                <a14:useLocalDpi xmlns:a14="http://schemas.microsoft.com/office/drawing/2010/main" val="0"/>
              </a:ext>
            </a:extLst>
          </a:blip>
          <a:srcRect l="130" t="-1481" r="80655" b="83284"/>
          <a:stretch/>
        </p:blipFill>
        <p:spPr>
          <a:xfrm>
            <a:off x="51163" y="5978626"/>
            <a:ext cx="1472837" cy="905826"/>
          </a:xfrm>
          <a:prstGeom prst="rect">
            <a:avLst/>
          </a:prstGeom>
        </p:spPr>
      </p:pic>
    </p:spTree>
    <p:extLst>
      <p:ext uri="{BB962C8B-B14F-4D97-AF65-F5344CB8AC3E}">
        <p14:creationId xmlns:p14="http://schemas.microsoft.com/office/powerpoint/2010/main" val="292394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CUBO5 PPT bg BHA">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a:xfrm>
            <a:off x="228600" y="63404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A80A9-CB0E-004B-B53F-5470838F19DB}" type="slidenum">
              <a:rPr lang="en-US" smtClean="0"/>
              <a:pPr/>
              <a:t>‹#›</a:t>
            </a:fld>
            <a:endParaRPr lang="en-US"/>
          </a:p>
        </p:txBody>
      </p:sp>
      <p:sp>
        <p:nvSpPr>
          <p:cNvPr id="8" name="Rectangle 7"/>
          <p:cNvSpPr/>
          <p:nvPr userDrawn="1"/>
        </p:nvSpPr>
        <p:spPr>
          <a:xfrm>
            <a:off x="2667000" y="424632"/>
            <a:ext cx="6096000" cy="338554"/>
          </a:xfrm>
          <a:prstGeom prst="rect">
            <a:avLst/>
          </a:prstGeom>
        </p:spPr>
        <p:txBody>
          <a:bodyPr wrap="square">
            <a:spAutoFit/>
          </a:bodyPr>
          <a:lstStyle/>
          <a:p>
            <a:r>
              <a:rPr lang="en-US" sz="1600" dirty="0" smtClean="0">
                <a:solidFill>
                  <a:srgbClr val="740B15"/>
                </a:solidFill>
              </a:rPr>
              <a:t>Collaborating on a Cloud Platform: </a:t>
            </a:r>
            <a:r>
              <a:rPr lang="en-US" sz="1600" b="1" dirty="0" smtClean="0">
                <a:solidFill>
                  <a:srgbClr val="740B15"/>
                </a:solidFill>
              </a:rPr>
              <a:t>A</a:t>
            </a:r>
            <a:r>
              <a:rPr lang="en-US" sz="1600" dirty="0" smtClean="0">
                <a:solidFill>
                  <a:srgbClr val="740B15"/>
                </a:solidFill>
              </a:rPr>
              <a:t> </a:t>
            </a:r>
            <a:r>
              <a:rPr lang="en-US" sz="1600" b="1" baseline="0" dirty="0" smtClean="0">
                <a:solidFill>
                  <a:srgbClr val="740B15"/>
                </a:solidFill>
              </a:rPr>
              <a:t>Primer for CFOs</a:t>
            </a:r>
            <a:endParaRPr lang="en-US" sz="1600" b="1" dirty="0">
              <a:solidFill>
                <a:srgbClr val="740B15"/>
              </a:solidFill>
            </a:endParaRPr>
          </a:p>
        </p:txBody>
      </p:sp>
      <p:sp>
        <p:nvSpPr>
          <p:cNvPr id="9" name="Title 9"/>
          <p:cNvSpPr>
            <a:spLocks noGrp="1"/>
          </p:cNvSpPr>
          <p:nvPr>
            <p:ph type="title"/>
          </p:nvPr>
        </p:nvSpPr>
        <p:spPr>
          <a:xfrm>
            <a:off x="2667000" y="990600"/>
            <a:ext cx="6324600" cy="1066800"/>
          </a:xfrm>
          <a:prstGeom prst="rect">
            <a:avLst/>
          </a:prstGeom>
        </p:spPr>
        <p:txBody>
          <a:bodyPr vert="horz"/>
          <a:lstStyle>
            <a:lvl1pPr algn="l">
              <a:defRPr sz="2000">
                <a:latin typeface="Arial"/>
                <a:cs typeface="Arial"/>
              </a:defRPr>
            </a:lvl1pPr>
          </a:lstStyle>
          <a:p>
            <a:r>
              <a:rPr lang="en-US" smtClean="0"/>
              <a:t>Click to edit Master title style</a:t>
            </a:r>
            <a:endParaRPr lang="en-US"/>
          </a:p>
        </p:txBody>
      </p:sp>
      <p:pic>
        <p:nvPicPr>
          <p:cNvPr id="5" name="Picture 4" descr="1-Text@High.png"/>
          <p:cNvPicPr>
            <a:picLocks noChangeAspect="1"/>
          </p:cNvPicPr>
          <p:nvPr userDrawn="1"/>
        </p:nvPicPr>
        <p:blipFill rotWithShape="1">
          <a:blip r:embed="rId3">
            <a:extLst>
              <a:ext uri="{28A0092B-C50C-407E-A947-70E740481C1C}">
                <a14:useLocalDpi xmlns:a14="http://schemas.microsoft.com/office/drawing/2010/main" val="0"/>
              </a:ext>
            </a:extLst>
          </a:blip>
          <a:srcRect l="130" t="-1481" r="80655" b="83284"/>
          <a:stretch/>
        </p:blipFill>
        <p:spPr>
          <a:xfrm>
            <a:off x="51163" y="5978626"/>
            <a:ext cx="1472837" cy="905826"/>
          </a:xfrm>
          <a:prstGeom prst="rect">
            <a:avLst/>
          </a:prstGeom>
        </p:spPr>
      </p:pic>
    </p:spTree>
    <p:extLst>
      <p:ext uri="{BB962C8B-B14F-4D97-AF65-F5344CB8AC3E}">
        <p14:creationId xmlns:p14="http://schemas.microsoft.com/office/powerpoint/2010/main" val="102354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CUBO5 PPT bg BHB">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a:xfrm>
            <a:off x="2286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A80A9-CB0E-004B-B53F-5470838F19DB}" type="slidenum">
              <a:rPr lang="en-US" smtClean="0"/>
              <a:pPr/>
              <a:t>‹#›</a:t>
            </a:fld>
            <a:endParaRPr lang="en-US"/>
          </a:p>
        </p:txBody>
      </p:sp>
      <p:sp>
        <p:nvSpPr>
          <p:cNvPr id="7" name="Rectangle 6"/>
          <p:cNvSpPr/>
          <p:nvPr userDrawn="1"/>
        </p:nvSpPr>
        <p:spPr>
          <a:xfrm>
            <a:off x="2667000" y="424632"/>
            <a:ext cx="6096000" cy="338554"/>
          </a:xfrm>
          <a:prstGeom prst="rect">
            <a:avLst/>
          </a:prstGeom>
        </p:spPr>
        <p:txBody>
          <a:bodyPr wrap="square">
            <a:spAutoFit/>
          </a:bodyPr>
          <a:lstStyle/>
          <a:p>
            <a:r>
              <a:rPr lang="en-US" sz="1600" dirty="0" smtClean="0">
                <a:solidFill>
                  <a:srgbClr val="740B15"/>
                </a:solidFill>
              </a:rPr>
              <a:t>Collaborating on a Cloud Platform: </a:t>
            </a:r>
            <a:r>
              <a:rPr lang="en-US" sz="1600" b="1" dirty="0" smtClean="0">
                <a:solidFill>
                  <a:srgbClr val="740B15"/>
                </a:solidFill>
              </a:rPr>
              <a:t>A</a:t>
            </a:r>
            <a:r>
              <a:rPr lang="en-US" sz="1600" dirty="0" smtClean="0">
                <a:solidFill>
                  <a:srgbClr val="740B15"/>
                </a:solidFill>
              </a:rPr>
              <a:t> </a:t>
            </a:r>
            <a:r>
              <a:rPr lang="en-US" sz="1600" b="1" baseline="0" dirty="0" smtClean="0">
                <a:solidFill>
                  <a:srgbClr val="740B15"/>
                </a:solidFill>
              </a:rPr>
              <a:t>Primer for CFOs</a:t>
            </a:r>
            <a:endParaRPr lang="en-US" sz="1600" b="1" dirty="0">
              <a:solidFill>
                <a:srgbClr val="740B15"/>
              </a:solidFill>
            </a:endParaRPr>
          </a:p>
        </p:txBody>
      </p:sp>
      <p:sp>
        <p:nvSpPr>
          <p:cNvPr id="8" name="Title 9"/>
          <p:cNvSpPr>
            <a:spLocks noGrp="1"/>
          </p:cNvSpPr>
          <p:nvPr>
            <p:ph type="title"/>
          </p:nvPr>
        </p:nvSpPr>
        <p:spPr>
          <a:xfrm>
            <a:off x="2667000" y="990600"/>
            <a:ext cx="6324600" cy="1066800"/>
          </a:xfrm>
          <a:prstGeom prst="rect">
            <a:avLst/>
          </a:prstGeom>
        </p:spPr>
        <p:txBody>
          <a:bodyPr vert="horz"/>
          <a:lstStyle>
            <a:lvl1pPr algn="l">
              <a:defRPr sz="2000">
                <a:latin typeface="Arial"/>
                <a:cs typeface="Arial"/>
              </a:defRPr>
            </a:lvl1pPr>
          </a:lstStyle>
          <a:p>
            <a:r>
              <a:rPr lang="en-US" smtClean="0"/>
              <a:t>Click to edit Master title style</a:t>
            </a:r>
            <a:endParaRPr lang="en-US"/>
          </a:p>
        </p:txBody>
      </p:sp>
      <p:pic>
        <p:nvPicPr>
          <p:cNvPr id="5" name="Picture 4" descr="1-Text@High.png"/>
          <p:cNvPicPr>
            <a:picLocks noChangeAspect="1"/>
          </p:cNvPicPr>
          <p:nvPr userDrawn="1"/>
        </p:nvPicPr>
        <p:blipFill rotWithShape="1">
          <a:blip r:embed="rId3">
            <a:extLst>
              <a:ext uri="{28A0092B-C50C-407E-A947-70E740481C1C}">
                <a14:useLocalDpi xmlns:a14="http://schemas.microsoft.com/office/drawing/2010/main" val="0"/>
              </a:ext>
            </a:extLst>
          </a:blip>
          <a:srcRect l="130" t="-1481" r="80655" b="83284"/>
          <a:stretch/>
        </p:blipFill>
        <p:spPr>
          <a:xfrm>
            <a:off x="51163" y="5978626"/>
            <a:ext cx="1472837" cy="905826"/>
          </a:xfrm>
          <a:prstGeom prst="rect">
            <a:avLst/>
          </a:prstGeom>
        </p:spPr>
      </p:pic>
    </p:spTree>
    <p:extLst>
      <p:ext uri="{BB962C8B-B14F-4D97-AF65-F5344CB8AC3E}">
        <p14:creationId xmlns:p14="http://schemas.microsoft.com/office/powerpoint/2010/main" val="276251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CUBO5 PPT bg THA">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a:xfrm>
            <a:off x="2286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A80A9-CB0E-004B-B53F-5470838F19DB}" type="slidenum">
              <a:rPr lang="en-US" smtClean="0"/>
              <a:pPr/>
              <a:t>‹#›</a:t>
            </a:fld>
            <a:endParaRPr lang="en-US"/>
          </a:p>
        </p:txBody>
      </p:sp>
      <p:sp>
        <p:nvSpPr>
          <p:cNvPr id="7" name="Rectangle 6"/>
          <p:cNvSpPr/>
          <p:nvPr userDrawn="1"/>
        </p:nvSpPr>
        <p:spPr>
          <a:xfrm>
            <a:off x="2667000" y="424632"/>
            <a:ext cx="6096000" cy="338554"/>
          </a:xfrm>
          <a:prstGeom prst="rect">
            <a:avLst/>
          </a:prstGeom>
        </p:spPr>
        <p:txBody>
          <a:bodyPr wrap="square">
            <a:spAutoFit/>
          </a:bodyPr>
          <a:lstStyle/>
          <a:p>
            <a:r>
              <a:rPr lang="en-US" sz="1600" dirty="0" smtClean="0">
                <a:solidFill>
                  <a:srgbClr val="740B15"/>
                </a:solidFill>
              </a:rPr>
              <a:t>Collaborating on a Cloud Platform: </a:t>
            </a:r>
            <a:r>
              <a:rPr lang="en-US" sz="1600" b="1" dirty="0" smtClean="0">
                <a:solidFill>
                  <a:srgbClr val="740B15"/>
                </a:solidFill>
              </a:rPr>
              <a:t>A</a:t>
            </a:r>
            <a:r>
              <a:rPr lang="en-US" sz="1600" dirty="0" smtClean="0">
                <a:solidFill>
                  <a:srgbClr val="740B15"/>
                </a:solidFill>
              </a:rPr>
              <a:t> </a:t>
            </a:r>
            <a:r>
              <a:rPr lang="en-US" sz="1600" b="1" baseline="0" dirty="0" smtClean="0">
                <a:solidFill>
                  <a:srgbClr val="740B15"/>
                </a:solidFill>
              </a:rPr>
              <a:t>Primer for CFOs</a:t>
            </a:r>
            <a:endParaRPr lang="en-US" sz="1600" b="1" dirty="0">
              <a:solidFill>
                <a:srgbClr val="740B15"/>
              </a:solidFill>
            </a:endParaRPr>
          </a:p>
        </p:txBody>
      </p:sp>
      <p:sp>
        <p:nvSpPr>
          <p:cNvPr id="8" name="Title 9"/>
          <p:cNvSpPr>
            <a:spLocks noGrp="1"/>
          </p:cNvSpPr>
          <p:nvPr>
            <p:ph type="title"/>
          </p:nvPr>
        </p:nvSpPr>
        <p:spPr>
          <a:xfrm>
            <a:off x="2667000" y="990600"/>
            <a:ext cx="6324600" cy="1066800"/>
          </a:xfrm>
          <a:prstGeom prst="rect">
            <a:avLst/>
          </a:prstGeom>
        </p:spPr>
        <p:txBody>
          <a:bodyPr vert="horz"/>
          <a:lstStyle>
            <a:lvl1pPr algn="l">
              <a:defRPr sz="2000">
                <a:latin typeface="Arial"/>
                <a:cs typeface="Arial"/>
              </a:defRPr>
            </a:lvl1pPr>
          </a:lstStyle>
          <a:p>
            <a:r>
              <a:rPr lang="en-US" smtClean="0"/>
              <a:t>Click to edit Master title style</a:t>
            </a:r>
            <a:endParaRPr lang="en-US"/>
          </a:p>
        </p:txBody>
      </p:sp>
      <p:pic>
        <p:nvPicPr>
          <p:cNvPr id="5" name="Picture 4" descr="1-Text@High.png"/>
          <p:cNvPicPr>
            <a:picLocks noChangeAspect="1"/>
          </p:cNvPicPr>
          <p:nvPr userDrawn="1"/>
        </p:nvPicPr>
        <p:blipFill rotWithShape="1">
          <a:blip r:embed="rId3">
            <a:extLst>
              <a:ext uri="{28A0092B-C50C-407E-A947-70E740481C1C}">
                <a14:useLocalDpi xmlns:a14="http://schemas.microsoft.com/office/drawing/2010/main" val="0"/>
              </a:ext>
            </a:extLst>
          </a:blip>
          <a:srcRect l="130" t="-1481" r="80655" b="83284"/>
          <a:stretch/>
        </p:blipFill>
        <p:spPr>
          <a:xfrm>
            <a:off x="51163" y="5978626"/>
            <a:ext cx="1472837" cy="905826"/>
          </a:xfrm>
          <a:prstGeom prst="rect">
            <a:avLst/>
          </a:prstGeom>
        </p:spPr>
      </p:pic>
    </p:spTree>
    <p:extLst>
      <p:ext uri="{BB962C8B-B14F-4D97-AF65-F5344CB8AC3E}">
        <p14:creationId xmlns:p14="http://schemas.microsoft.com/office/powerpoint/2010/main" val="349603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CUBO5 PPT bg THB">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a:xfrm>
            <a:off x="2286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A80A9-CB0E-004B-B53F-5470838F19DB}" type="slidenum">
              <a:rPr lang="en-US" smtClean="0"/>
              <a:pPr/>
              <a:t>‹#›</a:t>
            </a:fld>
            <a:endParaRPr lang="en-US"/>
          </a:p>
        </p:txBody>
      </p:sp>
      <p:sp>
        <p:nvSpPr>
          <p:cNvPr id="7" name="Rectangle 6"/>
          <p:cNvSpPr/>
          <p:nvPr userDrawn="1"/>
        </p:nvSpPr>
        <p:spPr>
          <a:xfrm>
            <a:off x="2667000" y="424632"/>
            <a:ext cx="6096000" cy="338554"/>
          </a:xfrm>
          <a:prstGeom prst="rect">
            <a:avLst/>
          </a:prstGeom>
        </p:spPr>
        <p:txBody>
          <a:bodyPr wrap="square">
            <a:spAutoFit/>
          </a:bodyPr>
          <a:lstStyle/>
          <a:p>
            <a:r>
              <a:rPr lang="en-US" sz="1600" dirty="0" smtClean="0">
                <a:solidFill>
                  <a:srgbClr val="740B15"/>
                </a:solidFill>
              </a:rPr>
              <a:t>Collaborating on a Cloud Platform: </a:t>
            </a:r>
            <a:r>
              <a:rPr lang="en-US" sz="1600" b="1" dirty="0" smtClean="0">
                <a:solidFill>
                  <a:srgbClr val="740B15"/>
                </a:solidFill>
              </a:rPr>
              <a:t>A</a:t>
            </a:r>
            <a:r>
              <a:rPr lang="en-US" sz="1600" dirty="0" smtClean="0">
                <a:solidFill>
                  <a:srgbClr val="740B15"/>
                </a:solidFill>
              </a:rPr>
              <a:t> </a:t>
            </a:r>
            <a:r>
              <a:rPr lang="en-US" sz="1600" b="1" baseline="0" dirty="0" smtClean="0">
                <a:solidFill>
                  <a:srgbClr val="740B15"/>
                </a:solidFill>
              </a:rPr>
              <a:t>Primer for CFOs</a:t>
            </a:r>
            <a:endParaRPr lang="en-US" sz="1600" b="1" dirty="0">
              <a:solidFill>
                <a:srgbClr val="740B15"/>
              </a:solidFill>
            </a:endParaRPr>
          </a:p>
        </p:txBody>
      </p:sp>
      <p:sp>
        <p:nvSpPr>
          <p:cNvPr id="9" name="Title 9"/>
          <p:cNvSpPr>
            <a:spLocks noGrp="1"/>
          </p:cNvSpPr>
          <p:nvPr>
            <p:ph type="title"/>
          </p:nvPr>
        </p:nvSpPr>
        <p:spPr>
          <a:xfrm>
            <a:off x="2667000" y="990600"/>
            <a:ext cx="6324600" cy="1066800"/>
          </a:xfrm>
          <a:prstGeom prst="rect">
            <a:avLst/>
          </a:prstGeom>
        </p:spPr>
        <p:txBody>
          <a:bodyPr vert="horz"/>
          <a:lstStyle>
            <a:lvl1pPr algn="l">
              <a:defRPr sz="2000">
                <a:latin typeface="Arial"/>
                <a:cs typeface="Arial"/>
              </a:defRPr>
            </a:lvl1pPr>
          </a:lstStyle>
          <a:p>
            <a:r>
              <a:rPr lang="en-US" smtClean="0"/>
              <a:t>Click to edit Master title style</a:t>
            </a:r>
            <a:endParaRPr lang="en-US"/>
          </a:p>
        </p:txBody>
      </p:sp>
      <p:pic>
        <p:nvPicPr>
          <p:cNvPr id="5" name="Picture 4" descr="1-Text@High.png"/>
          <p:cNvPicPr>
            <a:picLocks noChangeAspect="1"/>
          </p:cNvPicPr>
          <p:nvPr userDrawn="1"/>
        </p:nvPicPr>
        <p:blipFill rotWithShape="1">
          <a:blip r:embed="rId3">
            <a:extLst>
              <a:ext uri="{28A0092B-C50C-407E-A947-70E740481C1C}">
                <a14:useLocalDpi xmlns:a14="http://schemas.microsoft.com/office/drawing/2010/main" val="0"/>
              </a:ext>
            </a:extLst>
          </a:blip>
          <a:srcRect l="130" t="-1481" r="80655" b="83284"/>
          <a:stretch/>
        </p:blipFill>
        <p:spPr>
          <a:xfrm>
            <a:off x="51163" y="5978626"/>
            <a:ext cx="1472837" cy="905826"/>
          </a:xfrm>
          <a:prstGeom prst="rect">
            <a:avLst/>
          </a:prstGeom>
        </p:spPr>
      </p:pic>
    </p:spTree>
    <p:extLst>
      <p:ext uri="{BB962C8B-B14F-4D97-AF65-F5344CB8AC3E}">
        <p14:creationId xmlns:p14="http://schemas.microsoft.com/office/powerpoint/2010/main" val="3291749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Relationship Id="rId16" Type="http://schemas.openxmlformats.org/officeDocument/2006/relationships/theme" Target="../theme/theme2.xml"/><Relationship Id="rId17" Type="http://schemas.openxmlformats.org/officeDocument/2006/relationships/image" Target="../media/image11.jpeg"/><Relationship Id="rId18" Type="http://schemas.openxmlformats.org/officeDocument/2006/relationships/image" Target="../media/image12.jpeg"/><Relationship Id="rId19" Type="http://schemas.openxmlformats.org/officeDocument/2006/relationships/image" Target="../media/image13.emf"/><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2286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A80A9-CB0E-004B-B53F-5470838F19DB}" type="slidenum">
              <a:rPr lang="en-US" smtClean="0"/>
              <a:pPr/>
              <a:t>‹#›</a:t>
            </a:fld>
            <a:endParaRPr lang="en-US"/>
          </a:p>
        </p:txBody>
      </p:sp>
    </p:spTree>
    <p:extLst>
      <p:ext uri="{BB962C8B-B14F-4D97-AF65-F5344CB8AC3E}">
        <p14:creationId xmlns:p14="http://schemas.microsoft.com/office/powerpoint/2010/main" val="3566634800"/>
      </p:ext>
    </p:extLst>
  </p:cSld>
  <p:clrMap bg1="lt1" tx1="dk1" bg2="lt2" tx2="dk2" accent1="accent1" accent2="accent2" accent3="accent3" accent4="accent4" accent5="accent5" accent6="accent6" hlink="hlink" folHlink="folHlink"/>
  <p:sldLayoutIdLst>
    <p:sldLayoutId id="2147483890" r:id="rId1"/>
    <p:sldLayoutId id="2147483884" r:id="rId2"/>
    <p:sldLayoutId id="2147483885" r:id="rId3"/>
    <p:sldLayoutId id="2147483886" r:id="rId4"/>
    <p:sldLayoutId id="2147483887" r:id="rId5"/>
    <p:sldLayoutId id="2147483881" r:id="rId6"/>
    <p:sldLayoutId id="2147483883" r:id="rId7"/>
    <p:sldLayoutId id="2147483882" r:id="rId8"/>
    <p:sldLayoutId id="2147483888"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143000" y="0"/>
            <a:ext cx="80010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 name="Title Placeholder 1"/>
          <p:cNvSpPr>
            <a:spLocks noGrp="1"/>
          </p:cNvSpPr>
          <p:nvPr>
            <p:ph type="title"/>
          </p:nvPr>
        </p:nvSpPr>
        <p:spPr bwMode="auto">
          <a:xfrm>
            <a:off x="304800" y="1447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2053" name="Text Placeholder 2"/>
          <p:cNvSpPr>
            <a:spLocks noGrp="1"/>
          </p:cNvSpPr>
          <p:nvPr>
            <p:ph type="body" idx="1"/>
          </p:nvPr>
        </p:nvSpPr>
        <p:spPr bwMode="auto">
          <a:xfrm>
            <a:off x="304800" y="2667000"/>
            <a:ext cx="8610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71800"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latin typeface="Calibri" charset="0"/>
              </a:defRPr>
            </a:lvl1pPr>
          </a:lstStyle>
          <a:p>
            <a:fld id="{A2A418B1-0117-5841-849C-4CD8ED2619A4}" type="datetimeFigureOut">
              <a:rPr lang="en-US" smtClean="0"/>
              <a:pPr/>
              <a:t>7/17/15</a:t>
            </a:fld>
            <a:endParaRPr lang="en-US"/>
          </a:p>
        </p:txBody>
      </p:sp>
      <p:sp>
        <p:nvSpPr>
          <p:cNvPr id="5" name="Footer Placeholder 4"/>
          <p:cNvSpPr>
            <a:spLocks noGrp="1"/>
          </p:cNvSpPr>
          <p:nvPr>
            <p:ph type="ftr" sz="quarter" idx="3"/>
          </p:nvPr>
        </p:nvSpPr>
        <p:spPr>
          <a:xfrm>
            <a:off x="60960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1295400" y="6492875"/>
            <a:ext cx="457200" cy="365125"/>
          </a:xfrm>
          <a:prstGeom prst="rect">
            <a:avLst/>
          </a:prstGeom>
          <a:noFill/>
        </p:spPr>
        <p:txBody>
          <a:bodyPr vert="horz" wrap="square" lIns="91440" tIns="45720" rIns="91440" bIns="45720" numCol="1" anchor="ctr" anchorCtr="0" compatLnSpc="1">
            <a:prstTxWarp prst="textNoShape">
              <a:avLst/>
            </a:prstTxWarp>
          </a:bodyPr>
          <a:lstStyle>
            <a:lvl1pPr algn="r">
              <a:defRPr sz="1200" b="1">
                <a:latin typeface="Calibri" charset="0"/>
              </a:defRPr>
            </a:lvl1pPr>
          </a:lstStyle>
          <a:p>
            <a:fld id="{3391402A-99DF-5E44-9CA4-3BC64FA01EA9}" type="slidenum">
              <a:rPr lang="en-US" smtClean="0"/>
              <a:pPr/>
              <a:t>‹#›</a:t>
            </a:fld>
            <a:endParaRPr lang="en-US"/>
          </a:p>
        </p:txBody>
      </p:sp>
      <p:pic>
        <p:nvPicPr>
          <p:cNvPr id="2" name="Picture 1" descr="2015 AM working art.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6026664"/>
            <a:ext cx="9144000" cy="831273"/>
          </a:xfrm>
          <a:prstGeom prst="rect">
            <a:avLst/>
          </a:prstGeom>
        </p:spPr>
      </p:pic>
      <p:pic>
        <p:nvPicPr>
          <p:cNvPr id="9" name="Picture 8" descr="2015 AM working art top.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3" name="Picture 2" descr="nacubo_all_white.eps"/>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8382000" y="6152627"/>
            <a:ext cx="534270" cy="629173"/>
          </a:xfrm>
          <a:prstGeom prst="rect">
            <a:avLst/>
          </a:prstGeom>
        </p:spPr>
      </p:pic>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56" r:id="rId13"/>
    <p:sldLayoutId id="2147483858" r:id="rId14"/>
    <p:sldLayoutId id="2147483864" r:id="rId15"/>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800" b="1" kern="1200">
          <a:solidFill>
            <a:schemeClr val="accent1"/>
          </a:solidFill>
          <a:latin typeface="+mj-lt"/>
          <a:ea typeface="ＭＳ Ｐゴシック" charset="0"/>
          <a:cs typeface="+mj-cs"/>
        </a:defRPr>
      </a:lvl1pPr>
      <a:lvl2pPr algn="l" rtl="0" eaLnBrk="1" fontAlgn="base" hangingPunct="1">
        <a:spcBef>
          <a:spcPct val="0"/>
        </a:spcBef>
        <a:spcAft>
          <a:spcPct val="0"/>
        </a:spcAft>
        <a:defRPr sz="2800" b="1">
          <a:solidFill>
            <a:srgbClr val="376092"/>
          </a:solidFill>
          <a:latin typeface="Calibri" pitchFamily="34" charset="0"/>
          <a:ea typeface="ＭＳ Ｐゴシック" charset="0"/>
        </a:defRPr>
      </a:lvl2pPr>
      <a:lvl3pPr algn="l" rtl="0" eaLnBrk="1" fontAlgn="base" hangingPunct="1">
        <a:spcBef>
          <a:spcPct val="0"/>
        </a:spcBef>
        <a:spcAft>
          <a:spcPct val="0"/>
        </a:spcAft>
        <a:defRPr sz="2800" b="1">
          <a:solidFill>
            <a:srgbClr val="376092"/>
          </a:solidFill>
          <a:latin typeface="Calibri" pitchFamily="34" charset="0"/>
          <a:ea typeface="ＭＳ Ｐゴシック" charset="0"/>
        </a:defRPr>
      </a:lvl3pPr>
      <a:lvl4pPr algn="l" rtl="0" eaLnBrk="1" fontAlgn="base" hangingPunct="1">
        <a:spcBef>
          <a:spcPct val="0"/>
        </a:spcBef>
        <a:spcAft>
          <a:spcPct val="0"/>
        </a:spcAft>
        <a:defRPr sz="2800" b="1">
          <a:solidFill>
            <a:srgbClr val="376092"/>
          </a:solidFill>
          <a:latin typeface="Calibri" pitchFamily="34" charset="0"/>
          <a:ea typeface="ＭＳ Ｐゴシック" charset="0"/>
        </a:defRPr>
      </a:lvl4pPr>
      <a:lvl5pPr algn="l" rtl="0" eaLnBrk="1" fontAlgn="base" hangingPunct="1">
        <a:spcBef>
          <a:spcPct val="0"/>
        </a:spcBef>
        <a:spcAft>
          <a:spcPct val="0"/>
        </a:spcAft>
        <a:defRPr sz="2800" b="1">
          <a:solidFill>
            <a:srgbClr val="376092"/>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2">
            <a:lumMod val="75000"/>
          </a:schemeClr>
        </a:buClr>
        <a:buFont typeface="Wingdings" charset="0"/>
        <a:buChar char="§"/>
        <a:defRPr sz="2400" kern="1200">
          <a:solidFill>
            <a:schemeClr val="tx1"/>
          </a:solidFill>
          <a:latin typeface="Cambria" pitchFamily="18" charset="0"/>
          <a:ea typeface="ＭＳ Ｐゴシック" charset="0"/>
          <a:cs typeface="+mn-cs"/>
        </a:defRPr>
      </a:lvl1pPr>
      <a:lvl2pPr marL="742950" indent="-285750" algn="l" rtl="0" eaLnBrk="1" fontAlgn="base" hangingPunct="1">
        <a:spcBef>
          <a:spcPct val="20000"/>
        </a:spcBef>
        <a:spcAft>
          <a:spcPct val="0"/>
        </a:spcAft>
        <a:buClr>
          <a:schemeClr val="tx2">
            <a:lumMod val="75000"/>
          </a:schemeClr>
        </a:buClr>
        <a:buFont typeface="Wingdings" charset="0"/>
        <a:buChar char="§"/>
        <a:defRPr sz="2400" kern="1200">
          <a:solidFill>
            <a:schemeClr val="tx1"/>
          </a:solidFill>
          <a:latin typeface="Cambria" pitchFamily="18" charset="0"/>
          <a:ea typeface="ＭＳ Ｐゴシック" charset="0"/>
          <a:cs typeface="+mn-cs"/>
        </a:defRPr>
      </a:lvl2pPr>
      <a:lvl3pPr marL="1143000" indent="-228600" algn="l" rtl="0" eaLnBrk="1" fontAlgn="base" hangingPunct="1">
        <a:spcBef>
          <a:spcPct val="20000"/>
        </a:spcBef>
        <a:spcAft>
          <a:spcPct val="0"/>
        </a:spcAft>
        <a:buClr>
          <a:schemeClr val="tx2">
            <a:lumMod val="75000"/>
          </a:schemeClr>
        </a:buClr>
        <a:buFont typeface="Wingdings" charset="0"/>
        <a:buChar char="§"/>
        <a:defRPr sz="2000" kern="1200">
          <a:solidFill>
            <a:schemeClr val="tx1"/>
          </a:solidFill>
          <a:latin typeface="Cambria" pitchFamily="18" charset="0"/>
          <a:ea typeface="ＭＳ Ｐゴシック" charset="0"/>
          <a:cs typeface="+mn-cs"/>
        </a:defRPr>
      </a:lvl3pPr>
      <a:lvl4pPr marL="1600200" indent="-228600" algn="l" rtl="0" eaLnBrk="1" fontAlgn="base" hangingPunct="1">
        <a:spcBef>
          <a:spcPct val="20000"/>
        </a:spcBef>
        <a:spcAft>
          <a:spcPct val="0"/>
        </a:spcAft>
        <a:buClr>
          <a:schemeClr val="tx2">
            <a:lumMod val="75000"/>
          </a:schemeClr>
        </a:buClr>
        <a:buFont typeface="Wingdings" charset="0"/>
        <a:buChar char="§"/>
        <a:defRPr sz="2000" kern="1200">
          <a:solidFill>
            <a:schemeClr val="tx1"/>
          </a:solidFill>
          <a:latin typeface="Cambria" pitchFamily="18" charset="0"/>
          <a:ea typeface="ＭＳ Ｐゴシック" charset="0"/>
          <a:cs typeface="+mn-cs"/>
        </a:defRPr>
      </a:lvl4pPr>
      <a:lvl5pPr marL="2057400" indent="-228600" algn="l" rtl="0" eaLnBrk="1" fontAlgn="base" hangingPunct="1">
        <a:spcBef>
          <a:spcPct val="20000"/>
        </a:spcBef>
        <a:spcAft>
          <a:spcPct val="0"/>
        </a:spcAft>
        <a:buClr>
          <a:schemeClr val="tx2">
            <a:lumMod val="75000"/>
          </a:schemeClr>
        </a:buClr>
        <a:buFont typeface="Arial" charset="0"/>
        <a:buChar char="•"/>
        <a:defRPr sz="1600" kern="1200">
          <a:solidFill>
            <a:schemeClr val="tx1"/>
          </a:solidFill>
          <a:latin typeface="Cambria" pitchFamily="18"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8.xml"/><Relationship Id="rId2"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1.png"/><Relationship Id="rId3" Type="http://schemas.openxmlformats.org/officeDocument/2006/relationships/image" Target="../media/image42.png"/></Relationships>
</file>

<file path=ppt/slides/_rels/slide25.xml.rels><?xml version="1.0" encoding="UTF-8" standalone="yes"?>
<Relationships xmlns="http://schemas.openxmlformats.org/package/2006/relationships"><Relationship Id="rId11" Type="http://schemas.openxmlformats.org/officeDocument/2006/relationships/image" Target="../media/image52.png"/><Relationship Id="rId12" Type="http://schemas.openxmlformats.org/officeDocument/2006/relationships/image" Target="../media/image53.png"/><Relationship Id="rId13" Type="http://schemas.openxmlformats.org/officeDocument/2006/relationships/image" Target="../media/image54.png"/><Relationship Id="rId14" Type="http://schemas.openxmlformats.org/officeDocument/2006/relationships/image" Target="../media/image55.png"/><Relationship Id="rId15" Type="http://schemas.openxmlformats.org/officeDocument/2006/relationships/image" Target="../media/image56.png"/><Relationship Id="rId1" Type="http://schemas.openxmlformats.org/officeDocument/2006/relationships/slideLayout" Target="../slideLayouts/slideLayout5.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1.xml"/><Relationship Id="rId2"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microsoft.com/office/2007/relationships/hdphoto" Target="../media/hdphoto1.wdp"/><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Human-Network@High.png"/>
          <p:cNvPicPr>
            <a:picLocks noChangeAspect="1"/>
          </p:cNvPicPr>
          <p:nvPr/>
        </p:nvPicPr>
        <p:blipFill rotWithShape="1">
          <a:blip r:embed="rId3">
            <a:extLst>
              <a:ext uri="{28A0092B-C50C-407E-A947-70E740481C1C}">
                <a14:useLocalDpi xmlns:a14="http://schemas.microsoft.com/office/drawing/2010/main" val="0"/>
              </a:ext>
            </a:extLst>
          </a:blip>
          <a:srcRect l="35267"/>
          <a:stretch/>
        </p:blipFill>
        <p:spPr>
          <a:xfrm>
            <a:off x="3340614" y="1102244"/>
            <a:ext cx="5292495" cy="4536556"/>
          </a:xfrm>
          <a:prstGeom prst="rect">
            <a:avLst/>
          </a:prstGeom>
        </p:spPr>
      </p:pic>
      <p:pic>
        <p:nvPicPr>
          <p:cNvPr id="4" name="Picture 3" descr="1-Text@High.png"/>
          <p:cNvPicPr>
            <a:picLocks noChangeAspect="1"/>
          </p:cNvPicPr>
          <p:nvPr/>
        </p:nvPicPr>
        <p:blipFill rotWithShape="1">
          <a:blip r:embed="rId4">
            <a:extLst>
              <a:ext uri="{28A0092B-C50C-407E-A947-70E740481C1C}">
                <a14:useLocalDpi xmlns:a14="http://schemas.microsoft.com/office/drawing/2010/main" val="0"/>
              </a:ext>
            </a:extLst>
          </a:blip>
          <a:srcRect l="130" t="-1481" r="80655" b="83284"/>
          <a:stretch/>
        </p:blipFill>
        <p:spPr>
          <a:xfrm>
            <a:off x="51163" y="5978626"/>
            <a:ext cx="1472837" cy="905826"/>
          </a:xfrm>
          <a:prstGeom prst="rect">
            <a:avLst/>
          </a:prstGeom>
        </p:spPr>
      </p:pic>
      <p:pic>
        <p:nvPicPr>
          <p:cNvPr id="3" name="Picture 2" descr="1-Partnership@Hig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3759241"/>
            <a:ext cx="1600200" cy="2430607"/>
          </a:xfrm>
          <a:prstGeom prst="rect">
            <a:avLst/>
          </a:prstGeom>
        </p:spPr>
      </p:pic>
      <p:sp>
        <p:nvSpPr>
          <p:cNvPr id="6" name="TextBox 5"/>
          <p:cNvSpPr txBox="1"/>
          <p:nvPr/>
        </p:nvSpPr>
        <p:spPr>
          <a:xfrm>
            <a:off x="304800" y="2438400"/>
            <a:ext cx="6858000" cy="584776"/>
          </a:xfrm>
          <a:prstGeom prst="rect">
            <a:avLst/>
          </a:prstGeom>
          <a:noFill/>
        </p:spPr>
        <p:txBody>
          <a:bodyPr wrap="square" rtlCol="0">
            <a:spAutoFit/>
          </a:bodyPr>
          <a:lstStyle/>
          <a:p>
            <a:r>
              <a:rPr lang="en-US" sz="3200" dirty="0" smtClean="0"/>
              <a:t>Collaborating on a Cloud Platform:</a:t>
            </a:r>
            <a:endParaRPr lang="en-US" sz="3200" dirty="0"/>
          </a:p>
        </p:txBody>
      </p:sp>
      <p:sp>
        <p:nvSpPr>
          <p:cNvPr id="7" name="TextBox 6"/>
          <p:cNvSpPr txBox="1"/>
          <p:nvPr/>
        </p:nvSpPr>
        <p:spPr>
          <a:xfrm>
            <a:off x="381000" y="3124200"/>
            <a:ext cx="6858000" cy="461665"/>
          </a:xfrm>
          <a:prstGeom prst="rect">
            <a:avLst/>
          </a:prstGeom>
          <a:noFill/>
        </p:spPr>
        <p:txBody>
          <a:bodyPr wrap="square" rtlCol="0">
            <a:spAutoFit/>
          </a:bodyPr>
          <a:lstStyle/>
          <a:p>
            <a:r>
              <a:rPr lang="en-US" sz="2400" b="1" dirty="0" smtClean="0">
                <a:solidFill>
                  <a:schemeClr val="tx2"/>
                </a:solidFill>
              </a:rPr>
              <a:t>A Cloud Primer for CFO’s</a:t>
            </a:r>
            <a:endParaRPr lang="en-US" sz="2400" b="1" dirty="0">
              <a:solidFill>
                <a:schemeClr val="tx2"/>
              </a:solidFill>
            </a:endParaRPr>
          </a:p>
        </p:txBody>
      </p:sp>
      <p:sp>
        <p:nvSpPr>
          <p:cNvPr id="8" name="TextBox 7"/>
          <p:cNvSpPr txBox="1"/>
          <p:nvPr/>
        </p:nvSpPr>
        <p:spPr>
          <a:xfrm>
            <a:off x="457200" y="3833719"/>
            <a:ext cx="4572000" cy="1119281"/>
          </a:xfrm>
          <a:prstGeom prst="rect">
            <a:avLst/>
          </a:prstGeom>
          <a:noFill/>
        </p:spPr>
        <p:txBody>
          <a:bodyPr wrap="square" rtlCol="0">
            <a:spAutoFit/>
          </a:bodyPr>
          <a:lstStyle/>
          <a:p>
            <a:pPr>
              <a:lnSpc>
                <a:spcPct val="120000"/>
              </a:lnSpc>
            </a:pPr>
            <a:r>
              <a:rPr lang="en-US" sz="1400" b="1" dirty="0" smtClean="0"/>
              <a:t>How research and education institutions worked together to create a sustainable path to cloud technologies and achieve efficiencies through aggregation, collaboration, adoption and delivery</a:t>
            </a:r>
          </a:p>
        </p:txBody>
      </p:sp>
      <p:sp>
        <p:nvSpPr>
          <p:cNvPr id="9" name="TextBox 8"/>
          <p:cNvSpPr txBox="1"/>
          <p:nvPr/>
        </p:nvSpPr>
        <p:spPr>
          <a:xfrm>
            <a:off x="228600" y="5562600"/>
            <a:ext cx="4572000" cy="343684"/>
          </a:xfrm>
          <a:prstGeom prst="rect">
            <a:avLst/>
          </a:prstGeom>
          <a:noFill/>
        </p:spPr>
        <p:txBody>
          <a:bodyPr wrap="square" rtlCol="0">
            <a:spAutoFit/>
          </a:bodyPr>
          <a:lstStyle/>
          <a:p>
            <a:pPr>
              <a:lnSpc>
                <a:spcPct val="120000"/>
              </a:lnSpc>
            </a:pPr>
            <a:r>
              <a:rPr lang="en-US" sz="1400" b="1" dirty="0" smtClean="0"/>
              <a:t>Monday, July 20, 2015</a:t>
            </a:r>
          </a:p>
        </p:txBody>
      </p:sp>
    </p:spTree>
    <p:extLst>
      <p:ext uri="{BB962C8B-B14F-4D97-AF65-F5344CB8AC3E}">
        <p14:creationId xmlns:p14="http://schemas.microsoft.com/office/powerpoint/2010/main" val="6785900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43000"/>
            <a:ext cx="7848600" cy="2954655"/>
          </a:xfrm>
          <a:prstGeom prst="rect">
            <a:avLst/>
          </a:prstGeom>
        </p:spPr>
        <p:txBody>
          <a:bodyPr wrap="square">
            <a:spAutoFit/>
          </a:bodyPr>
          <a:lstStyle/>
          <a:p>
            <a:r>
              <a:rPr lang="en-US" sz="2400" b="1" dirty="0" smtClean="0"/>
              <a:t>What is most </a:t>
            </a:r>
            <a:r>
              <a:rPr lang="en-US" sz="2400" b="1" dirty="0" smtClean="0"/>
              <a:t>difficult hurdle in </a:t>
            </a:r>
            <a:r>
              <a:rPr lang="en-US" sz="2400" b="1" i="1" u="sng" dirty="0" smtClean="0"/>
              <a:t>deployment</a:t>
            </a:r>
            <a:r>
              <a:rPr lang="en-US" sz="2400" b="1" dirty="0" smtClean="0"/>
              <a:t> of cloud services?</a:t>
            </a:r>
            <a:endParaRPr lang="en-US" sz="2400" b="1" dirty="0"/>
          </a:p>
          <a:p>
            <a:endParaRPr lang="en-US" b="1" dirty="0"/>
          </a:p>
          <a:p>
            <a:pPr marL="457200" indent="-457200">
              <a:buFont typeface="+mj-lt"/>
              <a:buAutoNum type="alphaUcPeriod"/>
            </a:pPr>
            <a:r>
              <a:rPr lang="en-US" sz="2400" dirty="0" smtClean="0"/>
              <a:t>Can’t </a:t>
            </a:r>
            <a:r>
              <a:rPr lang="en-US" sz="2400" dirty="0" smtClean="0"/>
              <a:t>customize, </a:t>
            </a:r>
            <a:r>
              <a:rPr lang="en-US" sz="2400" dirty="0" smtClean="0"/>
              <a:t>have to accept as-is</a:t>
            </a:r>
          </a:p>
          <a:p>
            <a:pPr marL="457200" indent="-457200">
              <a:buFont typeface="+mj-lt"/>
              <a:buAutoNum type="alphaUcPeriod"/>
            </a:pPr>
            <a:r>
              <a:rPr lang="en-US" sz="2400" dirty="0"/>
              <a:t>Project planning and </a:t>
            </a:r>
            <a:r>
              <a:rPr lang="en-US" sz="2400" dirty="0" smtClean="0"/>
              <a:t>governance</a:t>
            </a:r>
            <a:endParaRPr lang="en-US" sz="2400" dirty="0"/>
          </a:p>
          <a:p>
            <a:pPr marL="457200" indent="-457200">
              <a:buFont typeface="+mj-lt"/>
              <a:buAutoNum type="alphaUcPeriod"/>
            </a:pPr>
            <a:r>
              <a:rPr lang="en-US" sz="2400" dirty="0" smtClean="0"/>
              <a:t>Connecting a cloud system to a campus </a:t>
            </a:r>
            <a:r>
              <a:rPr lang="en-US" sz="2400" dirty="0" smtClean="0"/>
              <a:t>setting</a:t>
            </a:r>
          </a:p>
          <a:p>
            <a:pPr marL="457200" indent="-457200">
              <a:buFont typeface="+mj-lt"/>
              <a:buAutoNum type="alphaUcPeriod"/>
            </a:pPr>
            <a:r>
              <a:rPr lang="en-US" sz="2400" dirty="0" smtClean="0"/>
              <a:t>Expectation Setting (“Its easy”)</a:t>
            </a:r>
            <a:endParaRPr lang="en-US" sz="2400" dirty="0"/>
          </a:p>
          <a:p>
            <a:pPr marL="457200" indent="-457200">
              <a:buFont typeface="+mj-lt"/>
              <a:buAutoNum type="alphaUcPeriod"/>
            </a:pPr>
            <a:r>
              <a:rPr lang="en-US" sz="2400" dirty="0" smtClean="0"/>
              <a:t>All technology is the same – just fancy new name</a:t>
            </a:r>
            <a:endParaRPr lang="en-US" sz="2400" dirty="0"/>
          </a:p>
        </p:txBody>
      </p:sp>
    </p:spTree>
    <p:extLst>
      <p:ext uri="{BB962C8B-B14F-4D97-AF65-F5344CB8AC3E}">
        <p14:creationId xmlns:p14="http://schemas.microsoft.com/office/powerpoint/2010/main" val="8815414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15-07-15 22.16.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838200"/>
            <a:ext cx="2895600" cy="1320469"/>
          </a:xfrm>
          <a:prstGeom prst="rect">
            <a:avLst/>
          </a:prstGeom>
        </p:spPr>
      </p:pic>
      <p:sp>
        <p:nvSpPr>
          <p:cNvPr id="8" name="Rectangle 7"/>
          <p:cNvSpPr/>
          <p:nvPr/>
        </p:nvSpPr>
        <p:spPr>
          <a:xfrm>
            <a:off x="-228600" y="838200"/>
            <a:ext cx="3268980" cy="51816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186905" y="838200"/>
            <a:ext cx="2971800" cy="51816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Screenshot 2015-07-15 22.34.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349" y="838200"/>
            <a:ext cx="2900946" cy="971928"/>
          </a:xfrm>
          <a:prstGeom prst="rect">
            <a:avLst/>
          </a:prstGeom>
        </p:spPr>
      </p:pic>
      <p:pic>
        <p:nvPicPr>
          <p:cNvPr id="9" name="Picture 8" descr="Screenshot 2015-07-15 22.44.1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9" y="838200"/>
            <a:ext cx="2997709" cy="1066800"/>
          </a:xfrm>
          <a:prstGeom prst="rect">
            <a:avLst/>
          </a:prstGeom>
        </p:spPr>
      </p:pic>
      <p:sp>
        <p:nvSpPr>
          <p:cNvPr id="10" name="Rectangle 9"/>
          <p:cNvSpPr/>
          <p:nvPr/>
        </p:nvSpPr>
        <p:spPr>
          <a:xfrm>
            <a:off x="3048000" y="2267328"/>
            <a:ext cx="3200400" cy="923330"/>
          </a:xfrm>
          <a:prstGeom prst="rect">
            <a:avLst/>
          </a:prstGeom>
        </p:spPr>
        <p:txBody>
          <a:bodyPr wrap="square">
            <a:spAutoFit/>
          </a:bodyPr>
          <a:lstStyle/>
          <a:p>
            <a:pPr algn="ctr">
              <a:tabLst>
                <a:tab pos="282575" algn="l"/>
              </a:tabLst>
            </a:pPr>
            <a:r>
              <a:rPr lang="en-US" b="1" dirty="0" smtClean="0"/>
              <a:t>JOANNE DESTEFANO</a:t>
            </a:r>
            <a:endParaRPr lang="en-US" dirty="0" smtClean="0">
              <a:solidFill>
                <a:srgbClr val="E82534"/>
              </a:solidFill>
            </a:endParaRPr>
          </a:p>
          <a:p>
            <a:pPr algn="ctr">
              <a:tabLst>
                <a:tab pos="282575" algn="l"/>
              </a:tabLst>
            </a:pPr>
            <a:r>
              <a:rPr lang="en-US" i="1" dirty="0" smtClean="0">
                <a:solidFill>
                  <a:srgbClr val="E82534"/>
                </a:solidFill>
              </a:rPr>
              <a:t>	Vice President for Finance and CFO</a:t>
            </a:r>
            <a:endParaRPr lang="en-US" i="1" dirty="0">
              <a:solidFill>
                <a:srgbClr val="E82534"/>
              </a:solidFill>
            </a:endParaRPr>
          </a:p>
        </p:txBody>
      </p:sp>
      <p:sp>
        <p:nvSpPr>
          <p:cNvPr id="11" name="Rectangle 10"/>
          <p:cNvSpPr/>
          <p:nvPr/>
        </p:nvSpPr>
        <p:spPr>
          <a:xfrm>
            <a:off x="3048000" y="3562728"/>
            <a:ext cx="3200400" cy="923330"/>
          </a:xfrm>
          <a:prstGeom prst="rect">
            <a:avLst/>
          </a:prstGeom>
        </p:spPr>
        <p:txBody>
          <a:bodyPr wrap="square">
            <a:spAutoFit/>
          </a:bodyPr>
          <a:lstStyle/>
          <a:p>
            <a:pPr algn="ctr">
              <a:tabLst>
                <a:tab pos="282575" algn="l"/>
              </a:tabLst>
            </a:pPr>
            <a:r>
              <a:rPr lang="en-US" b="1" dirty="0"/>
              <a:t>TED DODDS </a:t>
            </a:r>
            <a:endParaRPr lang="en-US" dirty="0">
              <a:solidFill>
                <a:srgbClr val="E82534"/>
              </a:solidFill>
            </a:endParaRPr>
          </a:p>
          <a:p>
            <a:pPr algn="ctr">
              <a:tabLst>
                <a:tab pos="282575" algn="l"/>
              </a:tabLst>
            </a:pPr>
            <a:r>
              <a:rPr lang="en-US" i="1" dirty="0">
                <a:solidFill>
                  <a:srgbClr val="E82534"/>
                </a:solidFill>
              </a:rPr>
              <a:t>	CIO and VP for Information </a:t>
            </a:r>
            <a:r>
              <a:rPr lang="en-US" i="1" dirty="0" smtClean="0">
                <a:solidFill>
                  <a:srgbClr val="E82534"/>
                </a:solidFill>
              </a:rPr>
              <a:t>Technologies</a:t>
            </a:r>
            <a:endParaRPr lang="en-US" dirty="0">
              <a:solidFill>
                <a:srgbClr val="E82534"/>
              </a:solidFill>
            </a:endParaRPr>
          </a:p>
        </p:txBody>
      </p:sp>
      <p:sp>
        <p:nvSpPr>
          <p:cNvPr id="12" name="Rectangle 11"/>
          <p:cNvSpPr/>
          <p:nvPr/>
        </p:nvSpPr>
        <p:spPr>
          <a:xfrm>
            <a:off x="6324600" y="2191128"/>
            <a:ext cx="2819400" cy="1200329"/>
          </a:xfrm>
          <a:prstGeom prst="rect">
            <a:avLst/>
          </a:prstGeom>
        </p:spPr>
        <p:txBody>
          <a:bodyPr wrap="square">
            <a:spAutoFit/>
          </a:bodyPr>
          <a:lstStyle/>
          <a:p>
            <a:pPr algn="ctr">
              <a:tabLst>
                <a:tab pos="282575" algn="l"/>
              </a:tabLst>
            </a:pPr>
            <a:r>
              <a:rPr lang="en-US" b="1" dirty="0"/>
              <a:t>DR. ALAN D. ROBERTSON SR. </a:t>
            </a:r>
            <a:endParaRPr lang="en-US" dirty="0">
              <a:solidFill>
                <a:srgbClr val="E82534"/>
              </a:solidFill>
            </a:endParaRPr>
          </a:p>
          <a:p>
            <a:pPr algn="ctr">
              <a:tabLst>
                <a:tab pos="282575" algn="l"/>
              </a:tabLst>
            </a:pPr>
            <a:r>
              <a:rPr lang="en-US" i="1" dirty="0" smtClean="0">
                <a:solidFill>
                  <a:srgbClr val="E82534"/>
                </a:solidFill>
              </a:rPr>
              <a:t>Vice </a:t>
            </a:r>
            <a:r>
              <a:rPr lang="en-US" i="1" dirty="0">
                <a:solidFill>
                  <a:srgbClr val="E82534"/>
                </a:solidFill>
              </a:rPr>
              <a:t>President for Business </a:t>
            </a:r>
            <a:r>
              <a:rPr lang="en-US" i="1" dirty="0" smtClean="0">
                <a:solidFill>
                  <a:srgbClr val="E82534"/>
                </a:solidFill>
              </a:rPr>
              <a:t>&amp; Finance</a:t>
            </a:r>
            <a:r>
              <a:rPr lang="en-US" i="1" dirty="0">
                <a:solidFill>
                  <a:srgbClr val="E82534"/>
                </a:solidFill>
              </a:rPr>
              <a:t>/</a:t>
            </a:r>
            <a:r>
              <a:rPr lang="en-US" i="1" dirty="0" smtClean="0">
                <a:solidFill>
                  <a:srgbClr val="E82534"/>
                </a:solidFill>
              </a:rPr>
              <a:t>CFO</a:t>
            </a:r>
            <a:endParaRPr lang="en-US" i="1" dirty="0">
              <a:solidFill>
                <a:srgbClr val="E82534"/>
              </a:solidFill>
            </a:endParaRPr>
          </a:p>
        </p:txBody>
      </p:sp>
      <p:sp>
        <p:nvSpPr>
          <p:cNvPr id="13" name="Rectangle 12"/>
          <p:cNvSpPr/>
          <p:nvPr/>
        </p:nvSpPr>
        <p:spPr>
          <a:xfrm>
            <a:off x="6248400" y="3791328"/>
            <a:ext cx="2971800" cy="646331"/>
          </a:xfrm>
          <a:prstGeom prst="rect">
            <a:avLst/>
          </a:prstGeom>
        </p:spPr>
        <p:txBody>
          <a:bodyPr wrap="square">
            <a:spAutoFit/>
          </a:bodyPr>
          <a:lstStyle/>
          <a:p>
            <a:pPr algn="ctr">
              <a:tabLst>
                <a:tab pos="282575" algn="l"/>
              </a:tabLst>
            </a:pPr>
            <a:r>
              <a:rPr lang="en-US" b="1" dirty="0">
                <a:solidFill>
                  <a:srgbClr val="066D83"/>
                </a:solidFill>
              </a:rPr>
              <a:t>CLIFFORD </a:t>
            </a:r>
            <a:r>
              <a:rPr lang="en-US" b="1" dirty="0" smtClean="0">
                <a:solidFill>
                  <a:srgbClr val="066D83"/>
                </a:solidFill>
              </a:rPr>
              <a:t>RUSSELL </a:t>
            </a:r>
            <a:r>
              <a:rPr lang="en-US" b="1" dirty="0">
                <a:solidFill>
                  <a:srgbClr val="066D83"/>
                </a:solidFill>
              </a:rPr>
              <a:t>JR. </a:t>
            </a:r>
            <a:r>
              <a:rPr lang="en-US" b="1" dirty="0" smtClean="0">
                <a:solidFill>
                  <a:srgbClr val="066D83"/>
                </a:solidFill>
              </a:rPr>
              <a:t>	</a:t>
            </a:r>
            <a:r>
              <a:rPr lang="en-US" i="1" dirty="0">
                <a:solidFill>
                  <a:srgbClr val="E82534"/>
                </a:solidFill>
              </a:rPr>
              <a:t>Chief Information Officer </a:t>
            </a:r>
          </a:p>
        </p:txBody>
      </p:sp>
      <p:sp>
        <p:nvSpPr>
          <p:cNvPr id="14" name="Rectangle 13"/>
          <p:cNvSpPr/>
          <p:nvPr/>
        </p:nvSpPr>
        <p:spPr>
          <a:xfrm>
            <a:off x="0" y="2237800"/>
            <a:ext cx="2971800" cy="923330"/>
          </a:xfrm>
          <a:prstGeom prst="rect">
            <a:avLst/>
          </a:prstGeom>
        </p:spPr>
        <p:txBody>
          <a:bodyPr wrap="square">
            <a:spAutoFit/>
          </a:bodyPr>
          <a:lstStyle/>
          <a:p>
            <a:pPr algn="ctr">
              <a:tabLst>
                <a:tab pos="282575" algn="l"/>
              </a:tabLst>
            </a:pPr>
            <a:r>
              <a:rPr lang="en-US" b="1" dirty="0"/>
              <a:t>LYNNE C. </a:t>
            </a:r>
            <a:r>
              <a:rPr lang="en-US" b="1" dirty="0" smtClean="0"/>
              <a:t>SCHAEFER</a:t>
            </a:r>
            <a:endParaRPr lang="en-US" dirty="0">
              <a:solidFill>
                <a:srgbClr val="E82534"/>
              </a:solidFill>
            </a:endParaRPr>
          </a:p>
          <a:p>
            <a:pPr algn="ctr">
              <a:tabLst>
                <a:tab pos="282575" algn="l"/>
              </a:tabLst>
            </a:pPr>
            <a:r>
              <a:rPr lang="en-US" i="1" dirty="0" smtClean="0">
                <a:solidFill>
                  <a:srgbClr val="E82534"/>
                </a:solidFill>
              </a:rPr>
              <a:t>Vice </a:t>
            </a:r>
            <a:r>
              <a:rPr lang="en-US" i="1" dirty="0">
                <a:solidFill>
                  <a:srgbClr val="E82534"/>
                </a:solidFill>
              </a:rPr>
              <a:t>President, Finance </a:t>
            </a:r>
            <a:r>
              <a:rPr lang="en-US" i="1" dirty="0" smtClean="0">
                <a:solidFill>
                  <a:srgbClr val="E82534"/>
                </a:solidFill>
              </a:rPr>
              <a:t>&amp; Administration</a:t>
            </a:r>
            <a:endParaRPr lang="en-US" i="1" dirty="0">
              <a:solidFill>
                <a:srgbClr val="E82534"/>
              </a:solidFill>
            </a:endParaRPr>
          </a:p>
        </p:txBody>
      </p:sp>
      <p:sp>
        <p:nvSpPr>
          <p:cNvPr id="15" name="Rectangle 14"/>
          <p:cNvSpPr/>
          <p:nvPr/>
        </p:nvSpPr>
        <p:spPr>
          <a:xfrm>
            <a:off x="0" y="3380800"/>
            <a:ext cx="2971800" cy="1477328"/>
          </a:xfrm>
          <a:prstGeom prst="rect">
            <a:avLst/>
          </a:prstGeom>
        </p:spPr>
        <p:txBody>
          <a:bodyPr wrap="square">
            <a:spAutoFit/>
          </a:bodyPr>
          <a:lstStyle/>
          <a:p>
            <a:pPr algn="ctr">
              <a:tabLst>
                <a:tab pos="282575" algn="l"/>
              </a:tabLst>
            </a:pPr>
            <a:r>
              <a:rPr lang="en-US" b="1" dirty="0">
                <a:solidFill>
                  <a:srgbClr val="066D83"/>
                </a:solidFill>
              </a:rPr>
              <a:t>JACK </a:t>
            </a:r>
            <a:r>
              <a:rPr lang="en-US" b="1" dirty="0" smtClean="0">
                <a:solidFill>
                  <a:srgbClr val="066D83"/>
                </a:solidFill>
              </a:rPr>
              <a:t>SUESS</a:t>
            </a:r>
            <a:endParaRPr lang="en-US" dirty="0">
              <a:solidFill>
                <a:srgbClr val="E82534"/>
              </a:solidFill>
            </a:endParaRPr>
          </a:p>
          <a:p>
            <a:pPr algn="ctr">
              <a:tabLst>
                <a:tab pos="282575" algn="l"/>
              </a:tabLst>
            </a:pPr>
            <a:r>
              <a:rPr lang="en-US" i="1" dirty="0">
                <a:solidFill>
                  <a:srgbClr val="E82534"/>
                </a:solidFill>
              </a:rPr>
              <a:t>	Vice President of Information Technology &amp; Chief Information </a:t>
            </a:r>
            <a:r>
              <a:rPr lang="en-US" i="1" dirty="0" smtClean="0">
                <a:solidFill>
                  <a:srgbClr val="E82534"/>
                </a:solidFill>
              </a:rPr>
              <a:t>Officer</a:t>
            </a:r>
            <a:endParaRPr lang="en-US" i="1" dirty="0">
              <a:solidFill>
                <a:srgbClr val="E82534"/>
              </a:solidFill>
            </a:endParaRPr>
          </a:p>
          <a:p>
            <a:pPr algn="ctr">
              <a:tabLst>
                <a:tab pos="282575" algn="l"/>
              </a:tabLst>
            </a:pPr>
            <a:r>
              <a:rPr lang="en-US" i="1" dirty="0">
                <a:solidFill>
                  <a:srgbClr val="E82534"/>
                </a:solidFill>
              </a:rPr>
              <a:t>	</a:t>
            </a:r>
          </a:p>
        </p:txBody>
      </p:sp>
      <p:sp>
        <p:nvSpPr>
          <p:cNvPr id="17" name="Rectangle 16"/>
          <p:cNvSpPr/>
          <p:nvPr/>
        </p:nvSpPr>
        <p:spPr>
          <a:xfrm>
            <a:off x="0" y="5029200"/>
            <a:ext cx="9144000" cy="9906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5334000"/>
            <a:ext cx="9144000" cy="369332"/>
          </a:xfrm>
          <a:prstGeom prst="rect">
            <a:avLst/>
          </a:prstGeom>
        </p:spPr>
        <p:txBody>
          <a:bodyPr wrap="square">
            <a:spAutoFit/>
          </a:bodyPr>
          <a:lstStyle/>
          <a:p>
            <a:pPr algn="ctr"/>
            <a:r>
              <a:rPr lang="en-US" b="1" dirty="0"/>
              <a:t>Moderator:  SHELTON WAGGENER </a:t>
            </a:r>
            <a:r>
              <a:rPr lang="en-US" i="1" dirty="0" smtClean="0"/>
              <a:t>Senior </a:t>
            </a:r>
            <a:r>
              <a:rPr lang="en-US" i="1" dirty="0"/>
              <a:t>Vice President, Internet2</a:t>
            </a:r>
          </a:p>
        </p:txBody>
      </p:sp>
    </p:spTree>
    <p:extLst>
      <p:ext uri="{BB962C8B-B14F-4D97-AF65-F5344CB8AC3E}">
        <p14:creationId xmlns:p14="http://schemas.microsoft.com/office/powerpoint/2010/main" val="3207817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90600"/>
            <a:ext cx="6324600" cy="1295400"/>
          </a:xfrm>
        </p:spPr>
        <p:txBody>
          <a:bodyPr/>
          <a:lstStyle/>
          <a:p>
            <a:pPr algn="ctr">
              <a:spcBef>
                <a:spcPts val="600"/>
              </a:spcBef>
              <a:spcAft>
                <a:spcPts val="600"/>
              </a:spcAft>
            </a:pPr>
            <a:r>
              <a:rPr lang="en-US" sz="3200" dirty="0" smtClean="0"/>
              <a:t>Shaping the Cloud</a:t>
            </a:r>
            <a:br>
              <a:rPr lang="en-US" sz="3200" dirty="0" smtClean="0"/>
            </a:br>
            <a:r>
              <a:rPr lang="en-US" sz="1050" dirty="0" smtClean="0"/>
              <a:t> </a:t>
            </a:r>
            <a:r>
              <a:rPr lang="en-US" sz="3200" dirty="0"/>
              <a:t/>
            </a:r>
            <a:br>
              <a:rPr lang="en-US" sz="3200" dirty="0"/>
            </a:br>
            <a:r>
              <a:rPr lang="en-US" b="1" dirty="0" smtClean="0"/>
              <a:t>NACUBO/EDUCAUSE/Internet2 Whitepaper</a:t>
            </a:r>
            <a:endParaRPr lang="en-US" sz="1800" dirty="0">
              <a:solidFill>
                <a:schemeClr val="accent1"/>
              </a:solidFill>
            </a:endParaRPr>
          </a:p>
        </p:txBody>
      </p:sp>
      <p:sp>
        <p:nvSpPr>
          <p:cNvPr id="3" name="TextBox 2"/>
          <p:cNvSpPr txBox="1"/>
          <p:nvPr/>
        </p:nvSpPr>
        <p:spPr>
          <a:xfrm>
            <a:off x="1219200" y="2590800"/>
            <a:ext cx="7162800" cy="2657138"/>
          </a:xfrm>
          <a:prstGeom prst="rect">
            <a:avLst/>
          </a:prstGeom>
          <a:noFill/>
        </p:spPr>
        <p:txBody>
          <a:bodyPr wrap="square" rtlCol="0">
            <a:spAutoFit/>
          </a:bodyPr>
          <a:lstStyle/>
          <a:p>
            <a:pPr>
              <a:lnSpc>
                <a:spcPct val="130000"/>
              </a:lnSpc>
            </a:pPr>
            <a:r>
              <a:rPr lang="en-US" sz="2000" dirty="0"/>
              <a:t>“One of the fundamental changes that higher education is beginning to understand is that institutions are competing as an alliance that moves the whole industry forward. One of our greatest leadership opportunities is </a:t>
            </a:r>
            <a:r>
              <a:rPr lang="en-US" sz="2000" dirty="0" smtClean="0"/>
              <a:t>to not </a:t>
            </a:r>
            <a:r>
              <a:rPr lang="en-US" sz="2000" dirty="0"/>
              <a:t>simply think about optimizing our local campuses but the entire industry.”</a:t>
            </a:r>
          </a:p>
          <a:p>
            <a:pPr>
              <a:lnSpc>
                <a:spcPct val="200000"/>
              </a:lnSpc>
            </a:pPr>
            <a:r>
              <a:rPr lang="en-US" sz="2000" dirty="0"/>
              <a:t> </a:t>
            </a:r>
            <a:r>
              <a:rPr lang="en-US" sz="2000" dirty="0" smtClean="0"/>
              <a:t>         — </a:t>
            </a:r>
            <a:r>
              <a:rPr lang="en-US" sz="2000" dirty="0"/>
              <a:t>Brad Wheeler, CIO, Indiana </a:t>
            </a:r>
            <a:r>
              <a:rPr lang="en-US" sz="2000" dirty="0" smtClean="0"/>
              <a:t>University</a:t>
            </a:r>
            <a:endParaRPr lang="en-US" sz="2000" dirty="0"/>
          </a:p>
        </p:txBody>
      </p:sp>
      <p:sp>
        <p:nvSpPr>
          <p:cNvPr id="4" name="Rectangle 3"/>
          <p:cNvSpPr/>
          <p:nvPr/>
        </p:nvSpPr>
        <p:spPr>
          <a:xfrm>
            <a:off x="1582821" y="6459257"/>
            <a:ext cx="7543800" cy="369332"/>
          </a:xfrm>
          <a:prstGeom prst="rect">
            <a:avLst/>
          </a:prstGeom>
        </p:spPr>
        <p:txBody>
          <a:bodyPr wrap="square">
            <a:spAutoFit/>
          </a:bodyPr>
          <a:lstStyle/>
          <a:p>
            <a:r>
              <a:rPr lang="en-US" dirty="0">
                <a:solidFill>
                  <a:srgbClr val="000000"/>
                </a:solidFill>
              </a:rPr>
              <a:t>https://internet2.app.box.com/Higher-Ed-Cloud-Paper-2010 </a:t>
            </a:r>
          </a:p>
        </p:txBody>
      </p:sp>
    </p:spTree>
    <p:extLst>
      <p:ext uri="{BB962C8B-B14F-4D97-AF65-F5344CB8AC3E}">
        <p14:creationId xmlns:p14="http://schemas.microsoft.com/office/powerpoint/2010/main" val="17358892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43000"/>
            <a:ext cx="7848600" cy="2215991"/>
          </a:xfrm>
          <a:prstGeom prst="rect">
            <a:avLst/>
          </a:prstGeom>
        </p:spPr>
        <p:txBody>
          <a:bodyPr wrap="square">
            <a:spAutoFit/>
          </a:bodyPr>
          <a:lstStyle/>
          <a:p>
            <a:r>
              <a:rPr lang="en-US" sz="2400" b="1" dirty="0" smtClean="0"/>
              <a:t>How many are working actively with other campuses on your cloud deployments</a:t>
            </a:r>
            <a:endParaRPr lang="en-US" sz="2400" b="1" dirty="0"/>
          </a:p>
          <a:p>
            <a:endParaRPr lang="en-US" b="1" dirty="0"/>
          </a:p>
          <a:p>
            <a:pPr marL="457200" indent="-457200">
              <a:buFont typeface="+mj-lt"/>
              <a:buAutoNum type="alphaUcPeriod"/>
            </a:pPr>
            <a:r>
              <a:rPr lang="en-US" sz="2400" dirty="0" smtClean="0"/>
              <a:t>Yes, have an active program in place</a:t>
            </a:r>
          </a:p>
          <a:p>
            <a:pPr marL="457200" indent="-457200">
              <a:buFont typeface="+mj-lt"/>
              <a:buAutoNum type="alphaUcPeriod"/>
            </a:pPr>
            <a:r>
              <a:rPr lang="en-US" sz="2400" dirty="0" smtClean="0"/>
              <a:t>No, hard enough working with our departments!</a:t>
            </a:r>
            <a:endParaRPr lang="en-US" sz="2400" dirty="0"/>
          </a:p>
          <a:p>
            <a:pPr marL="457200" indent="-457200">
              <a:buFont typeface="+mj-lt"/>
              <a:buAutoNum type="alphaUcPeriod"/>
            </a:pPr>
            <a:r>
              <a:rPr lang="en-US" sz="2400" dirty="0" smtClean="0"/>
              <a:t>Not yet but would consider it</a:t>
            </a:r>
          </a:p>
        </p:txBody>
      </p:sp>
    </p:spTree>
    <p:extLst>
      <p:ext uri="{BB962C8B-B14F-4D97-AF65-F5344CB8AC3E}">
        <p14:creationId xmlns:p14="http://schemas.microsoft.com/office/powerpoint/2010/main" val="162520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Image@High.png"/>
          <p:cNvPicPr>
            <a:picLocks noChangeAspect="1"/>
          </p:cNvPicPr>
          <p:nvPr/>
        </p:nvPicPr>
        <p:blipFill rotWithShape="1">
          <a:blip r:embed="rId2">
            <a:extLst>
              <a:ext uri="{28A0092B-C50C-407E-A947-70E740481C1C}">
                <a14:useLocalDpi xmlns:a14="http://schemas.microsoft.com/office/drawing/2010/main" val="0"/>
              </a:ext>
            </a:extLst>
          </a:blip>
          <a:srcRect l="884" t="6928" r="1555" b="3157"/>
          <a:stretch/>
        </p:blipFill>
        <p:spPr>
          <a:xfrm>
            <a:off x="0" y="821733"/>
            <a:ext cx="9144000" cy="5229208"/>
          </a:xfrm>
          <a:prstGeom prst="rect">
            <a:avLst/>
          </a:prstGeom>
        </p:spPr>
      </p:pic>
    </p:spTree>
    <p:extLst>
      <p:ext uri="{BB962C8B-B14F-4D97-AF65-F5344CB8AC3E}">
        <p14:creationId xmlns:p14="http://schemas.microsoft.com/office/powerpoint/2010/main" val="14946432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Heading@Hig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545" y="990600"/>
            <a:ext cx="4493243" cy="485756"/>
          </a:xfrm>
          <a:prstGeom prst="rect">
            <a:avLst/>
          </a:prstGeom>
        </p:spPr>
      </p:pic>
      <p:pic>
        <p:nvPicPr>
          <p:cNvPr id="4" name="Picture 3" descr="5-Graphs@Hig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31586"/>
            <a:ext cx="8382000" cy="3919185"/>
          </a:xfrm>
          <a:prstGeom prst="rect">
            <a:avLst/>
          </a:prstGeom>
        </p:spPr>
      </p:pic>
      <p:sp>
        <p:nvSpPr>
          <p:cNvPr id="5" name="Rectangle 4"/>
          <p:cNvSpPr/>
          <p:nvPr/>
        </p:nvSpPr>
        <p:spPr>
          <a:xfrm>
            <a:off x="457200" y="5029200"/>
            <a:ext cx="3352800" cy="600164"/>
          </a:xfrm>
          <a:prstGeom prst="rect">
            <a:avLst/>
          </a:prstGeom>
        </p:spPr>
        <p:txBody>
          <a:bodyPr wrap="square">
            <a:spAutoFit/>
          </a:bodyPr>
          <a:lstStyle/>
          <a:p>
            <a:r>
              <a:rPr lang="en-US" sz="1100" dirty="0" smtClean="0">
                <a:solidFill>
                  <a:srgbClr val="066D83"/>
                </a:solidFill>
              </a:rPr>
              <a:t>By </a:t>
            </a:r>
            <a:r>
              <a:rPr lang="en-US" sz="1100" dirty="0">
                <a:solidFill>
                  <a:srgbClr val="066D83"/>
                </a:solidFill>
              </a:rPr>
              <a:t>2020 </a:t>
            </a:r>
            <a:r>
              <a:rPr lang="en-US" sz="1100" dirty="0" err="1">
                <a:solidFill>
                  <a:srgbClr val="066D83"/>
                </a:solidFill>
              </a:rPr>
              <a:t>SaaS</a:t>
            </a:r>
            <a:r>
              <a:rPr lang="en-US" sz="1100" dirty="0">
                <a:solidFill>
                  <a:srgbClr val="066D83"/>
                </a:solidFill>
              </a:rPr>
              <a:t> will account for $133 billion of the $160 billion industry, while </a:t>
            </a:r>
            <a:r>
              <a:rPr lang="en-US" sz="1100" dirty="0" err="1">
                <a:solidFill>
                  <a:srgbClr val="066D83"/>
                </a:solidFill>
              </a:rPr>
              <a:t>IaaS</a:t>
            </a:r>
            <a:r>
              <a:rPr lang="en-US" sz="1100" dirty="0">
                <a:solidFill>
                  <a:srgbClr val="066D83"/>
                </a:solidFill>
              </a:rPr>
              <a:t> will make </a:t>
            </a:r>
            <a:r>
              <a:rPr lang="en-US" sz="1100" dirty="0" smtClean="0">
                <a:solidFill>
                  <a:srgbClr val="066D83"/>
                </a:solidFill>
              </a:rPr>
              <a:t>up</a:t>
            </a:r>
          </a:p>
          <a:p>
            <a:r>
              <a:rPr lang="en-US" sz="1100" dirty="0" smtClean="0">
                <a:solidFill>
                  <a:srgbClr val="066D83"/>
                </a:solidFill>
              </a:rPr>
              <a:t>$</a:t>
            </a:r>
            <a:r>
              <a:rPr lang="en-US" sz="1100" dirty="0">
                <a:solidFill>
                  <a:srgbClr val="066D83"/>
                </a:solidFill>
              </a:rPr>
              <a:t>5 billion, </a:t>
            </a:r>
            <a:r>
              <a:rPr lang="en-US" sz="1100" dirty="0" err="1">
                <a:solidFill>
                  <a:srgbClr val="066D83"/>
                </a:solidFill>
              </a:rPr>
              <a:t>PaaS</a:t>
            </a:r>
            <a:r>
              <a:rPr lang="en-US" sz="1100" dirty="0">
                <a:solidFill>
                  <a:srgbClr val="066D83"/>
                </a:solidFill>
              </a:rPr>
              <a:t> $12 billion and </a:t>
            </a:r>
            <a:r>
              <a:rPr lang="en-US" sz="1100" dirty="0" err="1">
                <a:solidFill>
                  <a:srgbClr val="066D83"/>
                </a:solidFill>
              </a:rPr>
              <a:t>BPaaS</a:t>
            </a:r>
            <a:r>
              <a:rPr lang="en-US" sz="1100" dirty="0">
                <a:solidFill>
                  <a:srgbClr val="066D83"/>
                </a:solidFill>
              </a:rPr>
              <a:t> $10 </a:t>
            </a:r>
            <a:r>
              <a:rPr lang="en-US" sz="1100" dirty="0" smtClean="0">
                <a:solidFill>
                  <a:srgbClr val="066D83"/>
                </a:solidFill>
              </a:rPr>
              <a:t>billion.</a:t>
            </a:r>
            <a:endParaRPr lang="en-US" sz="1100" dirty="0">
              <a:solidFill>
                <a:srgbClr val="066D83"/>
              </a:solidFill>
            </a:endParaRPr>
          </a:p>
        </p:txBody>
      </p:sp>
      <p:sp>
        <p:nvSpPr>
          <p:cNvPr id="7" name="Rectangle 6"/>
          <p:cNvSpPr/>
          <p:nvPr/>
        </p:nvSpPr>
        <p:spPr>
          <a:xfrm>
            <a:off x="4648200" y="5198477"/>
            <a:ext cx="3733800" cy="430887"/>
          </a:xfrm>
          <a:prstGeom prst="rect">
            <a:avLst/>
          </a:prstGeom>
        </p:spPr>
        <p:txBody>
          <a:bodyPr wrap="square">
            <a:spAutoFit/>
          </a:bodyPr>
          <a:lstStyle/>
          <a:p>
            <a:r>
              <a:rPr lang="en-US" sz="1100" dirty="0">
                <a:solidFill>
                  <a:srgbClr val="066D83"/>
                </a:solidFill>
              </a:rPr>
              <a:t>32% Year Over Year Growth With Near Quarterly Price Reductions in </a:t>
            </a:r>
            <a:r>
              <a:rPr lang="en-US" sz="1100" dirty="0" err="1">
                <a:solidFill>
                  <a:srgbClr val="066D83"/>
                </a:solidFill>
              </a:rPr>
              <a:t>IaaS</a:t>
            </a:r>
            <a:r>
              <a:rPr lang="en-US" sz="1100" dirty="0">
                <a:solidFill>
                  <a:srgbClr val="066D83"/>
                </a:solidFill>
              </a:rPr>
              <a:t> and </a:t>
            </a:r>
            <a:r>
              <a:rPr lang="en-US" sz="1100" dirty="0" err="1">
                <a:solidFill>
                  <a:srgbClr val="066D83"/>
                </a:solidFill>
              </a:rPr>
              <a:t>PaaS</a:t>
            </a:r>
            <a:endParaRPr lang="en-US" sz="1100" dirty="0">
              <a:solidFill>
                <a:srgbClr val="066D83"/>
              </a:solidFill>
            </a:endParaRPr>
          </a:p>
        </p:txBody>
      </p:sp>
    </p:spTree>
    <p:extLst>
      <p:ext uri="{BB962C8B-B14F-4D97-AF65-F5344CB8AC3E}">
        <p14:creationId xmlns:p14="http://schemas.microsoft.com/office/powerpoint/2010/main" val="7528828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an Aligned Direction</a:t>
            </a:r>
            <a:endParaRPr lang="en-US" dirty="0"/>
          </a:p>
        </p:txBody>
      </p:sp>
      <p:pic>
        <p:nvPicPr>
          <p:cNvPr id="4" name="Picture 3" descr="8-A-All-Hi-Ed-Spending@High.png"/>
          <p:cNvPicPr>
            <a:picLocks noChangeAspect="1"/>
          </p:cNvPicPr>
          <p:nvPr/>
        </p:nvPicPr>
        <p:blipFill rotWithShape="1">
          <a:blip r:embed="rId3">
            <a:extLst>
              <a:ext uri="{28A0092B-C50C-407E-A947-70E740481C1C}">
                <a14:useLocalDpi xmlns:a14="http://schemas.microsoft.com/office/drawing/2010/main" val="0"/>
              </a:ext>
            </a:extLst>
          </a:blip>
          <a:srcRect b="10756"/>
          <a:stretch/>
        </p:blipFill>
        <p:spPr>
          <a:xfrm>
            <a:off x="-514973" y="2416460"/>
            <a:ext cx="5827627" cy="3623809"/>
          </a:xfrm>
          <a:prstGeom prst="rect">
            <a:avLst/>
          </a:prstGeom>
        </p:spPr>
      </p:pic>
      <p:pic>
        <p:nvPicPr>
          <p:cNvPr id="5" name="Picture 4" descr="8-B-Bank-of-America@High.png"/>
          <p:cNvPicPr>
            <a:picLocks noChangeAspect="1"/>
          </p:cNvPicPr>
          <p:nvPr/>
        </p:nvPicPr>
        <p:blipFill rotWithShape="1">
          <a:blip r:embed="rId4">
            <a:extLst>
              <a:ext uri="{28A0092B-C50C-407E-A947-70E740481C1C}">
                <a14:useLocalDpi xmlns:a14="http://schemas.microsoft.com/office/drawing/2010/main" val="0"/>
              </a:ext>
            </a:extLst>
          </a:blip>
          <a:srcRect b="3226"/>
          <a:stretch/>
        </p:blipFill>
        <p:spPr>
          <a:xfrm>
            <a:off x="4495800" y="1615790"/>
            <a:ext cx="4572000" cy="4424480"/>
          </a:xfrm>
          <a:prstGeom prst="rect">
            <a:avLst/>
          </a:prstGeom>
        </p:spPr>
      </p:pic>
      <p:pic>
        <p:nvPicPr>
          <p:cNvPr id="3" name="Picture 2" descr="8-Airplane@Hig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3818" y="1600200"/>
            <a:ext cx="3969382" cy="1822202"/>
          </a:xfrm>
          <a:prstGeom prst="rect">
            <a:avLst/>
          </a:prstGeom>
        </p:spPr>
      </p:pic>
      <p:sp>
        <p:nvSpPr>
          <p:cNvPr id="6" name="Rectangle 5"/>
          <p:cNvSpPr/>
          <p:nvPr/>
        </p:nvSpPr>
        <p:spPr>
          <a:xfrm>
            <a:off x="533400" y="1600200"/>
            <a:ext cx="5257800" cy="584776"/>
          </a:xfrm>
          <a:prstGeom prst="rect">
            <a:avLst/>
          </a:prstGeom>
        </p:spPr>
        <p:txBody>
          <a:bodyPr wrap="square">
            <a:spAutoFit/>
          </a:bodyPr>
          <a:lstStyle/>
          <a:p>
            <a:r>
              <a:rPr lang="en-US" sz="1600" dirty="0"/>
              <a:t>How does a community with just a few percent of spending, help set the direction for a growing industry?</a:t>
            </a:r>
          </a:p>
        </p:txBody>
      </p:sp>
    </p:spTree>
    <p:extLst>
      <p:ext uri="{BB962C8B-B14F-4D97-AF65-F5344CB8AC3E}">
        <p14:creationId xmlns:p14="http://schemas.microsoft.com/office/powerpoint/2010/main" val="36561089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Image@High.png"/>
          <p:cNvPicPr>
            <a:picLocks noChangeAspect="1"/>
          </p:cNvPicPr>
          <p:nvPr/>
        </p:nvPicPr>
        <p:blipFill rotWithShape="1">
          <a:blip r:embed="rId2">
            <a:extLst>
              <a:ext uri="{28A0092B-C50C-407E-A947-70E740481C1C}">
                <a14:useLocalDpi xmlns:a14="http://schemas.microsoft.com/office/drawing/2010/main" val="0"/>
              </a:ext>
            </a:extLst>
          </a:blip>
          <a:srcRect b="22618"/>
          <a:stretch/>
        </p:blipFill>
        <p:spPr>
          <a:xfrm>
            <a:off x="-14514" y="761998"/>
            <a:ext cx="9165153" cy="5279782"/>
          </a:xfrm>
          <a:prstGeom prst="rect">
            <a:avLst/>
          </a:prstGeom>
        </p:spPr>
      </p:pic>
      <p:sp>
        <p:nvSpPr>
          <p:cNvPr id="5" name="Title 4"/>
          <p:cNvSpPr>
            <a:spLocks noGrp="1"/>
          </p:cNvSpPr>
          <p:nvPr>
            <p:ph type="title"/>
          </p:nvPr>
        </p:nvSpPr>
        <p:spPr/>
        <p:txBody>
          <a:bodyPr/>
          <a:lstStyle/>
          <a:p>
            <a:r>
              <a:rPr lang="en-US" dirty="0" smtClean="0">
                <a:solidFill>
                  <a:schemeClr val="bg1"/>
                </a:solidFill>
              </a:rPr>
              <a:t>How Do You Find The Best Services?</a:t>
            </a:r>
            <a:endParaRPr lang="en-US" dirty="0">
              <a:solidFill>
                <a:schemeClr val="bg1"/>
              </a:solidFill>
            </a:endParaRPr>
          </a:p>
        </p:txBody>
      </p:sp>
    </p:spTree>
    <p:extLst>
      <p:ext uri="{BB962C8B-B14F-4D97-AF65-F5344CB8AC3E}">
        <p14:creationId xmlns:p14="http://schemas.microsoft.com/office/powerpoint/2010/main" val="25591778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Growth of Cloud Computing is Astounding</a:t>
            </a:r>
            <a:endParaRPr lang="en-US" dirty="0"/>
          </a:p>
        </p:txBody>
      </p:sp>
      <p:pic>
        <p:nvPicPr>
          <p:cNvPr id="3" name="Picture 2" descr="4-Launched@Hig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29" y="1490730"/>
            <a:ext cx="3334871" cy="2395470"/>
          </a:xfrm>
          <a:prstGeom prst="rect">
            <a:avLst/>
          </a:prstGeom>
        </p:spPr>
      </p:pic>
      <p:pic>
        <p:nvPicPr>
          <p:cNvPr id="5" name="Picture 4" descr="4-Facts@Hig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915672"/>
            <a:ext cx="3631248" cy="3962400"/>
          </a:xfrm>
          <a:prstGeom prst="rect">
            <a:avLst/>
          </a:prstGeom>
        </p:spPr>
      </p:pic>
      <p:sp>
        <p:nvSpPr>
          <p:cNvPr id="6" name="TextBox 5"/>
          <p:cNvSpPr txBox="1"/>
          <p:nvPr/>
        </p:nvSpPr>
        <p:spPr>
          <a:xfrm>
            <a:off x="533400" y="4148312"/>
            <a:ext cx="5029200" cy="1179810"/>
          </a:xfrm>
          <a:prstGeom prst="rect">
            <a:avLst/>
          </a:prstGeom>
          <a:noFill/>
        </p:spPr>
        <p:txBody>
          <a:bodyPr wrap="square" rtlCol="0">
            <a:spAutoFit/>
          </a:bodyPr>
          <a:lstStyle/>
          <a:p>
            <a:pPr>
              <a:lnSpc>
                <a:spcPct val="150000"/>
              </a:lnSpc>
            </a:pPr>
            <a:r>
              <a:rPr lang="en-US" sz="1600" dirty="0"/>
              <a:t>To Leverage Community Capabilities</a:t>
            </a:r>
          </a:p>
          <a:p>
            <a:pPr>
              <a:lnSpc>
                <a:spcPct val="150000"/>
              </a:lnSpc>
            </a:pPr>
            <a:r>
              <a:rPr lang="en-US" sz="1600" dirty="0"/>
              <a:t>To Influence the “Cloud Industry”</a:t>
            </a:r>
          </a:p>
          <a:p>
            <a:pPr>
              <a:lnSpc>
                <a:spcPct val="150000"/>
              </a:lnSpc>
            </a:pPr>
            <a:r>
              <a:rPr lang="en-US" sz="1600" dirty="0"/>
              <a:t>To Benefit National Scale Research &amp; Education</a:t>
            </a:r>
          </a:p>
        </p:txBody>
      </p:sp>
    </p:spTree>
    <p:extLst>
      <p:ext uri="{BB962C8B-B14F-4D97-AF65-F5344CB8AC3E}">
        <p14:creationId xmlns:p14="http://schemas.microsoft.com/office/powerpoint/2010/main" val="22874572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Mutual </a:t>
            </a:r>
            <a:r>
              <a:rPr lang="en-US" dirty="0"/>
              <a:t>Opportunity </a:t>
            </a:r>
            <a:r>
              <a:rPr lang="en-US" sz="1200" dirty="0">
                <a:solidFill>
                  <a:schemeClr val="tx2"/>
                </a:solidFill>
              </a:rPr>
              <a:t>Example: Workday 10-K, 9 months, October 2014</a:t>
            </a:r>
          </a:p>
        </p:txBody>
      </p:sp>
      <p:pic>
        <p:nvPicPr>
          <p:cNvPr id="3" name="Picture 2" descr="13-Highlights@Hig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43000"/>
            <a:ext cx="8229600" cy="4728466"/>
          </a:xfrm>
          <a:prstGeom prst="rect">
            <a:avLst/>
          </a:prstGeom>
        </p:spPr>
      </p:pic>
      <p:pic>
        <p:nvPicPr>
          <p:cNvPr id="4" name="Picture 3" descr="Internet2-NET+@Hig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905001"/>
            <a:ext cx="2133600" cy="1196296"/>
          </a:xfrm>
          <a:prstGeom prst="rect">
            <a:avLst/>
          </a:prstGeom>
        </p:spPr>
      </p:pic>
    </p:spTree>
    <p:extLst>
      <p:ext uri="{BB962C8B-B14F-4D97-AF65-F5344CB8AC3E}">
        <p14:creationId xmlns:p14="http://schemas.microsoft.com/office/powerpoint/2010/main" val="191653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700" y="1066800"/>
            <a:ext cx="8991600" cy="3170099"/>
          </a:xfrm>
          <a:prstGeom prst="rect">
            <a:avLst/>
          </a:prstGeom>
        </p:spPr>
        <p:txBody>
          <a:bodyPr wrap="square">
            <a:spAutoFit/>
          </a:bodyPr>
          <a:lstStyle/>
          <a:p>
            <a:pPr algn="ctr"/>
            <a:r>
              <a:rPr lang="en-US" sz="4000" dirty="0"/>
              <a:t>Today’s session will be interactive, please join us at the following link</a:t>
            </a:r>
            <a:r>
              <a:rPr lang="en-US" sz="4000" dirty="0" smtClean="0"/>
              <a:t>:</a:t>
            </a:r>
          </a:p>
          <a:p>
            <a:pPr algn="ctr"/>
            <a:endParaRPr lang="en-US" sz="4000" dirty="0"/>
          </a:p>
          <a:p>
            <a:pPr algn="ctr"/>
            <a:r>
              <a:rPr lang="en-US" sz="4000" u="sng" dirty="0"/>
              <a:t>https://</a:t>
            </a:r>
            <a:r>
              <a:rPr lang="en-US" sz="4000" u="sng" dirty="0" err="1"/>
              <a:t>pulse.bing.com</a:t>
            </a:r>
            <a:r>
              <a:rPr lang="en-US" sz="4000" u="sng" dirty="0"/>
              <a:t>/app/Cloud4HigherEd</a:t>
            </a:r>
            <a:r>
              <a:rPr lang="en-US" sz="4000" u="sng" dirty="0" smtClean="0"/>
              <a:t>/N15</a:t>
            </a:r>
            <a:endParaRPr lang="en-US" sz="4000" dirty="0"/>
          </a:p>
        </p:txBody>
      </p:sp>
      <p:sp>
        <p:nvSpPr>
          <p:cNvPr id="2" name="Rectangle 1"/>
          <p:cNvSpPr/>
          <p:nvPr/>
        </p:nvSpPr>
        <p:spPr>
          <a:xfrm>
            <a:off x="1295400" y="4648200"/>
            <a:ext cx="7010400" cy="1477328"/>
          </a:xfrm>
          <a:prstGeom prst="rect">
            <a:avLst/>
          </a:prstGeom>
        </p:spPr>
        <p:txBody>
          <a:bodyPr wrap="square">
            <a:spAutoFit/>
          </a:bodyPr>
          <a:lstStyle/>
          <a:p>
            <a:pPr algn="ctr"/>
            <a:r>
              <a:rPr lang="en-US" dirty="0" smtClean="0"/>
              <a:t>Additional materials regarding todays session and higher education community collaboration for cloud adoption can be found at:</a:t>
            </a:r>
          </a:p>
          <a:p>
            <a:pPr algn="ctr"/>
            <a:endParaRPr lang="en-US" u="sng" dirty="0"/>
          </a:p>
          <a:p>
            <a:pPr algn="ctr"/>
            <a:r>
              <a:rPr lang="en-US" u="sng" dirty="0" smtClean="0"/>
              <a:t>http</a:t>
            </a:r>
            <a:r>
              <a:rPr lang="en-US" u="sng" dirty="0"/>
              <a:t>://bettercloudforhighered.internet2.edu/</a:t>
            </a:r>
            <a:br>
              <a:rPr lang="en-US" u="sng" dirty="0"/>
            </a:br>
            <a:endParaRPr lang="en-US" dirty="0"/>
          </a:p>
        </p:txBody>
      </p:sp>
    </p:spTree>
    <p:extLst>
      <p:ext uri="{BB962C8B-B14F-4D97-AF65-F5344CB8AC3E}">
        <p14:creationId xmlns:p14="http://schemas.microsoft.com/office/powerpoint/2010/main" val="4206394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Background@High.png"/>
          <p:cNvPicPr>
            <a:picLocks noChangeAspect="1"/>
          </p:cNvPicPr>
          <p:nvPr/>
        </p:nvPicPr>
        <p:blipFill rotWithShape="1">
          <a:blip r:embed="rId2">
            <a:extLst>
              <a:ext uri="{28A0092B-C50C-407E-A947-70E740481C1C}">
                <a14:useLocalDpi xmlns:a14="http://schemas.microsoft.com/office/drawing/2010/main" val="0"/>
              </a:ext>
            </a:extLst>
          </a:blip>
          <a:srcRect b="4602"/>
          <a:stretch/>
        </p:blipFill>
        <p:spPr>
          <a:xfrm>
            <a:off x="0" y="1263384"/>
            <a:ext cx="9144000" cy="4776885"/>
          </a:xfrm>
          <a:prstGeom prst="rect">
            <a:avLst/>
          </a:prstGeom>
        </p:spPr>
      </p:pic>
      <p:sp>
        <p:nvSpPr>
          <p:cNvPr id="2" name="Title 1"/>
          <p:cNvSpPr>
            <a:spLocks noGrp="1"/>
          </p:cNvSpPr>
          <p:nvPr>
            <p:ph type="title"/>
          </p:nvPr>
        </p:nvSpPr>
        <p:spPr/>
        <p:txBody>
          <a:bodyPr/>
          <a:lstStyle/>
          <a:p>
            <a:r>
              <a:rPr lang="en-US" dirty="0" smtClean="0"/>
              <a:t>In 1210 Days You Have Built…</a:t>
            </a:r>
            <a:endParaRPr lang="en-US" dirty="0"/>
          </a:p>
        </p:txBody>
      </p:sp>
      <p:pic>
        <p:nvPicPr>
          <p:cNvPr id="3" name="Picture 2" descr="15-Benefit-Breakdown@Hig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33160"/>
            <a:ext cx="5546791" cy="3045050"/>
          </a:xfrm>
          <a:prstGeom prst="rect">
            <a:avLst/>
          </a:prstGeom>
        </p:spPr>
      </p:pic>
      <p:pic>
        <p:nvPicPr>
          <p:cNvPr id="4" name="Picture 3" descr="15-Benefit@Hig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0233" y="2267833"/>
            <a:ext cx="2075567" cy="2075567"/>
          </a:xfrm>
          <a:prstGeom prst="rect">
            <a:avLst/>
          </a:prstGeom>
        </p:spPr>
      </p:pic>
      <p:pic>
        <p:nvPicPr>
          <p:cNvPr id="6" name="Picture 5" descr="Internet2-NET+@Hig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807" y="1143000"/>
            <a:ext cx="1733587" cy="972011"/>
          </a:xfrm>
          <a:prstGeom prst="rect">
            <a:avLst/>
          </a:prstGeom>
        </p:spPr>
      </p:pic>
      <p:sp>
        <p:nvSpPr>
          <p:cNvPr id="7" name="Rectangle 6"/>
          <p:cNvSpPr/>
          <p:nvPr/>
        </p:nvSpPr>
        <p:spPr>
          <a:xfrm>
            <a:off x="457200" y="4980722"/>
            <a:ext cx="7772400" cy="810478"/>
          </a:xfrm>
          <a:prstGeom prst="rect">
            <a:avLst/>
          </a:prstGeom>
        </p:spPr>
        <p:txBody>
          <a:bodyPr wrap="square">
            <a:spAutoFit/>
          </a:bodyPr>
          <a:lstStyle/>
          <a:p>
            <a:pPr>
              <a:lnSpc>
                <a:spcPct val="150000"/>
              </a:lnSpc>
            </a:pPr>
            <a:r>
              <a:rPr lang="en-US" sz="1600" b="1" dirty="0"/>
              <a:t>For the CIO’s: </a:t>
            </a:r>
            <a:r>
              <a:rPr lang="en-US" sz="1600" dirty="0"/>
              <a:t>Each of you have been involved in service validation </a:t>
            </a:r>
            <a:r>
              <a:rPr lang="en-US" sz="1600" dirty="0" smtClean="0"/>
              <a:t>efforts.</a:t>
            </a:r>
          </a:p>
          <a:p>
            <a:pPr>
              <a:lnSpc>
                <a:spcPct val="150000"/>
              </a:lnSpc>
            </a:pPr>
            <a:r>
              <a:rPr lang="en-US" sz="1600" dirty="0" smtClean="0"/>
              <a:t>What </a:t>
            </a:r>
            <a:r>
              <a:rPr lang="en-US" sz="1600" dirty="0"/>
              <a:t>is your opinion on the process?</a:t>
            </a:r>
          </a:p>
        </p:txBody>
      </p:sp>
    </p:spTree>
    <p:extLst>
      <p:ext uri="{BB962C8B-B14F-4D97-AF65-F5344CB8AC3E}">
        <p14:creationId xmlns:p14="http://schemas.microsoft.com/office/powerpoint/2010/main" val="21617726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High.png"/>
          <p:cNvPicPr>
            <a:picLocks noChangeAspect="1"/>
          </p:cNvPicPr>
          <p:nvPr/>
        </p:nvPicPr>
        <p:blipFill rotWithShape="1">
          <a:blip r:embed="rId2">
            <a:extLst>
              <a:ext uri="{28A0092B-C50C-407E-A947-70E740481C1C}">
                <a14:useLocalDpi xmlns:a14="http://schemas.microsoft.com/office/drawing/2010/main" val="0"/>
              </a:ext>
            </a:extLst>
          </a:blip>
          <a:srcRect t="7941" b="14078"/>
          <a:stretch/>
        </p:blipFill>
        <p:spPr>
          <a:xfrm>
            <a:off x="-12095" y="755330"/>
            <a:ext cx="9168190" cy="5340670"/>
          </a:xfrm>
          <a:prstGeom prst="rect">
            <a:avLst/>
          </a:prstGeom>
        </p:spPr>
      </p:pic>
      <p:sp>
        <p:nvSpPr>
          <p:cNvPr id="2" name="Title 1"/>
          <p:cNvSpPr>
            <a:spLocks noGrp="1"/>
          </p:cNvSpPr>
          <p:nvPr>
            <p:ph type="title"/>
          </p:nvPr>
        </p:nvSpPr>
        <p:spPr/>
        <p:txBody>
          <a:bodyPr/>
          <a:lstStyle/>
          <a:p>
            <a:r>
              <a:rPr lang="en-US" dirty="0" smtClean="0">
                <a:solidFill>
                  <a:schemeClr val="bg1"/>
                </a:solidFill>
              </a:rPr>
              <a:t>Our Strength is in Our Numbers</a:t>
            </a:r>
            <a:endParaRPr lang="en-US" dirty="0">
              <a:solidFill>
                <a:schemeClr val="bg1"/>
              </a:solidFill>
            </a:endParaRPr>
          </a:p>
        </p:txBody>
      </p:sp>
      <p:sp>
        <p:nvSpPr>
          <p:cNvPr id="4" name="Rectangle 3"/>
          <p:cNvSpPr/>
          <p:nvPr/>
        </p:nvSpPr>
        <p:spPr>
          <a:xfrm>
            <a:off x="609600" y="4980722"/>
            <a:ext cx="6019800" cy="810478"/>
          </a:xfrm>
          <a:prstGeom prst="rect">
            <a:avLst/>
          </a:prstGeom>
        </p:spPr>
        <p:txBody>
          <a:bodyPr wrap="square">
            <a:spAutoFit/>
          </a:bodyPr>
          <a:lstStyle/>
          <a:p>
            <a:pPr>
              <a:lnSpc>
                <a:spcPct val="150000"/>
              </a:lnSpc>
            </a:pPr>
            <a:r>
              <a:rPr lang="en-US" sz="1600" dirty="0">
                <a:solidFill>
                  <a:srgbClr val="FFFFFF"/>
                </a:solidFill>
              </a:rPr>
              <a:t>What is it about the NET+ principles that you feel are important for higher education and chief business officers to embrace?</a:t>
            </a:r>
          </a:p>
        </p:txBody>
      </p:sp>
    </p:spTree>
    <p:extLst>
      <p:ext uri="{BB962C8B-B14F-4D97-AF65-F5344CB8AC3E}">
        <p14:creationId xmlns:p14="http://schemas.microsoft.com/office/powerpoint/2010/main" val="2464724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Striking the Right Balance</a:t>
            </a:r>
            <a:endParaRPr lang="en-US" dirty="0"/>
          </a:p>
        </p:txBody>
      </p:sp>
      <p:pic>
        <p:nvPicPr>
          <p:cNvPr id="4" name="Picture 3" descr="17-Scale-Items@Hig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452062"/>
            <a:ext cx="7537538" cy="1815974"/>
          </a:xfrm>
          <a:prstGeom prst="rect">
            <a:avLst/>
          </a:prstGeom>
        </p:spPr>
      </p:pic>
      <p:pic>
        <p:nvPicPr>
          <p:cNvPr id="5" name="Picture 4" descr="17-Scale-Weights@Hig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506036"/>
            <a:ext cx="6781800" cy="1599364"/>
          </a:xfrm>
          <a:prstGeom prst="rect">
            <a:avLst/>
          </a:prstGeom>
        </p:spPr>
      </p:pic>
      <p:pic>
        <p:nvPicPr>
          <p:cNvPr id="3" name="Picture 2" descr="17-Scale-Balances@Hig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495800"/>
            <a:ext cx="6858000" cy="1442458"/>
          </a:xfrm>
          <a:prstGeom prst="rect">
            <a:avLst/>
          </a:prstGeom>
        </p:spPr>
      </p:pic>
    </p:spTree>
    <p:extLst>
      <p:ext uri="{BB962C8B-B14F-4D97-AF65-F5344CB8AC3E}">
        <p14:creationId xmlns:p14="http://schemas.microsoft.com/office/powerpoint/2010/main" val="3087839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1-Background@Hig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4703"/>
            <a:ext cx="9144000" cy="1578729"/>
          </a:xfrm>
          <a:prstGeom prst="rect">
            <a:avLst/>
          </a:prstGeom>
        </p:spPr>
      </p:pic>
      <p:sp>
        <p:nvSpPr>
          <p:cNvPr id="2" name="Title 1"/>
          <p:cNvSpPr>
            <a:spLocks noGrp="1"/>
          </p:cNvSpPr>
          <p:nvPr>
            <p:ph type="title"/>
          </p:nvPr>
        </p:nvSpPr>
        <p:spPr/>
        <p:txBody>
          <a:bodyPr/>
          <a:lstStyle/>
          <a:p>
            <a:r>
              <a:rPr lang="en-US" dirty="0" smtClean="0"/>
              <a:t>The New Streamlined Contract Model</a:t>
            </a:r>
            <a:endParaRPr lang="en-US" dirty="0"/>
          </a:p>
        </p:txBody>
      </p:sp>
      <p:pic>
        <p:nvPicPr>
          <p:cNvPr id="3" name="Picture 2" descr="21-Cloud-Service-Cycle@Hig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00200"/>
            <a:ext cx="4692901" cy="4128247"/>
          </a:xfrm>
          <a:prstGeom prst="rect">
            <a:avLst/>
          </a:prstGeom>
        </p:spPr>
      </p:pic>
      <p:pic>
        <p:nvPicPr>
          <p:cNvPr id="4" name="Picture 3" descr="21-Master-NET+-Participation-Agreement@Hig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32" y="2743200"/>
            <a:ext cx="1214745" cy="2209800"/>
          </a:xfrm>
          <a:prstGeom prst="rect">
            <a:avLst/>
          </a:prstGeom>
        </p:spPr>
      </p:pic>
      <p:pic>
        <p:nvPicPr>
          <p:cNvPr id="5" name="Picture 4" descr="21-Service-Specific-Schedule@Hig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1673809"/>
            <a:ext cx="4267200" cy="5271247"/>
          </a:xfrm>
          <a:prstGeom prst="rect">
            <a:avLst/>
          </a:prstGeom>
        </p:spPr>
      </p:pic>
      <p:pic>
        <p:nvPicPr>
          <p:cNvPr id="7" name="Picture 6" descr="Internet2-NET+@High.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743" y="1600200"/>
            <a:ext cx="1760457" cy="987077"/>
          </a:xfrm>
          <a:prstGeom prst="rect">
            <a:avLst/>
          </a:prstGeom>
        </p:spPr>
      </p:pic>
    </p:spTree>
    <p:extLst>
      <p:ext uri="{BB962C8B-B14F-4D97-AF65-F5344CB8AC3E}">
        <p14:creationId xmlns:p14="http://schemas.microsoft.com/office/powerpoint/2010/main" val="25676233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UMBC NET+ Services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636"/>
          <a:stretch/>
        </p:blipFill>
        <p:spPr>
          <a:xfrm>
            <a:off x="609600" y="2340997"/>
            <a:ext cx="3302079" cy="3374002"/>
          </a:xfrm>
          <a:prstGeom prst="rect">
            <a:avLst/>
          </a:prstGeom>
        </p:spPr>
      </p:pic>
      <p:pic>
        <p:nvPicPr>
          <p:cNvPr id="4" name="Picture 3" descr="22-Services-in-Evalution@High.png"/>
          <p:cNvPicPr>
            <a:picLocks noChangeAspect="1"/>
          </p:cNvPicPr>
          <p:nvPr/>
        </p:nvPicPr>
        <p:blipFill rotWithShape="1">
          <a:blip r:embed="rId3">
            <a:extLst>
              <a:ext uri="{28A0092B-C50C-407E-A947-70E740481C1C}">
                <a14:useLocalDpi xmlns:a14="http://schemas.microsoft.com/office/drawing/2010/main" val="0"/>
              </a:ext>
            </a:extLst>
          </a:blip>
          <a:srcRect t="9636"/>
          <a:stretch/>
        </p:blipFill>
        <p:spPr>
          <a:xfrm>
            <a:off x="5257800" y="2340996"/>
            <a:ext cx="3532652" cy="3374003"/>
          </a:xfrm>
          <a:prstGeom prst="rect">
            <a:avLst/>
          </a:prstGeom>
        </p:spPr>
      </p:pic>
      <p:cxnSp>
        <p:nvCxnSpPr>
          <p:cNvPr id="6" name="Straight Connector 5"/>
          <p:cNvCxnSpPr/>
          <p:nvPr/>
        </p:nvCxnSpPr>
        <p:spPr>
          <a:xfrm>
            <a:off x="4572000" y="1905000"/>
            <a:ext cx="0" cy="38862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09600" y="1905000"/>
            <a:ext cx="2575532" cy="307777"/>
          </a:xfrm>
          <a:prstGeom prst="rect">
            <a:avLst/>
          </a:prstGeom>
          <a:noFill/>
        </p:spPr>
        <p:txBody>
          <a:bodyPr wrap="none" rtlCol="0">
            <a:spAutoFit/>
          </a:bodyPr>
          <a:lstStyle/>
          <a:p>
            <a:r>
              <a:rPr lang="en-US" sz="1400" b="1" dirty="0" smtClean="0">
                <a:solidFill>
                  <a:schemeClr val="tx2"/>
                </a:solidFill>
              </a:rPr>
              <a:t>SERVICES IN PRODUCTION</a:t>
            </a:r>
            <a:endParaRPr lang="en-US" sz="1400" b="1" dirty="0">
              <a:solidFill>
                <a:schemeClr val="tx2"/>
              </a:solidFill>
            </a:endParaRPr>
          </a:p>
        </p:txBody>
      </p:sp>
      <p:sp>
        <p:nvSpPr>
          <p:cNvPr id="7" name="TextBox 6"/>
          <p:cNvSpPr txBox="1"/>
          <p:nvPr/>
        </p:nvSpPr>
        <p:spPr>
          <a:xfrm>
            <a:off x="5257800" y="1905000"/>
            <a:ext cx="2508995" cy="307777"/>
          </a:xfrm>
          <a:prstGeom prst="rect">
            <a:avLst/>
          </a:prstGeom>
          <a:noFill/>
        </p:spPr>
        <p:txBody>
          <a:bodyPr wrap="none" rtlCol="0">
            <a:spAutoFit/>
          </a:bodyPr>
          <a:lstStyle/>
          <a:p>
            <a:r>
              <a:rPr lang="en-US" sz="1400" b="1" dirty="0" smtClean="0">
                <a:solidFill>
                  <a:schemeClr val="tx2"/>
                </a:solidFill>
              </a:rPr>
              <a:t>SERVICES IN EVALUATION</a:t>
            </a:r>
            <a:endParaRPr lang="en-US" sz="1400" b="1" dirty="0">
              <a:solidFill>
                <a:schemeClr val="tx2"/>
              </a:solidFill>
            </a:endParaRPr>
          </a:p>
        </p:txBody>
      </p:sp>
    </p:spTree>
    <p:extLst>
      <p:ext uri="{BB962C8B-B14F-4D97-AF65-F5344CB8AC3E}">
        <p14:creationId xmlns:p14="http://schemas.microsoft.com/office/powerpoint/2010/main" val="33595778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Cornell University NET+ Services</a:t>
            </a:r>
            <a:endParaRPr lang="en-US" dirty="0"/>
          </a:p>
        </p:txBody>
      </p:sp>
      <p:cxnSp>
        <p:nvCxnSpPr>
          <p:cNvPr id="4" name="Straight Connector 3"/>
          <p:cNvCxnSpPr/>
          <p:nvPr/>
        </p:nvCxnSpPr>
        <p:spPr>
          <a:xfrm>
            <a:off x="4572000" y="1905000"/>
            <a:ext cx="0" cy="38862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09600" y="1905000"/>
            <a:ext cx="2575532" cy="307777"/>
          </a:xfrm>
          <a:prstGeom prst="rect">
            <a:avLst/>
          </a:prstGeom>
          <a:noFill/>
        </p:spPr>
        <p:txBody>
          <a:bodyPr wrap="none" rtlCol="0">
            <a:spAutoFit/>
          </a:bodyPr>
          <a:lstStyle/>
          <a:p>
            <a:r>
              <a:rPr lang="en-US" sz="1400" b="1" dirty="0" smtClean="0">
                <a:solidFill>
                  <a:schemeClr val="tx2"/>
                </a:solidFill>
              </a:rPr>
              <a:t>SERVICES IN PRODUCTION</a:t>
            </a:r>
            <a:endParaRPr lang="en-US" sz="1400" b="1" dirty="0">
              <a:solidFill>
                <a:schemeClr val="tx2"/>
              </a:solidFill>
            </a:endParaRPr>
          </a:p>
        </p:txBody>
      </p:sp>
      <p:sp>
        <p:nvSpPr>
          <p:cNvPr id="6" name="TextBox 5"/>
          <p:cNvSpPr txBox="1"/>
          <p:nvPr/>
        </p:nvSpPr>
        <p:spPr>
          <a:xfrm>
            <a:off x="5257800" y="1905000"/>
            <a:ext cx="2508995" cy="307777"/>
          </a:xfrm>
          <a:prstGeom prst="rect">
            <a:avLst/>
          </a:prstGeom>
          <a:noFill/>
        </p:spPr>
        <p:txBody>
          <a:bodyPr wrap="none" rtlCol="0">
            <a:spAutoFit/>
          </a:bodyPr>
          <a:lstStyle/>
          <a:p>
            <a:r>
              <a:rPr lang="en-US" sz="1400" b="1" dirty="0" smtClean="0">
                <a:solidFill>
                  <a:schemeClr val="tx2"/>
                </a:solidFill>
              </a:rPr>
              <a:t>SERVICES IN EVALUATION</a:t>
            </a:r>
            <a:endParaRPr lang="en-US" sz="1400" b="1" dirty="0">
              <a:solidFill>
                <a:schemeClr val="tx2"/>
              </a:solidFill>
            </a:endParaRPr>
          </a:p>
        </p:txBody>
      </p:sp>
      <p:pic>
        <p:nvPicPr>
          <p:cNvPr id="8" name="Picture 7" descr="logo-black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78" y="2667001"/>
            <a:ext cx="1427833" cy="342960"/>
          </a:xfrm>
          <a:prstGeom prst="rect">
            <a:avLst/>
          </a:prstGeom>
        </p:spPr>
      </p:pic>
      <p:pic>
        <p:nvPicPr>
          <p:cNvPr id="10" name="Picture 9" descr="Box-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116" y="2895600"/>
            <a:ext cx="813973" cy="449730"/>
          </a:xfrm>
          <a:prstGeom prst="rect">
            <a:avLst/>
          </a:prstGeom>
        </p:spPr>
      </p:pic>
      <p:pic>
        <p:nvPicPr>
          <p:cNvPr id="11" name="Picture 10" descr="Docusign-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359" y="3505200"/>
            <a:ext cx="1251241" cy="594930"/>
          </a:xfrm>
          <a:prstGeom prst="rect">
            <a:avLst/>
          </a:prstGeom>
        </p:spPr>
      </p:pic>
      <p:pic>
        <p:nvPicPr>
          <p:cNvPr id="12" name="Picture 11" descr="logo-eduro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4878" y="3962400"/>
            <a:ext cx="1427833" cy="573933"/>
          </a:xfrm>
          <a:prstGeom prst="rect">
            <a:avLst/>
          </a:prstGeom>
        </p:spPr>
      </p:pic>
      <p:pic>
        <p:nvPicPr>
          <p:cNvPr id="13" name="Picture 12" descr="logo-glob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4504018"/>
            <a:ext cx="1496122" cy="601382"/>
          </a:xfrm>
          <a:prstGeom prst="rect">
            <a:avLst/>
          </a:prstGeom>
        </p:spPr>
      </p:pic>
      <p:pic>
        <p:nvPicPr>
          <p:cNvPr id="14" name="Picture 13" descr="logo-lab-archiv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0522" y="5060576"/>
            <a:ext cx="1628078" cy="654424"/>
          </a:xfrm>
          <a:prstGeom prst="rect">
            <a:avLst/>
          </a:prstGeom>
        </p:spPr>
      </p:pic>
      <p:pic>
        <p:nvPicPr>
          <p:cNvPr id="15" name="Picture 14" descr="logo-2sm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3080" y="2524375"/>
            <a:ext cx="1237200" cy="434528"/>
          </a:xfrm>
          <a:prstGeom prst="rect">
            <a:avLst/>
          </a:prstGeom>
        </p:spPr>
      </p:pic>
      <p:pic>
        <p:nvPicPr>
          <p:cNvPr id="16" name="Picture 15" descr="Internet2-NET+-SIP-Services-C@High.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7738" y="2538084"/>
            <a:ext cx="1258062" cy="791232"/>
          </a:xfrm>
          <a:prstGeom prst="rect">
            <a:avLst/>
          </a:prstGeom>
        </p:spPr>
      </p:pic>
      <p:pic>
        <p:nvPicPr>
          <p:cNvPr id="17" name="Picture 16" descr="logo-blue-jeans-network.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94093" y="3394676"/>
            <a:ext cx="1222814" cy="491524"/>
          </a:xfrm>
          <a:prstGeom prst="rect">
            <a:avLst/>
          </a:prstGeom>
        </p:spPr>
      </p:pic>
      <p:pic>
        <p:nvPicPr>
          <p:cNvPr id="20" name="Picture 19" descr="logo-keynexus.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00497" y="4128975"/>
            <a:ext cx="1438606" cy="578262"/>
          </a:xfrm>
          <a:prstGeom prst="rect">
            <a:avLst/>
          </a:prstGeom>
        </p:spPr>
      </p:pic>
      <p:pic>
        <p:nvPicPr>
          <p:cNvPr id="21" name="Picture 20" descr="logo-lastpas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34120" y="4641233"/>
            <a:ext cx="1494950" cy="600912"/>
          </a:xfrm>
          <a:prstGeom prst="rect">
            <a:avLst/>
          </a:prstGeom>
        </p:spPr>
      </p:pic>
      <p:pic>
        <p:nvPicPr>
          <p:cNvPr id="22" name="Picture 21" descr="logo-philo.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5758" y="5079685"/>
            <a:ext cx="1150884" cy="462610"/>
          </a:xfrm>
          <a:prstGeom prst="rect">
            <a:avLst/>
          </a:prstGeom>
        </p:spPr>
      </p:pic>
      <p:pic>
        <p:nvPicPr>
          <p:cNvPr id="23" name="Picture 22" descr="Splunk-log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47120" y="5362233"/>
            <a:ext cx="1237200" cy="372088"/>
          </a:xfrm>
          <a:prstGeom prst="rect">
            <a:avLst/>
          </a:prstGeom>
        </p:spPr>
      </p:pic>
      <p:pic>
        <p:nvPicPr>
          <p:cNvPr id="24" name="Picture 23" descr="Fuze-logo@High.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47789" y="3897676"/>
            <a:ext cx="1098016" cy="386624"/>
          </a:xfrm>
          <a:prstGeom prst="rect">
            <a:avLst/>
          </a:prstGeom>
        </p:spPr>
      </p:pic>
    </p:spTree>
    <p:extLst>
      <p:ext uri="{BB962C8B-B14F-4D97-AF65-F5344CB8AC3E}">
        <p14:creationId xmlns:p14="http://schemas.microsoft.com/office/powerpoint/2010/main" val="7154703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Morehouse College NET+ Services</a:t>
            </a:r>
            <a:endParaRPr lang="en-US" dirty="0"/>
          </a:p>
        </p:txBody>
      </p:sp>
      <p:pic>
        <p:nvPicPr>
          <p:cNvPr id="3" name="Picture 2" descr="24-Services@Hig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200400"/>
            <a:ext cx="7010400" cy="1498690"/>
          </a:xfrm>
          <a:prstGeom prst="rect">
            <a:avLst/>
          </a:prstGeom>
        </p:spPr>
      </p:pic>
    </p:spTree>
    <p:extLst>
      <p:ext uri="{BB962C8B-B14F-4D97-AF65-F5344CB8AC3E}">
        <p14:creationId xmlns:p14="http://schemas.microsoft.com/office/powerpoint/2010/main" val="33630486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6-Background@Hig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 y="838200"/>
            <a:ext cx="4341506" cy="5181600"/>
          </a:xfrm>
          <a:prstGeom prst="rect">
            <a:avLst/>
          </a:prstGeom>
        </p:spPr>
      </p:pic>
      <p:sp>
        <p:nvSpPr>
          <p:cNvPr id="2" name="Title 1"/>
          <p:cNvSpPr>
            <a:spLocks noGrp="1"/>
          </p:cNvSpPr>
          <p:nvPr>
            <p:ph type="title"/>
          </p:nvPr>
        </p:nvSpPr>
        <p:spPr>
          <a:xfrm>
            <a:off x="2667000" y="990600"/>
            <a:ext cx="6324600" cy="609600"/>
          </a:xfrm>
        </p:spPr>
        <p:txBody>
          <a:bodyPr/>
          <a:lstStyle/>
          <a:p>
            <a:r>
              <a:rPr lang="en-US" sz="1300" dirty="0"/>
              <a:t>In 1210 days you have built a growing ecosystem of NET+ Services and Providers 35 tailored cloud services, now available—50+ in development!</a:t>
            </a:r>
          </a:p>
        </p:txBody>
      </p:sp>
      <p:pic>
        <p:nvPicPr>
          <p:cNvPr id="3" name="Picture 2" descr="Internet2-NET+@Hig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32" y="1292893"/>
            <a:ext cx="1635308" cy="916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357" y="4657606"/>
            <a:ext cx="8439285" cy="1164932"/>
          </a:xfrm>
          <a:prstGeom prst="rect">
            <a:avLst/>
          </a:prstGeom>
        </p:spPr>
      </p:pic>
      <p:pic>
        <p:nvPicPr>
          <p:cNvPr id="5" name="Picture 4" descr="26-Service-Types@Hig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8" y="2209800"/>
            <a:ext cx="9144000" cy="2371606"/>
          </a:xfrm>
          <a:prstGeom prst="rect">
            <a:avLst/>
          </a:prstGeom>
        </p:spPr>
      </p:pic>
    </p:spTree>
    <p:extLst>
      <p:ext uri="{BB962C8B-B14F-4D97-AF65-F5344CB8AC3E}">
        <p14:creationId xmlns:p14="http://schemas.microsoft.com/office/powerpoint/2010/main" val="35926920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7-Other-Early-Adopters@High.png"/>
          <p:cNvPicPr>
            <a:picLocks noChangeAspect="1"/>
          </p:cNvPicPr>
          <p:nvPr/>
        </p:nvPicPr>
        <p:blipFill rotWithShape="1">
          <a:blip r:embed="rId2">
            <a:extLst>
              <a:ext uri="{28A0092B-C50C-407E-A947-70E740481C1C}">
                <a14:useLocalDpi xmlns:a14="http://schemas.microsoft.com/office/drawing/2010/main" val="0"/>
              </a:ext>
            </a:extLst>
          </a:blip>
          <a:srcRect t="-1" r="9674" b="17891"/>
          <a:stretch/>
        </p:blipFill>
        <p:spPr>
          <a:xfrm>
            <a:off x="4359029" y="1447800"/>
            <a:ext cx="4784971" cy="4583664"/>
          </a:xfrm>
          <a:prstGeom prst="rect">
            <a:avLst/>
          </a:prstGeom>
        </p:spPr>
      </p:pic>
      <p:sp>
        <p:nvSpPr>
          <p:cNvPr id="2" name="Title 1"/>
          <p:cNvSpPr>
            <a:spLocks noGrp="1"/>
          </p:cNvSpPr>
          <p:nvPr>
            <p:ph type="title"/>
          </p:nvPr>
        </p:nvSpPr>
        <p:spPr/>
        <p:txBody>
          <a:bodyPr/>
          <a:lstStyle/>
          <a:p>
            <a:r>
              <a:rPr lang="en-US" dirty="0" smtClean="0"/>
              <a:t>NET+ DocuSign—Powered By Community</a:t>
            </a:r>
            <a:endParaRPr lang="en-US" dirty="0"/>
          </a:p>
        </p:txBody>
      </p:sp>
      <p:pic>
        <p:nvPicPr>
          <p:cNvPr id="3" name="Picture 2" descr="27-Docusign-Details@Hig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361014"/>
            <a:ext cx="4572000" cy="1275106"/>
          </a:xfrm>
          <a:prstGeom prst="rect">
            <a:avLst/>
          </a:prstGeom>
        </p:spPr>
      </p:pic>
      <p:pic>
        <p:nvPicPr>
          <p:cNvPr id="4" name="Picture 3" descr="27-Docusign@Hig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24000"/>
            <a:ext cx="5257800" cy="2786859"/>
          </a:xfrm>
          <a:prstGeom prst="rect">
            <a:avLst/>
          </a:prstGeom>
        </p:spPr>
      </p:pic>
    </p:spTree>
    <p:extLst>
      <p:ext uri="{BB962C8B-B14F-4D97-AF65-F5344CB8AC3E}">
        <p14:creationId xmlns:p14="http://schemas.microsoft.com/office/powerpoint/2010/main" val="38063436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Background@High.png"/>
          <p:cNvPicPr>
            <a:picLocks noChangeAspect="1"/>
          </p:cNvPicPr>
          <p:nvPr/>
        </p:nvPicPr>
        <p:blipFill rotWithShape="1">
          <a:blip r:embed="rId3">
            <a:extLst>
              <a:ext uri="{28A0092B-C50C-407E-A947-70E740481C1C}">
                <a14:useLocalDpi xmlns:a14="http://schemas.microsoft.com/office/drawing/2010/main" val="0"/>
              </a:ext>
            </a:extLst>
          </a:blip>
          <a:srcRect t="9320" b="7170"/>
          <a:stretch/>
        </p:blipFill>
        <p:spPr>
          <a:xfrm>
            <a:off x="0" y="811060"/>
            <a:ext cx="9144000" cy="5218537"/>
          </a:xfrm>
          <a:prstGeom prst="rect">
            <a:avLst/>
          </a:prstGeom>
        </p:spPr>
      </p:pic>
      <p:pic>
        <p:nvPicPr>
          <p:cNvPr id="6" name="Picture 5" descr="28-Solutions@High.png"/>
          <p:cNvPicPr>
            <a:picLocks noChangeAspect="1"/>
          </p:cNvPicPr>
          <p:nvPr/>
        </p:nvPicPr>
        <p:blipFill rotWithShape="1">
          <a:blip r:embed="rId4">
            <a:alphaModFix amt="61000"/>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b="41908"/>
          <a:stretch/>
        </p:blipFill>
        <p:spPr>
          <a:xfrm>
            <a:off x="2296526" y="2318821"/>
            <a:ext cx="3189875" cy="3713243"/>
          </a:xfrm>
          <a:prstGeom prst="rect">
            <a:avLst/>
          </a:prstGeom>
        </p:spPr>
      </p:pic>
      <p:pic>
        <p:nvPicPr>
          <p:cNvPr id="7" name="Picture 6" descr="28-Tornado@High.png"/>
          <p:cNvPicPr>
            <a:picLocks noChangeAspect="1"/>
          </p:cNvPicPr>
          <p:nvPr/>
        </p:nvPicPr>
        <p:blipFill rotWithShape="1">
          <a:blip r:embed="rId6">
            <a:extLst>
              <a:ext uri="{28A0092B-C50C-407E-A947-70E740481C1C}">
                <a14:useLocalDpi xmlns:a14="http://schemas.microsoft.com/office/drawing/2010/main" val="0"/>
              </a:ext>
            </a:extLst>
          </a:blip>
          <a:srcRect b="12511"/>
          <a:stretch/>
        </p:blipFill>
        <p:spPr>
          <a:xfrm>
            <a:off x="609600" y="1447800"/>
            <a:ext cx="4634491" cy="4579022"/>
          </a:xfrm>
          <a:prstGeom prst="rect">
            <a:avLst/>
          </a:prstGeom>
        </p:spPr>
      </p:pic>
      <p:pic>
        <p:nvPicPr>
          <p:cNvPr id="9" name="Picture 8" descr="28-categories@High.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2819400"/>
            <a:ext cx="864919" cy="289560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1054" y="1295849"/>
            <a:ext cx="3135746" cy="4333030"/>
          </a:xfrm>
          <a:prstGeom prst="rect">
            <a:avLst/>
          </a:prstGeom>
        </p:spPr>
      </p:pic>
      <p:sp>
        <p:nvSpPr>
          <p:cNvPr id="2" name="Title 1"/>
          <p:cNvSpPr>
            <a:spLocks noGrp="1"/>
          </p:cNvSpPr>
          <p:nvPr>
            <p:ph type="title"/>
          </p:nvPr>
        </p:nvSpPr>
        <p:spPr/>
        <p:txBody>
          <a:bodyPr/>
          <a:lstStyle/>
          <a:p>
            <a:r>
              <a:rPr lang="en-US" dirty="0" smtClean="0"/>
              <a:t>How is Higher Education Already Advancing</a:t>
            </a:r>
            <a:br>
              <a:rPr lang="en-US" dirty="0" smtClean="0"/>
            </a:br>
            <a:r>
              <a:rPr lang="en-US" dirty="0" smtClean="0"/>
              <a:t>with DocuSign?</a:t>
            </a:r>
            <a:endParaRPr lang="en-US" dirty="0"/>
          </a:p>
        </p:txBody>
      </p:sp>
      <p:sp>
        <p:nvSpPr>
          <p:cNvPr id="10" name="TextBox 9"/>
          <p:cNvSpPr txBox="1"/>
          <p:nvPr/>
        </p:nvSpPr>
        <p:spPr>
          <a:xfrm>
            <a:off x="5444880" y="2800181"/>
            <a:ext cx="3351456" cy="2882841"/>
          </a:xfrm>
          <a:prstGeom prst="rect">
            <a:avLst/>
          </a:prstGeom>
          <a:noFill/>
        </p:spPr>
        <p:txBody>
          <a:bodyPr wrap="square" rtlCol="0">
            <a:spAutoFit/>
          </a:bodyPr>
          <a:lstStyle/>
          <a:p>
            <a:pPr marL="171450" indent="-171450">
              <a:lnSpc>
                <a:spcPct val="140000"/>
              </a:lnSpc>
              <a:buFont typeface="Arial"/>
              <a:buChar char="•"/>
            </a:pPr>
            <a:r>
              <a:rPr lang="en-US" sz="1000" dirty="0"/>
              <a:t>2,500 documents prepared and sent in 15 </a:t>
            </a:r>
            <a:r>
              <a:rPr lang="en-US" sz="1000" dirty="0" smtClean="0"/>
              <a:t>minutes</a:t>
            </a:r>
          </a:p>
          <a:p>
            <a:pPr marL="171450" indent="-171450">
              <a:lnSpc>
                <a:spcPct val="140000"/>
              </a:lnSpc>
              <a:buFont typeface="Arial"/>
              <a:buChar char="•"/>
            </a:pPr>
            <a:r>
              <a:rPr lang="en-US" sz="1000" dirty="0" smtClean="0"/>
              <a:t>982 </a:t>
            </a:r>
            <a:r>
              <a:rPr lang="en-US" sz="1000" dirty="0"/>
              <a:t>documents signed within 1 hour of sending</a:t>
            </a:r>
          </a:p>
          <a:p>
            <a:pPr marL="171450" indent="-171450">
              <a:lnSpc>
                <a:spcPct val="140000"/>
              </a:lnSpc>
              <a:buFont typeface="Arial"/>
              <a:buChar char="•"/>
            </a:pPr>
            <a:r>
              <a:rPr lang="en-US" sz="1000" dirty="0"/>
              <a:t>2,961 documents signed within 24 hours of </a:t>
            </a:r>
            <a:r>
              <a:rPr lang="en-US" sz="1000" dirty="0" smtClean="0"/>
              <a:t>sending</a:t>
            </a:r>
          </a:p>
          <a:p>
            <a:pPr marL="171450" indent="-171450">
              <a:lnSpc>
                <a:spcPct val="140000"/>
              </a:lnSpc>
              <a:buFont typeface="Arial"/>
              <a:buChar char="•"/>
            </a:pPr>
            <a:r>
              <a:rPr lang="en-US" sz="1000" dirty="0" smtClean="0"/>
              <a:t>$</a:t>
            </a:r>
            <a:r>
              <a:rPr lang="en-US" sz="1000" dirty="0"/>
              <a:t>23.08 savings per hire in staff time</a:t>
            </a:r>
          </a:p>
          <a:p>
            <a:pPr marL="171450" indent="-171450">
              <a:lnSpc>
                <a:spcPct val="140000"/>
              </a:lnSpc>
              <a:buFont typeface="Arial"/>
              <a:buChar char="•"/>
            </a:pPr>
            <a:r>
              <a:rPr lang="en-US" sz="1000" dirty="0"/>
              <a:t>40% staff time Savings</a:t>
            </a:r>
          </a:p>
          <a:p>
            <a:pPr marL="171450" indent="-171450">
              <a:lnSpc>
                <a:spcPct val="140000"/>
              </a:lnSpc>
              <a:buFont typeface="Arial"/>
              <a:buChar char="•"/>
            </a:pPr>
            <a:r>
              <a:rPr lang="en-US" sz="1000" dirty="0"/>
              <a:t>Per-interaction and overall cycle time savings</a:t>
            </a:r>
          </a:p>
          <a:p>
            <a:pPr marL="171450" indent="-171450">
              <a:lnSpc>
                <a:spcPct val="140000"/>
              </a:lnSpc>
              <a:buFont typeface="Arial"/>
              <a:buChar char="•"/>
            </a:pPr>
            <a:r>
              <a:rPr lang="en-US" sz="1000" dirty="0"/>
              <a:t>Integration with HRS and other IT systems</a:t>
            </a:r>
          </a:p>
          <a:p>
            <a:pPr marL="171450" indent="-171450">
              <a:lnSpc>
                <a:spcPct val="140000"/>
              </a:lnSpc>
              <a:buFont typeface="Arial"/>
              <a:buChar char="•"/>
            </a:pPr>
            <a:r>
              <a:rPr lang="en-US" sz="1000" dirty="0"/>
              <a:t>It services form batch delivery</a:t>
            </a:r>
          </a:p>
          <a:p>
            <a:pPr marL="171450" indent="-171450">
              <a:lnSpc>
                <a:spcPct val="140000"/>
              </a:lnSpc>
              <a:buFont typeface="Arial"/>
              <a:buChar char="•"/>
            </a:pPr>
            <a:r>
              <a:rPr lang="en-US" sz="1000" dirty="0"/>
              <a:t>Campus-wide just in time document </a:t>
            </a:r>
            <a:r>
              <a:rPr lang="en-US" sz="1000" dirty="0" smtClean="0"/>
              <a:t>provisioning</a:t>
            </a:r>
          </a:p>
          <a:p>
            <a:pPr marL="171450" indent="-171450">
              <a:lnSpc>
                <a:spcPct val="140000"/>
              </a:lnSpc>
              <a:buFont typeface="Arial"/>
              <a:buChar char="•"/>
            </a:pPr>
            <a:r>
              <a:rPr lang="en-US" sz="1000" dirty="0" smtClean="0"/>
              <a:t>Success </a:t>
            </a:r>
            <a:r>
              <a:rPr lang="en-US" sz="1000" dirty="0"/>
              <a:t>with non-native </a:t>
            </a:r>
            <a:r>
              <a:rPr lang="en-US" sz="1000" dirty="0" err="1"/>
              <a:t>english</a:t>
            </a:r>
            <a:r>
              <a:rPr lang="en-US" sz="1000" dirty="0"/>
              <a:t> speakers</a:t>
            </a:r>
          </a:p>
          <a:p>
            <a:pPr marL="171450" indent="-171450">
              <a:lnSpc>
                <a:spcPct val="140000"/>
              </a:lnSpc>
              <a:buFont typeface="Arial"/>
              <a:buChar char="•"/>
            </a:pPr>
            <a:r>
              <a:rPr lang="en-US" sz="1000" dirty="0"/>
              <a:t>Document imaging library integrations</a:t>
            </a:r>
          </a:p>
          <a:p>
            <a:pPr marL="171450" indent="-171450">
              <a:lnSpc>
                <a:spcPct val="140000"/>
              </a:lnSpc>
              <a:buFont typeface="Arial"/>
              <a:buChar char="•"/>
            </a:pPr>
            <a:r>
              <a:rPr lang="en-US" sz="1000" dirty="0"/>
              <a:t>Embeddable </a:t>
            </a:r>
            <a:r>
              <a:rPr lang="en-US" sz="1000" dirty="0" err="1"/>
              <a:t>powerforms</a:t>
            </a:r>
            <a:endParaRPr lang="en-US" sz="1000" dirty="0"/>
          </a:p>
          <a:p>
            <a:pPr marL="171450" indent="-171450">
              <a:lnSpc>
                <a:spcPct val="140000"/>
              </a:lnSpc>
              <a:buFont typeface="Arial"/>
              <a:buChar char="•"/>
            </a:pPr>
            <a:r>
              <a:rPr lang="en-US" sz="1000" dirty="0" err="1"/>
              <a:t>Esign</a:t>
            </a:r>
            <a:r>
              <a:rPr lang="en-US" sz="1000" dirty="0"/>
              <a:t> Testing agreements</a:t>
            </a:r>
          </a:p>
        </p:txBody>
      </p:sp>
    </p:spTree>
    <p:extLst>
      <p:ext uri="{BB962C8B-B14F-4D97-AF65-F5344CB8AC3E}">
        <p14:creationId xmlns:p14="http://schemas.microsoft.com/office/powerpoint/2010/main" val="1346661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43000"/>
            <a:ext cx="7848600" cy="4308872"/>
          </a:xfrm>
          <a:prstGeom prst="rect">
            <a:avLst/>
          </a:prstGeom>
        </p:spPr>
        <p:txBody>
          <a:bodyPr wrap="square">
            <a:spAutoFit/>
          </a:bodyPr>
          <a:lstStyle/>
          <a:p>
            <a:r>
              <a:rPr lang="en-US" sz="2400" dirty="0" smtClean="0"/>
              <a:t> </a:t>
            </a:r>
            <a:r>
              <a:rPr lang="en-US" sz="3200" b="1" dirty="0" smtClean="0"/>
              <a:t>To </a:t>
            </a:r>
            <a:r>
              <a:rPr lang="en-US" sz="3200" b="1" dirty="0"/>
              <a:t>what extent is your institution pursuing cloud services</a:t>
            </a:r>
            <a:r>
              <a:rPr lang="en-US" sz="3200" b="1" dirty="0" smtClean="0"/>
              <a:t>?</a:t>
            </a:r>
          </a:p>
          <a:p>
            <a:endParaRPr lang="en-US" b="1" dirty="0"/>
          </a:p>
          <a:p>
            <a:pPr marL="342900" indent="-342900">
              <a:buFont typeface="+mj-lt"/>
              <a:buAutoNum type="alphaUcPeriod"/>
            </a:pPr>
            <a:r>
              <a:rPr lang="en-US" sz="2400" dirty="0" smtClean="0"/>
              <a:t>We </a:t>
            </a:r>
            <a:r>
              <a:rPr lang="en-US" sz="2400" dirty="0"/>
              <a:t>are taking a wait-and-see </a:t>
            </a:r>
            <a:r>
              <a:rPr lang="en-US" sz="2400" dirty="0" smtClean="0"/>
              <a:t>attitude</a:t>
            </a:r>
          </a:p>
          <a:p>
            <a:pPr marL="342900" indent="-342900">
              <a:buFont typeface="+mj-lt"/>
              <a:buAutoNum type="alphaUcPeriod"/>
            </a:pPr>
            <a:r>
              <a:rPr lang="en-US" sz="2400" dirty="0" smtClean="0"/>
              <a:t>We </a:t>
            </a:r>
            <a:r>
              <a:rPr lang="en-US" sz="2400" dirty="0"/>
              <a:t>are planning, and piloting one or two initial services</a:t>
            </a:r>
          </a:p>
          <a:p>
            <a:pPr marL="342900" indent="-342900">
              <a:buFont typeface="+mj-lt"/>
              <a:buAutoNum type="alphaUcPeriod"/>
            </a:pPr>
            <a:r>
              <a:rPr lang="en-US" sz="2400" dirty="0" smtClean="0"/>
              <a:t>We </a:t>
            </a:r>
            <a:r>
              <a:rPr lang="en-US" sz="2400" dirty="0"/>
              <a:t>are, or are becoming, significantly </a:t>
            </a:r>
            <a:r>
              <a:rPr lang="en-US" sz="2400" dirty="0" smtClean="0"/>
              <a:t>invested in </a:t>
            </a:r>
            <a:r>
              <a:rPr lang="en-US" sz="2400" dirty="0"/>
              <a:t>cloud services</a:t>
            </a:r>
          </a:p>
          <a:p>
            <a:pPr marL="342900" indent="-342900">
              <a:buFont typeface="+mj-lt"/>
              <a:buAutoNum type="alphaUcPeriod"/>
            </a:pPr>
            <a:r>
              <a:rPr lang="en-US" sz="2400" dirty="0" smtClean="0"/>
              <a:t>Cloud </a:t>
            </a:r>
            <a:r>
              <a:rPr lang="en-US" sz="2400" dirty="0"/>
              <a:t>has become the norm, not the exception, for delivering campus IT services</a:t>
            </a:r>
          </a:p>
          <a:p>
            <a:pPr marL="342900" indent="-342900">
              <a:buFont typeface="+mj-lt"/>
              <a:buAutoNum type="alphaUcPeriod"/>
            </a:pPr>
            <a:r>
              <a:rPr lang="en-US" sz="2400" dirty="0" smtClean="0"/>
              <a:t>What </a:t>
            </a:r>
            <a:r>
              <a:rPr lang="en-US" sz="2400" dirty="0"/>
              <a:t>are cloud services?</a:t>
            </a:r>
          </a:p>
        </p:txBody>
      </p:sp>
    </p:spTree>
    <p:extLst>
      <p:ext uri="{BB962C8B-B14F-4D97-AF65-F5344CB8AC3E}">
        <p14:creationId xmlns:p14="http://schemas.microsoft.com/office/powerpoint/2010/main" val="3559894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458200" cy="1066800"/>
          </a:xfrm>
        </p:spPr>
        <p:txBody>
          <a:bodyPr/>
          <a:lstStyle/>
          <a:p>
            <a:pPr algn="ctr"/>
            <a:r>
              <a:rPr lang="en-US" sz="3200" dirty="0" smtClean="0"/>
              <a:t>THANK YOU!</a:t>
            </a:r>
            <a:br>
              <a:rPr lang="en-US" sz="3200" dirty="0" smtClean="0"/>
            </a:br>
            <a:r>
              <a:rPr lang="en-US" sz="3200" dirty="0"/>
              <a:t/>
            </a:r>
            <a:br>
              <a:rPr lang="en-US" sz="3200" dirty="0"/>
            </a:br>
            <a:r>
              <a:rPr lang="en-US" sz="3200" dirty="0" smtClean="0"/>
              <a:t>More information about cloud services designed and vetted by the higher education community is available at:</a:t>
            </a:r>
            <a:br>
              <a:rPr lang="en-US" sz="3200" dirty="0" smtClean="0"/>
            </a:br>
            <a:r>
              <a:rPr lang="en-US" sz="3200" dirty="0"/>
              <a:t/>
            </a:r>
            <a:br>
              <a:rPr lang="en-US" sz="3200" dirty="0"/>
            </a:br>
            <a:r>
              <a:rPr lang="en-US" sz="3200" u="sng" dirty="0"/>
              <a:t>http://bettercloudforhighered.internet2.edu</a:t>
            </a:r>
            <a:r>
              <a:rPr lang="en-US" sz="3200" u="sng" dirty="0" smtClean="0"/>
              <a:t>/</a:t>
            </a:r>
            <a:br>
              <a:rPr lang="en-US" sz="3200" u="sng" dirty="0" smtClean="0"/>
            </a:br>
            <a:endParaRPr lang="en-US" sz="3200" dirty="0"/>
          </a:p>
        </p:txBody>
      </p:sp>
    </p:spTree>
    <p:extLst>
      <p:ext uri="{BB962C8B-B14F-4D97-AF65-F5344CB8AC3E}">
        <p14:creationId xmlns:p14="http://schemas.microsoft.com/office/powerpoint/2010/main" val="1304924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15-07-15 22.16.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838200"/>
            <a:ext cx="2895600" cy="1320469"/>
          </a:xfrm>
          <a:prstGeom prst="rect">
            <a:avLst/>
          </a:prstGeom>
        </p:spPr>
      </p:pic>
      <p:sp>
        <p:nvSpPr>
          <p:cNvPr id="8" name="Rectangle 7"/>
          <p:cNvSpPr/>
          <p:nvPr/>
        </p:nvSpPr>
        <p:spPr>
          <a:xfrm>
            <a:off x="-228600" y="838200"/>
            <a:ext cx="3268980" cy="51816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186905" y="838200"/>
            <a:ext cx="2971800" cy="51816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Screenshot 2015-07-15 22.34.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349" y="838200"/>
            <a:ext cx="2900946" cy="971928"/>
          </a:xfrm>
          <a:prstGeom prst="rect">
            <a:avLst/>
          </a:prstGeom>
        </p:spPr>
      </p:pic>
      <p:pic>
        <p:nvPicPr>
          <p:cNvPr id="9" name="Picture 8" descr="Screenshot 2015-07-15 22.44.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9" y="838200"/>
            <a:ext cx="2997709" cy="1066800"/>
          </a:xfrm>
          <a:prstGeom prst="rect">
            <a:avLst/>
          </a:prstGeom>
        </p:spPr>
      </p:pic>
      <p:sp>
        <p:nvSpPr>
          <p:cNvPr id="10" name="Rectangle 9"/>
          <p:cNvSpPr/>
          <p:nvPr/>
        </p:nvSpPr>
        <p:spPr>
          <a:xfrm>
            <a:off x="3048000" y="2267328"/>
            <a:ext cx="3200400" cy="923330"/>
          </a:xfrm>
          <a:prstGeom prst="rect">
            <a:avLst/>
          </a:prstGeom>
        </p:spPr>
        <p:txBody>
          <a:bodyPr wrap="square">
            <a:spAutoFit/>
          </a:bodyPr>
          <a:lstStyle/>
          <a:p>
            <a:pPr algn="ctr">
              <a:tabLst>
                <a:tab pos="282575" algn="l"/>
              </a:tabLst>
            </a:pPr>
            <a:r>
              <a:rPr lang="en-US" b="1" dirty="0" smtClean="0"/>
              <a:t>JOANNE DESTEFANO</a:t>
            </a:r>
            <a:endParaRPr lang="en-US" dirty="0" smtClean="0">
              <a:solidFill>
                <a:srgbClr val="E82534"/>
              </a:solidFill>
            </a:endParaRPr>
          </a:p>
          <a:p>
            <a:pPr algn="ctr">
              <a:tabLst>
                <a:tab pos="282575" algn="l"/>
              </a:tabLst>
            </a:pPr>
            <a:r>
              <a:rPr lang="en-US" i="1" dirty="0" smtClean="0">
                <a:solidFill>
                  <a:srgbClr val="E82534"/>
                </a:solidFill>
              </a:rPr>
              <a:t>	Vice President for Finance and CFO</a:t>
            </a:r>
            <a:endParaRPr lang="en-US" i="1" dirty="0">
              <a:solidFill>
                <a:srgbClr val="E82534"/>
              </a:solidFill>
            </a:endParaRPr>
          </a:p>
        </p:txBody>
      </p:sp>
      <p:sp>
        <p:nvSpPr>
          <p:cNvPr id="11" name="Rectangle 10"/>
          <p:cNvSpPr/>
          <p:nvPr/>
        </p:nvSpPr>
        <p:spPr>
          <a:xfrm>
            <a:off x="3048000" y="3562728"/>
            <a:ext cx="3200400" cy="923330"/>
          </a:xfrm>
          <a:prstGeom prst="rect">
            <a:avLst/>
          </a:prstGeom>
        </p:spPr>
        <p:txBody>
          <a:bodyPr wrap="square">
            <a:spAutoFit/>
          </a:bodyPr>
          <a:lstStyle/>
          <a:p>
            <a:pPr algn="ctr">
              <a:tabLst>
                <a:tab pos="282575" algn="l"/>
              </a:tabLst>
            </a:pPr>
            <a:r>
              <a:rPr lang="en-US" b="1" dirty="0"/>
              <a:t>TED DODDS </a:t>
            </a:r>
            <a:endParaRPr lang="en-US" dirty="0">
              <a:solidFill>
                <a:srgbClr val="E82534"/>
              </a:solidFill>
            </a:endParaRPr>
          </a:p>
          <a:p>
            <a:pPr algn="ctr">
              <a:tabLst>
                <a:tab pos="282575" algn="l"/>
              </a:tabLst>
            </a:pPr>
            <a:r>
              <a:rPr lang="en-US" i="1" dirty="0">
                <a:solidFill>
                  <a:srgbClr val="E82534"/>
                </a:solidFill>
              </a:rPr>
              <a:t>	CIO and VP for Information </a:t>
            </a:r>
            <a:r>
              <a:rPr lang="en-US" i="1" dirty="0" smtClean="0">
                <a:solidFill>
                  <a:srgbClr val="E82534"/>
                </a:solidFill>
              </a:rPr>
              <a:t>Technologies</a:t>
            </a:r>
            <a:endParaRPr lang="en-US" dirty="0">
              <a:solidFill>
                <a:srgbClr val="E82534"/>
              </a:solidFill>
            </a:endParaRPr>
          </a:p>
        </p:txBody>
      </p:sp>
      <p:sp>
        <p:nvSpPr>
          <p:cNvPr id="12" name="Rectangle 11"/>
          <p:cNvSpPr/>
          <p:nvPr/>
        </p:nvSpPr>
        <p:spPr>
          <a:xfrm>
            <a:off x="6324600" y="2191128"/>
            <a:ext cx="2819400" cy="1200329"/>
          </a:xfrm>
          <a:prstGeom prst="rect">
            <a:avLst/>
          </a:prstGeom>
        </p:spPr>
        <p:txBody>
          <a:bodyPr wrap="square">
            <a:spAutoFit/>
          </a:bodyPr>
          <a:lstStyle/>
          <a:p>
            <a:pPr algn="ctr">
              <a:tabLst>
                <a:tab pos="282575" algn="l"/>
              </a:tabLst>
            </a:pPr>
            <a:r>
              <a:rPr lang="en-US" b="1" dirty="0"/>
              <a:t>DR. ALAN D. ROBERTSON SR. </a:t>
            </a:r>
            <a:endParaRPr lang="en-US" dirty="0">
              <a:solidFill>
                <a:srgbClr val="E82534"/>
              </a:solidFill>
            </a:endParaRPr>
          </a:p>
          <a:p>
            <a:pPr algn="ctr">
              <a:tabLst>
                <a:tab pos="282575" algn="l"/>
              </a:tabLst>
            </a:pPr>
            <a:r>
              <a:rPr lang="en-US" i="1" dirty="0" smtClean="0">
                <a:solidFill>
                  <a:srgbClr val="E82534"/>
                </a:solidFill>
              </a:rPr>
              <a:t>Vice </a:t>
            </a:r>
            <a:r>
              <a:rPr lang="en-US" i="1" dirty="0">
                <a:solidFill>
                  <a:srgbClr val="E82534"/>
                </a:solidFill>
              </a:rPr>
              <a:t>President for Business </a:t>
            </a:r>
            <a:r>
              <a:rPr lang="en-US" i="1" dirty="0" smtClean="0">
                <a:solidFill>
                  <a:srgbClr val="E82534"/>
                </a:solidFill>
              </a:rPr>
              <a:t>&amp; Finance</a:t>
            </a:r>
            <a:r>
              <a:rPr lang="en-US" i="1" dirty="0">
                <a:solidFill>
                  <a:srgbClr val="E82534"/>
                </a:solidFill>
              </a:rPr>
              <a:t>/</a:t>
            </a:r>
            <a:r>
              <a:rPr lang="en-US" i="1" dirty="0" smtClean="0">
                <a:solidFill>
                  <a:srgbClr val="E82534"/>
                </a:solidFill>
              </a:rPr>
              <a:t>CFO</a:t>
            </a:r>
            <a:endParaRPr lang="en-US" i="1" dirty="0">
              <a:solidFill>
                <a:srgbClr val="E82534"/>
              </a:solidFill>
            </a:endParaRPr>
          </a:p>
        </p:txBody>
      </p:sp>
      <p:sp>
        <p:nvSpPr>
          <p:cNvPr id="13" name="Rectangle 12"/>
          <p:cNvSpPr/>
          <p:nvPr/>
        </p:nvSpPr>
        <p:spPr>
          <a:xfrm>
            <a:off x="6248400" y="3791328"/>
            <a:ext cx="2971800" cy="646331"/>
          </a:xfrm>
          <a:prstGeom prst="rect">
            <a:avLst/>
          </a:prstGeom>
        </p:spPr>
        <p:txBody>
          <a:bodyPr wrap="square">
            <a:spAutoFit/>
          </a:bodyPr>
          <a:lstStyle/>
          <a:p>
            <a:pPr algn="ctr">
              <a:tabLst>
                <a:tab pos="282575" algn="l"/>
              </a:tabLst>
            </a:pPr>
            <a:r>
              <a:rPr lang="en-US" b="1" dirty="0">
                <a:solidFill>
                  <a:srgbClr val="066D83"/>
                </a:solidFill>
              </a:rPr>
              <a:t>CLIFFORD </a:t>
            </a:r>
            <a:r>
              <a:rPr lang="en-US" b="1" dirty="0" smtClean="0">
                <a:solidFill>
                  <a:srgbClr val="066D83"/>
                </a:solidFill>
              </a:rPr>
              <a:t>RUSSELL </a:t>
            </a:r>
            <a:r>
              <a:rPr lang="en-US" b="1" dirty="0">
                <a:solidFill>
                  <a:srgbClr val="066D83"/>
                </a:solidFill>
              </a:rPr>
              <a:t>JR. </a:t>
            </a:r>
            <a:r>
              <a:rPr lang="en-US" b="1" dirty="0" smtClean="0">
                <a:solidFill>
                  <a:srgbClr val="066D83"/>
                </a:solidFill>
              </a:rPr>
              <a:t>	</a:t>
            </a:r>
            <a:r>
              <a:rPr lang="en-US" i="1" dirty="0">
                <a:solidFill>
                  <a:srgbClr val="E82534"/>
                </a:solidFill>
              </a:rPr>
              <a:t>Chief Information Officer </a:t>
            </a:r>
          </a:p>
        </p:txBody>
      </p:sp>
      <p:sp>
        <p:nvSpPr>
          <p:cNvPr id="14" name="Rectangle 13"/>
          <p:cNvSpPr/>
          <p:nvPr/>
        </p:nvSpPr>
        <p:spPr>
          <a:xfrm>
            <a:off x="0" y="2237800"/>
            <a:ext cx="2971800" cy="923330"/>
          </a:xfrm>
          <a:prstGeom prst="rect">
            <a:avLst/>
          </a:prstGeom>
        </p:spPr>
        <p:txBody>
          <a:bodyPr wrap="square">
            <a:spAutoFit/>
          </a:bodyPr>
          <a:lstStyle/>
          <a:p>
            <a:pPr algn="ctr">
              <a:tabLst>
                <a:tab pos="282575" algn="l"/>
              </a:tabLst>
            </a:pPr>
            <a:r>
              <a:rPr lang="en-US" b="1" dirty="0"/>
              <a:t>LYNNE C. </a:t>
            </a:r>
            <a:r>
              <a:rPr lang="en-US" b="1" dirty="0" smtClean="0"/>
              <a:t>SCHAEFER</a:t>
            </a:r>
            <a:endParaRPr lang="en-US" dirty="0">
              <a:solidFill>
                <a:srgbClr val="E82534"/>
              </a:solidFill>
            </a:endParaRPr>
          </a:p>
          <a:p>
            <a:pPr algn="ctr">
              <a:tabLst>
                <a:tab pos="282575" algn="l"/>
              </a:tabLst>
            </a:pPr>
            <a:r>
              <a:rPr lang="en-US" i="1" dirty="0" smtClean="0">
                <a:solidFill>
                  <a:srgbClr val="E82534"/>
                </a:solidFill>
              </a:rPr>
              <a:t>Vice </a:t>
            </a:r>
            <a:r>
              <a:rPr lang="en-US" i="1" dirty="0">
                <a:solidFill>
                  <a:srgbClr val="E82534"/>
                </a:solidFill>
              </a:rPr>
              <a:t>President, Finance </a:t>
            </a:r>
            <a:r>
              <a:rPr lang="en-US" i="1" dirty="0" smtClean="0">
                <a:solidFill>
                  <a:srgbClr val="E82534"/>
                </a:solidFill>
              </a:rPr>
              <a:t>&amp; Administration</a:t>
            </a:r>
            <a:endParaRPr lang="en-US" i="1" dirty="0">
              <a:solidFill>
                <a:srgbClr val="E82534"/>
              </a:solidFill>
            </a:endParaRPr>
          </a:p>
        </p:txBody>
      </p:sp>
      <p:sp>
        <p:nvSpPr>
          <p:cNvPr id="15" name="Rectangle 14"/>
          <p:cNvSpPr/>
          <p:nvPr/>
        </p:nvSpPr>
        <p:spPr>
          <a:xfrm>
            <a:off x="0" y="3380800"/>
            <a:ext cx="2971800" cy="1477328"/>
          </a:xfrm>
          <a:prstGeom prst="rect">
            <a:avLst/>
          </a:prstGeom>
        </p:spPr>
        <p:txBody>
          <a:bodyPr wrap="square">
            <a:spAutoFit/>
          </a:bodyPr>
          <a:lstStyle/>
          <a:p>
            <a:pPr algn="ctr">
              <a:tabLst>
                <a:tab pos="282575" algn="l"/>
              </a:tabLst>
            </a:pPr>
            <a:r>
              <a:rPr lang="en-US" b="1" dirty="0">
                <a:solidFill>
                  <a:srgbClr val="066D83"/>
                </a:solidFill>
              </a:rPr>
              <a:t>JACK </a:t>
            </a:r>
            <a:r>
              <a:rPr lang="en-US" b="1" dirty="0" smtClean="0">
                <a:solidFill>
                  <a:srgbClr val="066D83"/>
                </a:solidFill>
              </a:rPr>
              <a:t>SUESS</a:t>
            </a:r>
            <a:endParaRPr lang="en-US" dirty="0">
              <a:solidFill>
                <a:srgbClr val="E82534"/>
              </a:solidFill>
            </a:endParaRPr>
          </a:p>
          <a:p>
            <a:pPr algn="ctr">
              <a:tabLst>
                <a:tab pos="282575" algn="l"/>
              </a:tabLst>
            </a:pPr>
            <a:r>
              <a:rPr lang="en-US" i="1" dirty="0">
                <a:solidFill>
                  <a:srgbClr val="E82534"/>
                </a:solidFill>
              </a:rPr>
              <a:t>	Vice President of Information Technology &amp; Chief Information </a:t>
            </a:r>
            <a:r>
              <a:rPr lang="en-US" i="1" dirty="0" smtClean="0">
                <a:solidFill>
                  <a:srgbClr val="E82534"/>
                </a:solidFill>
              </a:rPr>
              <a:t>Officer</a:t>
            </a:r>
            <a:endParaRPr lang="en-US" i="1" dirty="0">
              <a:solidFill>
                <a:srgbClr val="E82534"/>
              </a:solidFill>
            </a:endParaRPr>
          </a:p>
          <a:p>
            <a:pPr algn="ctr">
              <a:tabLst>
                <a:tab pos="282575" algn="l"/>
              </a:tabLst>
            </a:pPr>
            <a:r>
              <a:rPr lang="en-US" i="1" dirty="0">
                <a:solidFill>
                  <a:srgbClr val="E82534"/>
                </a:solidFill>
              </a:rPr>
              <a:t>	</a:t>
            </a:r>
          </a:p>
        </p:txBody>
      </p:sp>
      <p:sp>
        <p:nvSpPr>
          <p:cNvPr id="17" name="Rectangle 16"/>
          <p:cNvSpPr/>
          <p:nvPr/>
        </p:nvSpPr>
        <p:spPr>
          <a:xfrm>
            <a:off x="0" y="5029200"/>
            <a:ext cx="9144000" cy="9906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5334000"/>
            <a:ext cx="9144000" cy="369332"/>
          </a:xfrm>
          <a:prstGeom prst="rect">
            <a:avLst/>
          </a:prstGeom>
        </p:spPr>
        <p:txBody>
          <a:bodyPr wrap="square">
            <a:spAutoFit/>
          </a:bodyPr>
          <a:lstStyle/>
          <a:p>
            <a:pPr algn="ctr"/>
            <a:r>
              <a:rPr lang="en-US" b="1" dirty="0"/>
              <a:t>Moderator:  SHELTON WAGGENER </a:t>
            </a:r>
            <a:r>
              <a:rPr lang="en-US" i="1" dirty="0" smtClean="0"/>
              <a:t>Senior </a:t>
            </a:r>
            <a:r>
              <a:rPr lang="en-US" i="1" dirty="0"/>
              <a:t>Vice President, Internet2</a:t>
            </a:r>
          </a:p>
        </p:txBody>
      </p:sp>
    </p:spTree>
    <p:extLst>
      <p:ext uri="{BB962C8B-B14F-4D97-AF65-F5344CB8AC3E}">
        <p14:creationId xmlns:p14="http://schemas.microsoft.com/office/powerpoint/2010/main" val="3207817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43000"/>
            <a:ext cx="7848600" cy="3693319"/>
          </a:xfrm>
          <a:prstGeom prst="rect">
            <a:avLst/>
          </a:prstGeom>
        </p:spPr>
        <p:txBody>
          <a:bodyPr wrap="square">
            <a:spAutoFit/>
          </a:bodyPr>
          <a:lstStyle/>
          <a:p>
            <a:r>
              <a:rPr lang="en-US" sz="2400" dirty="0" smtClean="0"/>
              <a:t> </a:t>
            </a:r>
            <a:r>
              <a:rPr lang="en-US" sz="3200" b="1" dirty="0" smtClean="0"/>
              <a:t>What aspect do you think offers the best </a:t>
            </a:r>
            <a:r>
              <a:rPr lang="en-US" sz="3200" b="1" i="1" u="sng" dirty="0" smtClean="0"/>
              <a:t>potential benefit </a:t>
            </a:r>
            <a:r>
              <a:rPr lang="en-US" sz="3200" b="1" dirty="0" smtClean="0"/>
              <a:t>in adoption of Cloud Services?</a:t>
            </a:r>
          </a:p>
          <a:p>
            <a:endParaRPr lang="en-US" b="1" dirty="0"/>
          </a:p>
          <a:p>
            <a:pPr marL="342900" indent="-342900">
              <a:buFont typeface="+mj-lt"/>
              <a:buAutoNum type="alphaUcPeriod"/>
            </a:pPr>
            <a:r>
              <a:rPr lang="en-US" sz="2400" dirty="0" smtClean="0"/>
              <a:t>Better User Experience</a:t>
            </a:r>
          </a:p>
          <a:p>
            <a:pPr marL="342900" indent="-342900">
              <a:buFont typeface="+mj-lt"/>
              <a:buAutoNum type="alphaUcPeriod"/>
            </a:pPr>
            <a:r>
              <a:rPr lang="en-US" sz="2400" dirty="0" smtClean="0"/>
              <a:t>Speed of Deployment</a:t>
            </a:r>
            <a:endParaRPr lang="en-US" sz="2400" dirty="0"/>
          </a:p>
          <a:p>
            <a:pPr marL="342900" indent="-342900">
              <a:buFont typeface="+mj-lt"/>
              <a:buAutoNum type="alphaUcPeriod"/>
            </a:pPr>
            <a:r>
              <a:rPr lang="en-US" sz="2400" dirty="0" smtClean="0"/>
              <a:t>Better </a:t>
            </a:r>
            <a:r>
              <a:rPr lang="en-US" sz="2400" dirty="0" smtClean="0"/>
              <a:t>Functionality</a:t>
            </a:r>
          </a:p>
          <a:p>
            <a:pPr marL="342900" indent="-342900">
              <a:buFont typeface="+mj-lt"/>
              <a:buAutoNum type="alphaUcPeriod"/>
            </a:pPr>
            <a:r>
              <a:rPr lang="en-US" sz="2400" dirty="0" smtClean="0"/>
              <a:t>Consistent Functionality </a:t>
            </a:r>
            <a:r>
              <a:rPr lang="en-US" sz="2400" dirty="0" smtClean="0"/>
              <a:t>Lower </a:t>
            </a:r>
            <a:r>
              <a:rPr lang="en-US" sz="2400" dirty="0" smtClean="0"/>
              <a:t>Operating Costs</a:t>
            </a:r>
            <a:endParaRPr lang="en-US" sz="2400" dirty="0"/>
          </a:p>
          <a:p>
            <a:pPr marL="342900" indent="-342900">
              <a:buFont typeface="+mj-lt"/>
              <a:buAutoNum type="alphaUcPeriod"/>
            </a:pPr>
            <a:r>
              <a:rPr lang="en-US" sz="2400" dirty="0" smtClean="0"/>
              <a:t>Who said its better than our current approach?</a:t>
            </a:r>
            <a:endParaRPr lang="en-US" sz="2400" dirty="0"/>
          </a:p>
        </p:txBody>
      </p:sp>
    </p:spTree>
    <p:extLst>
      <p:ext uri="{BB962C8B-B14F-4D97-AF65-F5344CB8AC3E}">
        <p14:creationId xmlns:p14="http://schemas.microsoft.com/office/powerpoint/2010/main" val="241985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43000"/>
            <a:ext cx="7848600" cy="3200876"/>
          </a:xfrm>
          <a:prstGeom prst="rect">
            <a:avLst/>
          </a:prstGeom>
        </p:spPr>
        <p:txBody>
          <a:bodyPr wrap="square">
            <a:spAutoFit/>
          </a:bodyPr>
          <a:lstStyle/>
          <a:p>
            <a:r>
              <a:rPr lang="en-US" sz="2400" dirty="0" smtClean="0"/>
              <a:t> </a:t>
            </a:r>
            <a:r>
              <a:rPr lang="en-US" sz="3200" b="1" dirty="0" smtClean="0"/>
              <a:t>What is your biggest </a:t>
            </a:r>
            <a:r>
              <a:rPr lang="en-US" sz="3200" b="1" i="1" u="sng" dirty="0" smtClean="0"/>
              <a:t>concern</a:t>
            </a:r>
            <a:r>
              <a:rPr lang="en-US" sz="3200" b="1" dirty="0" smtClean="0"/>
              <a:t> about your campus adopting Cloud Services?</a:t>
            </a:r>
          </a:p>
          <a:p>
            <a:endParaRPr lang="en-US" b="1" dirty="0"/>
          </a:p>
          <a:p>
            <a:pPr marL="342900" indent="-342900">
              <a:buFont typeface="+mj-lt"/>
              <a:buAutoNum type="alphaUcPeriod"/>
            </a:pPr>
            <a:r>
              <a:rPr lang="en-US" sz="2400" dirty="0" smtClean="0"/>
              <a:t>Security</a:t>
            </a:r>
          </a:p>
          <a:p>
            <a:pPr marL="342900" indent="-342900">
              <a:buFont typeface="+mj-lt"/>
              <a:buAutoNum type="alphaUcPeriod"/>
            </a:pPr>
            <a:r>
              <a:rPr lang="en-US" sz="2400" dirty="0" smtClean="0"/>
              <a:t>Cost (product and deployment)</a:t>
            </a:r>
            <a:endParaRPr lang="en-US" sz="2400" dirty="0"/>
          </a:p>
          <a:p>
            <a:pPr marL="342900" indent="-342900">
              <a:buFont typeface="+mj-lt"/>
              <a:buAutoNum type="alphaUcPeriod"/>
            </a:pPr>
            <a:r>
              <a:rPr lang="en-US" sz="2400" dirty="0" smtClean="0"/>
              <a:t>Data Management (where’s the data?)</a:t>
            </a:r>
            <a:endParaRPr lang="en-US" sz="2400" dirty="0"/>
          </a:p>
          <a:p>
            <a:pPr marL="342900" indent="-342900">
              <a:buFont typeface="+mj-lt"/>
              <a:buAutoNum type="alphaUcPeriod"/>
            </a:pPr>
            <a:r>
              <a:rPr lang="en-US" sz="2400" dirty="0" smtClean="0"/>
              <a:t>Accepting “as is” / Meeting business needs</a:t>
            </a:r>
            <a:endParaRPr lang="en-US" sz="2400" dirty="0"/>
          </a:p>
          <a:p>
            <a:pPr marL="342900" indent="-342900">
              <a:buFont typeface="+mj-lt"/>
              <a:buAutoNum type="alphaUcPeriod"/>
            </a:pPr>
            <a:r>
              <a:rPr lang="en-US" sz="2400" dirty="0" smtClean="0"/>
              <a:t>All of the Above</a:t>
            </a:r>
            <a:endParaRPr lang="en-US" sz="2400" dirty="0"/>
          </a:p>
        </p:txBody>
      </p:sp>
    </p:spTree>
    <p:extLst>
      <p:ext uri="{BB962C8B-B14F-4D97-AF65-F5344CB8AC3E}">
        <p14:creationId xmlns:p14="http://schemas.microsoft.com/office/powerpoint/2010/main" val="412749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43000"/>
            <a:ext cx="7848600" cy="3200876"/>
          </a:xfrm>
          <a:prstGeom prst="rect">
            <a:avLst/>
          </a:prstGeom>
        </p:spPr>
        <p:txBody>
          <a:bodyPr wrap="square">
            <a:spAutoFit/>
          </a:bodyPr>
          <a:lstStyle/>
          <a:p>
            <a:r>
              <a:rPr lang="en-US" sz="2400" dirty="0" smtClean="0"/>
              <a:t> </a:t>
            </a:r>
            <a:r>
              <a:rPr lang="en-US" sz="3200" b="1" dirty="0" smtClean="0"/>
              <a:t>What level do you think your </a:t>
            </a:r>
            <a:r>
              <a:rPr lang="en-US" sz="3200" b="1" i="1" u="sng" dirty="0" smtClean="0"/>
              <a:t>primary</a:t>
            </a:r>
            <a:r>
              <a:rPr lang="en-US" sz="3200" b="1" dirty="0" smtClean="0"/>
              <a:t> cloud services strategy should target?</a:t>
            </a:r>
          </a:p>
          <a:p>
            <a:endParaRPr lang="en-US" b="1" dirty="0"/>
          </a:p>
          <a:p>
            <a:pPr marL="342900" indent="-342900">
              <a:buFont typeface="+mj-lt"/>
              <a:buAutoNum type="alphaUcPeriod"/>
            </a:pPr>
            <a:r>
              <a:rPr lang="en-US" sz="2400" dirty="0" smtClean="0"/>
              <a:t>Individual Choice </a:t>
            </a:r>
          </a:p>
          <a:p>
            <a:pPr marL="342900" indent="-342900">
              <a:buFont typeface="+mj-lt"/>
              <a:buAutoNum type="alphaUcPeriod"/>
            </a:pPr>
            <a:r>
              <a:rPr lang="en-US" sz="2400" dirty="0" smtClean="0"/>
              <a:t>Departments Choice</a:t>
            </a:r>
            <a:endParaRPr lang="en-US" sz="2400" dirty="0"/>
          </a:p>
          <a:p>
            <a:pPr marL="342900" indent="-342900">
              <a:buFont typeface="+mj-lt"/>
              <a:buAutoNum type="alphaUcPeriod"/>
            </a:pPr>
            <a:r>
              <a:rPr lang="en-US" sz="2400" dirty="0" smtClean="0"/>
              <a:t>Campus </a:t>
            </a:r>
            <a:r>
              <a:rPr lang="en-US" sz="2400" dirty="0" smtClean="0"/>
              <a:t>Wide Standardization</a:t>
            </a:r>
            <a:endParaRPr lang="en-US" sz="2400" dirty="0"/>
          </a:p>
          <a:p>
            <a:pPr marL="342900" indent="-342900">
              <a:buFont typeface="+mj-lt"/>
              <a:buAutoNum type="alphaUcPeriod"/>
            </a:pPr>
            <a:r>
              <a:rPr lang="en-US" sz="2400" dirty="0" smtClean="0"/>
              <a:t>System </a:t>
            </a:r>
            <a:r>
              <a:rPr lang="en-US" sz="2400" dirty="0"/>
              <a:t>Wide Standardization</a:t>
            </a:r>
            <a:endParaRPr lang="en-US" sz="2400" dirty="0"/>
          </a:p>
          <a:p>
            <a:pPr marL="342900" indent="-342900">
              <a:buFont typeface="+mj-lt"/>
              <a:buAutoNum type="alphaUcPeriod"/>
            </a:pPr>
            <a:r>
              <a:rPr lang="en-US" sz="2400" dirty="0" smtClean="0"/>
              <a:t>Intergalactic Wide or no Strategy</a:t>
            </a:r>
            <a:endParaRPr lang="en-US" sz="2400" dirty="0"/>
          </a:p>
        </p:txBody>
      </p:sp>
    </p:spTree>
    <p:extLst>
      <p:ext uri="{BB962C8B-B14F-4D97-AF65-F5344CB8AC3E}">
        <p14:creationId xmlns:p14="http://schemas.microsoft.com/office/powerpoint/2010/main" val="392086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15-07-15 22.16.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838200"/>
            <a:ext cx="2895600" cy="1320469"/>
          </a:xfrm>
          <a:prstGeom prst="rect">
            <a:avLst/>
          </a:prstGeom>
        </p:spPr>
      </p:pic>
      <p:sp>
        <p:nvSpPr>
          <p:cNvPr id="8" name="Rectangle 7"/>
          <p:cNvSpPr/>
          <p:nvPr/>
        </p:nvSpPr>
        <p:spPr>
          <a:xfrm>
            <a:off x="-228600" y="838200"/>
            <a:ext cx="3268980" cy="51816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186905" y="838200"/>
            <a:ext cx="2971800" cy="51816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Screenshot 2015-07-15 22.34.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349" y="838200"/>
            <a:ext cx="2900946" cy="971928"/>
          </a:xfrm>
          <a:prstGeom prst="rect">
            <a:avLst/>
          </a:prstGeom>
        </p:spPr>
      </p:pic>
      <p:pic>
        <p:nvPicPr>
          <p:cNvPr id="9" name="Picture 8" descr="Screenshot 2015-07-15 22.44.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9" y="838200"/>
            <a:ext cx="2997709" cy="1066800"/>
          </a:xfrm>
          <a:prstGeom prst="rect">
            <a:avLst/>
          </a:prstGeom>
        </p:spPr>
      </p:pic>
      <p:sp>
        <p:nvSpPr>
          <p:cNvPr id="10" name="Rectangle 9"/>
          <p:cNvSpPr/>
          <p:nvPr/>
        </p:nvSpPr>
        <p:spPr>
          <a:xfrm>
            <a:off x="3048000" y="2267328"/>
            <a:ext cx="3200400" cy="923330"/>
          </a:xfrm>
          <a:prstGeom prst="rect">
            <a:avLst/>
          </a:prstGeom>
        </p:spPr>
        <p:txBody>
          <a:bodyPr wrap="square">
            <a:spAutoFit/>
          </a:bodyPr>
          <a:lstStyle/>
          <a:p>
            <a:pPr algn="ctr">
              <a:tabLst>
                <a:tab pos="282575" algn="l"/>
              </a:tabLst>
            </a:pPr>
            <a:r>
              <a:rPr lang="en-US" b="1" dirty="0" smtClean="0"/>
              <a:t>JOANNE DESTEFANO</a:t>
            </a:r>
            <a:endParaRPr lang="en-US" dirty="0" smtClean="0">
              <a:solidFill>
                <a:srgbClr val="E82534"/>
              </a:solidFill>
            </a:endParaRPr>
          </a:p>
          <a:p>
            <a:pPr algn="ctr">
              <a:tabLst>
                <a:tab pos="282575" algn="l"/>
              </a:tabLst>
            </a:pPr>
            <a:r>
              <a:rPr lang="en-US" i="1" dirty="0" smtClean="0">
                <a:solidFill>
                  <a:srgbClr val="E82534"/>
                </a:solidFill>
              </a:rPr>
              <a:t>	Vice President for Finance and CFO</a:t>
            </a:r>
            <a:endParaRPr lang="en-US" i="1" dirty="0">
              <a:solidFill>
                <a:srgbClr val="E82534"/>
              </a:solidFill>
            </a:endParaRPr>
          </a:p>
        </p:txBody>
      </p:sp>
      <p:sp>
        <p:nvSpPr>
          <p:cNvPr id="11" name="Rectangle 10"/>
          <p:cNvSpPr/>
          <p:nvPr/>
        </p:nvSpPr>
        <p:spPr>
          <a:xfrm>
            <a:off x="3048000" y="3562728"/>
            <a:ext cx="3200400" cy="923330"/>
          </a:xfrm>
          <a:prstGeom prst="rect">
            <a:avLst/>
          </a:prstGeom>
        </p:spPr>
        <p:txBody>
          <a:bodyPr wrap="square">
            <a:spAutoFit/>
          </a:bodyPr>
          <a:lstStyle/>
          <a:p>
            <a:pPr algn="ctr">
              <a:tabLst>
                <a:tab pos="282575" algn="l"/>
              </a:tabLst>
            </a:pPr>
            <a:r>
              <a:rPr lang="en-US" b="1" dirty="0"/>
              <a:t>TED DODDS </a:t>
            </a:r>
            <a:endParaRPr lang="en-US" dirty="0">
              <a:solidFill>
                <a:srgbClr val="E82534"/>
              </a:solidFill>
            </a:endParaRPr>
          </a:p>
          <a:p>
            <a:pPr algn="ctr">
              <a:tabLst>
                <a:tab pos="282575" algn="l"/>
              </a:tabLst>
            </a:pPr>
            <a:r>
              <a:rPr lang="en-US" i="1" dirty="0">
                <a:solidFill>
                  <a:srgbClr val="E82534"/>
                </a:solidFill>
              </a:rPr>
              <a:t>	CIO and VP for Information </a:t>
            </a:r>
            <a:r>
              <a:rPr lang="en-US" i="1" dirty="0" smtClean="0">
                <a:solidFill>
                  <a:srgbClr val="E82534"/>
                </a:solidFill>
              </a:rPr>
              <a:t>Technologies</a:t>
            </a:r>
            <a:endParaRPr lang="en-US" dirty="0">
              <a:solidFill>
                <a:srgbClr val="E82534"/>
              </a:solidFill>
            </a:endParaRPr>
          </a:p>
        </p:txBody>
      </p:sp>
      <p:sp>
        <p:nvSpPr>
          <p:cNvPr id="12" name="Rectangle 11"/>
          <p:cNvSpPr/>
          <p:nvPr/>
        </p:nvSpPr>
        <p:spPr>
          <a:xfrm>
            <a:off x="6324600" y="2191128"/>
            <a:ext cx="2819400" cy="1200329"/>
          </a:xfrm>
          <a:prstGeom prst="rect">
            <a:avLst/>
          </a:prstGeom>
        </p:spPr>
        <p:txBody>
          <a:bodyPr wrap="square">
            <a:spAutoFit/>
          </a:bodyPr>
          <a:lstStyle/>
          <a:p>
            <a:pPr algn="ctr">
              <a:tabLst>
                <a:tab pos="282575" algn="l"/>
              </a:tabLst>
            </a:pPr>
            <a:r>
              <a:rPr lang="en-US" b="1" dirty="0"/>
              <a:t>DR. ALAN D. ROBERTSON SR. </a:t>
            </a:r>
            <a:endParaRPr lang="en-US" dirty="0">
              <a:solidFill>
                <a:srgbClr val="E82534"/>
              </a:solidFill>
            </a:endParaRPr>
          </a:p>
          <a:p>
            <a:pPr algn="ctr">
              <a:tabLst>
                <a:tab pos="282575" algn="l"/>
              </a:tabLst>
            </a:pPr>
            <a:r>
              <a:rPr lang="en-US" i="1" dirty="0" smtClean="0">
                <a:solidFill>
                  <a:srgbClr val="E82534"/>
                </a:solidFill>
              </a:rPr>
              <a:t>Vice </a:t>
            </a:r>
            <a:r>
              <a:rPr lang="en-US" i="1" dirty="0">
                <a:solidFill>
                  <a:srgbClr val="E82534"/>
                </a:solidFill>
              </a:rPr>
              <a:t>President for Business </a:t>
            </a:r>
            <a:r>
              <a:rPr lang="en-US" i="1" dirty="0" smtClean="0">
                <a:solidFill>
                  <a:srgbClr val="E82534"/>
                </a:solidFill>
              </a:rPr>
              <a:t>&amp; Finance</a:t>
            </a:r>
            <a:r>
              <a:rPr lang="en-US" i="1" dirty="0">
                <a:solidFill>
                  <a:srgbClr val="E82534"/>
                </a:solidFill>
              </a:rPr>
              <a:t>/</a:t>
            </a:r>
            <a:r>
              <a:rPr lang="en-US" i="1" dirty="0" smtClean="0">
                <a:solidFill>
                  <a:srgbClr val="E82534"/>
                </a:solidFill>
              </a:rPr>
              <a:t>CFO</a:t>
            </a:r>
            <a:endParaRPr lang="en-US" i="1" dirty="0">
              <a:solidFill>
                <a:srgbClr val="E82534"/>
              </a:solidFill>
            </a:endParaRPr>
          </a:p>
        </p:txBody>
      </p:sp>
      <p:sp>
        <p:nvSpPr>
          <p:cNvPr id="13" name="Rectangle 12"/>
          <p:cNvSpPr/>
          <p:nvPr/>
        </p:nvSpPr>
        <p:spPr>
          <a:xfrm>
            <a:off x="6248400" y="3791328"/>
            <a:ext cx="2971800" cy="646331"/>
          </a:xfrm>
          <a:prstGeom prst="rect">
            <a:avLst/>
          </a:prstGeom>
        </p:spPr>
        <p:txBody>
          <a:bodyPr wrap="square">
            <a:spAutoFit/>
          </a:bodyPr>
          <a:lstStyle/>
          <a:p>
            <a:pPr algn="ctr">
              <a:tabLst>
                <a:tab pos="282575" algn="l"/>
              </a:tabLst>
            </a:pPr>
            <a:r>
              <a:rPr lang="en-US" b="1" dirty="0">
                <a:solidFill>
                  <a:srgbClr val="066D83"/>
                </a:solidFill>
              </a:rPr>
              <a:t>CLIFFORD </a:t>
            </a:r>
            <a:r>
              <a:rPr lang="en-US" b="1" dirty="0" smtClean="0">
                <a:solidFill>
                  <a:srgbClr val="066D83"/>
                </a:solidFill>
              </a:rPr>
              <a:t>RUSSELL </a:t>
            </a:r>
            <a:r>
              <a:rPr lang="en-US" b="1" dirty="0">
                <a:solidFill>
                  <a:srgbClr val="066D83"/>
                </a:solidFill>
              </a:rPr>
              <a:t>JR. </a:t>
            </a:r>
            <a:r>
              <a:rPr lang="en-US" b="1" dirty="0" smtClean="0">
                <a:solidFill>
                  <a:srgbClr val="066D83"/>
                </a:solidFill>
              </a:rPr>
              <a:t>	</a:t>
            </a:r>
            <a:r>
              <a:rPr lang="en-US" i="1" dirty="0">
                <a:solidFill>
                  <a:srgbClr val="E82534"/>
                </a:solidFill>
              </a:rPr>
              <a:t>Chief Information Officer </a:t>
            </a:r>
          </a:p>
        </p:txBody>
      </p:sp>
      <p:sp>
        <p:nvSpPr>
          <p:cNvPr id="14" name="Rectangle 13"/>
          <p:cNvSpPr/>
          <p:nvPr/>
        </p:nvSpPr>
        <p:spPr>
          <a:xfrm>
            <a:off x="0" y="2237800"/>
            <a:ext cx="2971800" cy="923330"/>
          </a:xfrm>
          <a:prstGeom prst="rect">
            <a:avLst/>
          </a:prstGeom>
        </p:spPr>
        <p:txBody>
          <a:bodyPr wrap="square">
            <a:spAutoFit/>
          </a:bodyPr>
          <a:lstStyle/>
          <a:p>
            <a:pPr algn="ctr">
              <a:tabLst>
                <a:tab pos="282575" algn="l"/>
              </a:tabLst>
            </a:pPr>
            <a:r>
              <a:rPr lang="en-US" b="1" dirty="0"/>
              <a:t>LYNNE C. </a:t>
            </a:r>
            <a:r>
              <a:rPr lang="en-US" b="1" dirty="0" smtClean="0"/>
              <a:t>SCHAEFER</a:t>
            </a:r>
            <a:endParaRPr lang="en-US" dirty="0">
              <a:solidFill>
                <a:srgbClr val="E82534"/>
              </a:solidFill>
            </a:endParaRPr>
          </a:p>
          <a:p>
            <a:pPr algn="ctr">
              <a:tabLst>
                <a:tab pos="282575" algn="l"/>
              </a:tabLst>
            </a:pPr>
            <a:r>
              <a:rPr lang="en-US" i="1" dirty="0" smtClean="0">
                <a:solidFill>
                  <a:srgbClr val="E82534"/>
                </a:solidFill>
              </a:rPr>
              <a:t>Vice </a:t>
            </a:r>
            <a:r>
              <a:rPr lang="en-US" i="1" dirty="0">
                <a:solidFill>
                  <a:srgbClr val="E82534"/>
                </a:solidFill>
              </a:rPr>
              <a:t>President, Finance </a:t>
            </a:r>
            <a:r>
              <a:rPr lang="en-US" i="1" dirty="0" smtClean="0">
                <a:solidFill>
                  <a:srgbClr val="E82534"/>
                </a:solidFill>
              </a:rPr>
              <a:t>&amp; Administration</a:t>
            </a:r>
            <a:endParaRPr lang="en-US" i="1" dirty="0">
              <a:solidFill>
                <a:srgbClr val="E82534"/>
              </a:solidFill>
            </a:endParaRPr>
          </a:p>
        </p:txBody>
      </p:sp>
      <p:sp>
        <p:nvSpPr>
          <p:cNvPr id="15" name="Rectangle 14"/>
          <p:cNvSpPr/>
          <p:nvPr/>
        </p:nvSpPr>
        <p:spPr>
          <a:xfrm>
            <a:off x="0" y="3380800"/>
            <a:ext cx="2971800" cy="1477328"/>
          </a:xfrm>
          <a:prstGeom prst="rect">
            <a:avLst/>
          </a:prstGeom>
        </p:spPr>
        <p:txBody>
          <a:bodyPr wrap="square">
            <a:spAutoFit/>
          </a:bodyPr>
          <a:lstStyle/>
          <a:p>
            <a:pPr algn="ctr">
              <a:tabLst>
                <a:tab pos="282575" algn="l"/>
              </a:tabLst>
            </a:pPr>
            <a:r>
              <a:rPr lang="en-US" b="1" dirty="0">
                <a:solidFill>
                  <a:srgbClr val="066D83"/>
                </a:solidFill>
              </a:rPr>
              <a:t>JACK </a:t>
            </a:r>
            <a:r>
              <a:rPr lang="en-US" b="1" dirty="0" smtClean="0">
                <a:solidFill>
                  <a:srgbClr val="066D83"/>
                </a:solidFill>
              </a:rPr>
              <a:t>SUESS</a:t>
            </a:r>
            <a:endParaRPr lang="en-US" dirty="0">
              <a:solidFill>
                <a:srgbClr val="E82534"/>
              </a:solidFill>
            </a:endParaRPr>
          </a:p>
          <a:p>
            <a:pPr algn="ctr">
              <a:tabLst>
                <a:tab pos="282575" algn="l"/>
              </a:tabLst>
            </a:pPr>
            <a:r>
              <a:rPr lang="en-US" i="1" dirty="0">
                <a:solidFill>
                  <a:srgbClr val="E82534"/>
                </a:solidFill>
              </a:rPr>
              <a:t>	Vice President of Information Technology &amp; Chief Information </a:t>
            </a:r>
            <a:r>
              <a:rPr lang="en-US" i="1" dirty="0" smtClean="0">
                <a:solidFill>
                  <a:srgbClr val="E82534"/>
                </a:solidFill>
              </a:rPr>
              <a:t>Officer</a:t>
            </a:r>
            <a:endParaRPr lang="en-US" i="1" dirty="0">
              <a:solidFill>
                <a:srgbClr val="E82534"/>
              </a:solidFill>
            </a:endParaRPr>
          </a:p>
          <a:p>
            <a:pPr algn="ctr">
              <a:tabLst>
                <a:tab pos="282575" algn="l"/>
              </a:tabLst>
            </a:pPr>
            <a:r>
              <a:rPr lang="en-US" i="1" dirty="0">
                <a:solidFill>
                  <a:srgbClr val="E82534"/>
                </a:solidFill>
              </a:rPr>
              <a:t>	</a:t>
            </a:r>
          </a:p>
        </p:txBody>
      </p:sp>
      <p:sp>
        <p:nvSpPr>
          <p:cNvPr id="17" name="Rectangle 16"/>
          <p:cNvSpPr/>
          <p:nvPr/>
        </p:nvSpPr>
        <p:spPr>
          <a:xfrm>
            <a:off x="0" y="5029200"/>
            <a:ext cx="9144000" cy="9906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5334000"/>
            <a:ext cx="9144000" cy="369332"/>
          </a:xfrm>
          <a:prstGeom prst="rect">
            <a:avLst/>
          </a:prstGeom>
        </p:spPr>
        <p:txBody>
          <a:bodyPr wrap="square">
            <a:spAutoFit/>
          </a:bodyPr>
          <a:lstStyle/>
          <a:p>
            <a:pPr algn="ctr"/>
            <a:r>
              <a:rPr lang="en-US" b="1" dirty="0"/>
              <a:t>Moderator:  SHELTON WAGGENER </a:t>
            </a:r>
            <a:r>
              <a:rPr lang="en-US" i="1" dirty="0" smtClean="0"/>
              <a:t>Senior </a:t>
            </a:r>
            <a:r>
              <a:rPr lang="en-US" i="1" dirty="0"/>
              <a:t>Vice President, Internet2</a:t>
            </a:r>
          </a:p>
        </p:txBody>
      </p:sp>
    </p:spTree>
    <p:extLst>
      <p:ext uri="{BB962C8B-B14F-4D97-AF65-F5344CB8AC3E}">
        <p14:creationId xmlns:p14="http://schemas.microsoft.com/office/powerpoint/2010/main" val="252287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43000"/>
            <a:ext cx="7848600" cy="3323987"/>
          </a:xfrm>
          <a:prstGeom prst="rect">
            <a:avLst/>
          </a:prstGeom>
        </p:spPr>
        <p:txBody>
          <a:bodyPr wrap="square">
            <a:spAutoFit/>
          </a:bodyPr>
          <a:lstStyle/>
          <a:p>
            <a:r>
              <a:rPr lang="en-US" sz="2400" b="1" dirty="0"/>
              <a:t>How can information technology – and the CIO – improve work life for a CFO?</a:t>
            </a:r>
          </a:p>
          <a:p>
            <a:endParaRPr lang="en-US" b="1" dirty="0"/>
          </a:p>
          <a:p>
            <a:pPr marL="457200" indent="-457200">
              <a:buFont typeface="+mj-lt"/>
              <a:buAutoNum type="alphaUcPeriod"/>
            </a:pPr>
            <a:r>
              <a:rPr lang="en-US" sz="2400" dirty="0"/>
              <a:t>P</a:t>
            </a:r>
            <a:r>
              <a:rPr lang="en-US" sz="2400" dirty="0" smtClean="0"/>
              <a:t>roviding </a:t>
            </a:r>
            <a:r>
              <a:rPr lang="en-US" sz="2400" dirty="0"/>
              <a:t>better management information for decision making</a:t>
            </a:r>
          </a:p>
          <a:p>
            <a:pPr marL="457200" indent="-457200">
              <a:buFont typeface="+mj-lt"/>
              <a:buAutoNum type="alphaUcPeriod"/>
            </a:pPr>
            <a:r>
              <a:rPr lang="en-US" sz="2400" dirty="0" smtClean="0"/>
              <a:t>Helping reduce </a:t>
            </a:r>
            <a:r>
              <a:rPr lang="en-US" sz="2400" dirty="0"/>
              <a:t>the time </a:t>
            </a:r>
            <a:r>
              <a:rPr lang="en-US" sz="2400" dirty="0" smtClean="0"/>
              <a:t>&amp; spend </a:t>
            </a:r>
            <a:r>
              <a:rPr lang="en-US" sz="2400" dirty="0"/>
              <a:t>processing transactions </a:t>
            </a:r>
            <a:r>
              <a:rPr lang="en-US" sz="2400" dirty="0" smtClean="0"/>
              <a:t>(focus on analysis)</a:t>
            </a:r>
            <a:endParaRPr lang="en-US" sz="2400" dirty="0"/>
          </a:p>
          <a:p>
            <a:pPr marL="457200" indent="-457200">
              <a:buFont typeface="+mj-lt"/>
              <a:buAutoNum type="alphaUcPeriod"/>
            </a:pPr>
            <a:r>
              <a:rPr lang="en-US" sz="2400" dirty="0" smtClean="0"/>
              <a:t>Helping improve </a:t>
            </a:r>
            <a:r>
              <a:rPr lang="en-US" sz="2400" dirty="0" smtClean="0"/>
              <a:t>business processes &amp; “back office”</a:t>
            </a:r>
            <a:endParaRPr lang="en-US" sz="2400" dirty="0"/>
          </a:p>
          <a:p>
            <a:pPr marL="457200" indent="-457200">
              <a:buFont typeface="+mj-lt"/>
              <a:buAutoNum type="alphaUcPeriod"/>
            </a:pPr>
            <a:r>
              <a:rPr lang="en-US" sz="2400" dirty="0" smtClean="0"/>
              <a:t>All </a:t>
            </a:r>
            <a:r>
              <a:rPr lang="en-US" sz="2400" dirty="0" smtClean="0"/>
              <a:t>of the above – and then some</a:t>
            </a:r>
            <a:endParaRPr lang="en-US" sz="2400" dirty="0"/>
          </a:p>
        </p:txBody>
      </p:sp>
    </p:spTree>
    <p:extLst>
      <p:ext uri="{BB962C8B-B14F-4D97-AF65-F5344CB8AC3E}">
        <p14:creationId xmlns:p14="http://schemas.microsoft.com/office/powerpoint/2010/main" val="241985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43000"/>
            <a:ext cx="7848600" cy="2954655"/>
          </a:xfrm>
          <a:prstGeom prst="rect">
            <a:avLst/>
          </a:prstGeom>
        </p:spPr>
        <p:txBody>
          <a:bodyPr wrap="square">
            <a:spAutoFit/>
          </a:bodyPr>
          <a:lstStyle/>
          <a:p>
            <a:r>
              <a:rPr lang="en-US" sz="2400" b="1" dirty="0" smtClean="0"/>
              <a:t>What is </a:t>
            </a:r>
            <a:r>
              <a:rPr lang="en-US" sz="2400" b="1" dirty="0" smtClean="0"/>
              <a:t>the most difficult hurdle in </a:t>
            </a:r>
            <a:r>
              <a:rPr lang="en-US" sz="2400" b="1" i="1" u="sng" dirty="0" smtClean="0"/>
              <a:t>buying</a:t>
            </a:r>
            <a:r>
              <a:rPr lang="en-US" sz="2400" b="1" dirty="0" smtClean="0"/>
              <a:t> cloud services?</a:t>
            </a:r>
            <a:endParaRPr lang="en-US" sz="2400" b="1" dirty="0"/>
          </a:p>
          <a:p>
            <a:endParaRPr lang="en-US" b="1" dirty="0"/>
          </a:p>
          <a:p>
            <a:pPr marL="457200" indent="-457200">
              <a:buFont typeface="+mj-lt"/>
              <a:buAutoNum type="alphaUcPeriod"/>
            </a:pPr>
            <a:r>
              <a:rPr lang="en-US" sz="2400" dirty="0" smtClean="0"/>
              <a:t>Can’t make changes, have to accept as-is</a:t>
            </a:r>
            <a:endParaRPr lang="en-US" sz="2400" dirty="0"/>
          </a:p>
          <a:p>
            <a:pPr marL="457200" indent="-457200">
              <a:buFont typeface="+mj-lt"/>
              <a:buAutoNum type="alphaUcPeriod"/>
            </a:pPr>
            <a:r>
              <a:rPr lang="en-US" sz="2400" dirty="0" smtClean="0"/>
              <a:t>Operating Expense </a:t>
            </a:r>
            <a:r>
              <a:rPr lang="en-US" sz="2400" dirty="0" smtClean="0"/>
              <a:t>vs. Capital </a:t>
            </a:r>
            <a:r>
              <a:rPr lang="en-US" sz="2400" dirty="0" smtClean="0"/>
              <a:t>Expense</a:t>
            </a:r>
            <a:endParaRPr lang="en-US" sz="2400" dirty="0"/>
          </a:p>
          <a:p>
            <a:pPr marL="457200" indent="-457200">
              <a:buFont typeface="+mj-lt"/>
              <a:buAutoNum type="alphaUcPeriod"/>
            </a:pPr>
            <a:r>
              <a:rPr lang="en-US" sz="2400" dirty="0" smtClean="0"/>
              <a:t>Its harder </a:t>
            </a:r>
            <a:r>
              <a:rPr lang="en-US" sz="2400" dirty="0" smtClean="0"/>
              <a:t> to </a:t>
            </a:r>
            <a:r>
              <a:rPr lang="en-US" sz="2400" dirty="0" smtClean="0"/>
              <a:t>purchase than legacy tech</a:t>
            </a:r>
          </a:p>
          <a:p>
            <a:pPr marL="457200" indent="-457200">
              <a:buFont typeface="+mj-lt"/>
              <a:buAutoNum type="alphaUcPeriod"/>
            </a:pPr>
            <a:r>
              <a:rPr lang="en-US" sz="2400" dirty="0" smtClean="0"/>
              <a:t>Legal agreements require more review time</a:t>
            </a:r>
            <a:endParaRPr lang="en-US" sz="2400" dirty="0"/>
          </a:p>
          <a:p>
            <a:pPr marL="457200" indent="-457200">
              <a:buFont typeface="+mj-lt"/>
              <a:buAutoNum type="alphaUcPeriod"/>
            </a:pPr>
            <a:r>
              <a:rPr lang="en-US" sz="2400" dirty="0" smtClean="0"/>
              <a:t>All technology is the same – just fancy new name</a:t>
            </a:r>
            <a:endParaRPr lang="en-US" sz="2400" dirty="0"/>
          </a:p>
        </p:txBody>
      </p:sp>
    </p:spTree>
    <p:extLst>
      <p:ext uri="{BB962C8B-B14F-4D97-AF65-F5344CB8AC3E}">
        <p14:creationId xmlns:p14="http://schemas.microsoft.com/office/powerpoint/2010/main" val="714368824"/>
      </p:ext>
    </p:extLst>
  </p:cSld>
  <p:clrMapOvr>
    <a:masterClrMapping/>
  </p:clrMapOvr>
</p:sld>
</file>

<file path=ppt/theme/theme1.xml><?xml version="1.0" encoding="utf-8"?>
<a:theme xmlns:a="http://schemas.openxmlformats.org/drawingml/2006/main" name="Custom Design">
  <a:themeElements>
    <a:clrScheme name="NACUBO Leslie">
      <a:dk1>
        <a:srgbClr val="066D83"/>
      </a:dk1>
      <a:lt1>
        <a:sysClr val="window" lastClr="FFFFFF"/>
      </a:lt1>
      <a:dk2>
        <a:srgbClr val="E82534"/>
      </a:dk2>
      <a:lt2>
        <a:srgbClr val="DBEEF3"/>
      </a:lt2>
      <a:accent1>
        <a:srgbClr val="32A2EB"/>
      </a:accent1>
      <a:accent2>
        <a:srgbClr val="004257"/>
      </a:accent2>
      <a:accent3>
        <a:srgbClr val="498F2A"/>
      </a:accent3>
      <a:accent4>
        <a:srgbClr val="ADD027"/>
      </a:accent4>
      <a:accent5>
        <a:srgbClr val="4BACC6"/>
      </a:accent5>
      <a:accent6>
        <a:srgbClr val="F1EED5"/>
      </a:accent6>
      <a:hlink>
        <a:srgbClr val="74156C"/>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M2011PowerpointPresentation-V2">
  <a:themeElements>
    <a:clrScheme name="NACUBO Leslie">
      <a:dk1>
        <a:srgbClr val="103245"/>
      </a:dk1>
      <a:lt1>
        <a:sysClr val="window" lastClr="FFFFFF"/>
      </a:lt1>
      <a:dk2>
        <a:srgbClr val="E82534"/>
      </a:dk2>
      <a:lt2>
        <a:srgbClr val="DBEEF3"/>
      </a:lt2>
      <a:accent1>
        <a:srgbClr val="32A2EB"/>
      </a:accent1>
      <a:accent2>
        <a:srgbClr val="0E5A70"/>
      </a:accent2>
      <a:accent3>
        <a:srgbClr val="498F2A"/>
      </a:accent3>
      <a:accent4>
        <a:srgbClr val="ADD027"/>
      </a:accent4>
      <a:accent5>
        <a:srgbClr val="4BACC6"/>
      </a:accent5>
      <a:accent6>
        <a:srgbClr val="F1EED5"/>
      </a:accent6>
      <a:hlink>
        <a:srgbClr val="74156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4615</TotalTime>
  <Words>1024</Words>
  <Application>Microsoft Macintosh PowerPoint</Application>
  <PresentationFormat>On-screen Show (4:3)</PresentationFormat>
  <Paragraphs>156</Paragraphs>
  <Slides>31</Slides>
  <Notes>6</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Custom Design</vt:lpstr>
      <vt:lpstr>AM2011PowerpointPresentation-V2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Shaping the Cloud   NACUBO/EDUCAUSE/Internet2 Whitepaper</vt:lpstr>
      <vt:lpstr>PowerPoint Presentation</vt:lpstr>
      <vt:lpstr>PowerPoint Presentation</vt:lpstr>
      <vt:lpstr>PowerPoint Presentation</vt:lpstr>
      <vt:lpstr>Setting an Aligned Direction</vt:lpstr>
      <vt:lpstr>How Do You Find The Best Services?</vt:lpstr>
      <vt:lpstr>The Growth of Cloud Computing is Astounding</vt:lpstr>
      <vt:lpstr>Our Mutual Opportunity Example: Workday 10-K, 9 months, October 2014</vt:lpstr>
      <vt:lpstr>In 1210 Days You Have Built…</vt:lpstr>
      <vt:lpstr>Our Strength is in Our Numbers</vt:lpstr>
      <vt:lpstr>Striking the Right Balance</vt:lpstr>
      <vt:lpstr>The New Streamlined Contract Model</vt:lpstr>
      <vt:lpstr>UMBC NET+ Services</vt:lpstr>
      <vt:lpstr>Cornell University NET+ Services</vt:lpstr>
      <vt:lpstr>Morehouse College NET+ Services</vt:lpstr>
      <vt:lpstr>In 1210 days you have built a growing ecosystem of NET+ Services and Providers 35 tailored cloud services, now available—50+ in development!</vt:lpstr>
      <vt:lpstr>NET+ DocuSign—Powered By Community</vt:lpstr>
      <vt:lpstr>How is Higher Education Already Advancing with DocuSign?</vt:lpstr>
      <vt:lpstr>THANK YOU!  More information about cloud services designed and vetted by the higher education community is available at:  http://bettercloudforhighered.internet2.edu/ </vt:lpstr>
      <vt:lpstr>PowerPoint Presentation</vt:lpstr>
    </vt:vector>
  </TitlesOfParts>
  <Company>NACUBO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Maria.Candelaria</dc:creator>
  <cp:lastModifiedBy>Shelton Waggener</cp:lastModifiedBy>
  <cp:revision>255</cp:revision>
  <dcterms:created xsi:type="dcterms:W3CDTF">2009-04-08T19:31:00Z</dcterms:created>
  <dcterms:modified xsi:type="dcterms:W3CDTF">2015-07-17T19:54:39Z</dcterms:modified>
</cp:coreProperties>
</file>