
<file path=[Content_Types].xml><?xml version="1.0" encoding="utf-8"?>
<Types xmlns="http://schemas.openxmlformats.org/package/2006/content-types">
  <Default Extension="xml" ContentType="application/xml"/>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1"/>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Jordan</a:t>
            </a:r>
            <a:endParaRPr/>
          </a:p>
        </p:txBody>
      </p:sp>
      <p:sp>
        <p:nvSpPr>
          <p:cNvPr id="71" name="Google Shape;7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Jordan</a:t>
            </a:r>
            <a:endParaRPr/>
          </a:p>
        </p:txBody>
      </p:sp>
      <p:sp>
        <p:nvSpPr>
          <p:cNvPr id="80" name="Google Shape;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Piper</a:t>
            </a:r>
            <a:endParaRPr/>
          </a:p>
        </p:txBody>
      </p:sp>
      <p:sp>
        <p:nvSpPr>
          <p:cNvPr id="90" name="Google Shape;9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Piper</a:t>
            </a:r>
            <a:endParaRPr/>
          </a:p>
        </p:txBody>
      </p:sp>
      <p:sp>
        <p:nvSpPr>
          <p:cNvPr id="98" name="Google Shape;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Jordan</a:t>
            </a:r>
            <a:endParaRPr/>
          </a:p>
        </p:txBody>
      </p:sp>
      <p:sp>
        <p:nvSpPr>
          <p:cNvPr id="105" name="Google Shape;1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1c33b22c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1c33b22c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Piper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33"/>
            <a:ext cx="12192000" cy="2282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855912" y="4796667"/>
            <a:ext cx="5205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683600" y="2524400"/>
            <a:ext cx="10824900" cy="2030400"/>
          </a:xfrm>
          <a:prstGeom prst="rect">
            <a:avLst/>
          </a:prstGeom>
        </p:spPr>
        <p:txBody>
          <a:bodyPr spcFirstLastPara="1" wrap="square" lIns="121900" tIns="121900" rIns="121900" bIns="121900" anchor="b" anchorCtr="0">
            <a:noAutofit/>
          </a:bodyPr>
          <a:lstStyle>
            <a:lvl1pPr lvl="0">
              <a:spcBef>
                <a:spcPts val="0"/>
              </a:spcBef>
              <a:spcAft>
                <a:spcPts val="0"/>
              </a:spcAft>
              <a:buClr>
                <a:schemeClr val="accent1"/>
              </a:buClr>
              <a:buSzPts val="5600"/>
              <a:buNone/>
              <a:defRPr sz="5600">
                <a:solidFill>
                  <a:schemeClr val="accent1"/>
                </a:solidFill>
              </a:defRPr>
            </a:lvl1pPr>
            <a:lvl2pPr lvl="1">
              <a:spcBef>
                <a:spcPts val="0"/>
              </a:spcBef>
              <a:spcAft>
                <a:spcPts val="0"/>
              </a:spcAft>
              <a:buClr>
                <a:schemeClr val="accent1"/>
              </a:buClr>
              <a:buSzPts val="5600"/>
              <a:buNone/>
              <a:defRPr sz="5600">
                <a:solidFill>
                  <a:schemeClr val="accent1"/>
                </a:solidFill>
              </a:defRPr>
            </a:lvl2pPr>
            <a:lvl3pPr lvl="2">
              <a:spcBef>
                <a:spcPts val="0"/>
              </a:spcBef>
              <a:spcAft>
                <a:spcPts val="0"/>
              </a:spcAft>
              <a:buClr>
                <a:schemeClr val="accent1"/>
              </a:buClr>
              <a:buSzPts val="5600"/>
              <a:buNone/>
              <a:defRPr sz="5600">
                <a:solidFill>
                  <a:schemeClr val="accent1"/>
                </a:solidFill>
              </a:defRPr>
            </a:lvl3pPr>
            <a:lvl4pPr lvl="3">
              <a:spcBef>
                <a:spcPts val="0"/>
              </a:spcBef>
              <a:spcAft>
                <a:spcPts val="0"/>
              </a:spcAft>
              <a:buClr>
                <a:schemeClr val="accent1"/>
              </a:buClr>
              <a:buSzPts val="5600"/>
              <a:buNone/>
              <a:defRPr sz="5600">
                <a:solidFill>
                  <a:schemeClr val="accent1"/>
                </a:solidFill>
              </a:defRPr>
            </a:lvl4pPr>
            <a:lvl5pPr lvl="4">
              <a:spcBef>
                <a:spcPts val="0"/>
              </a:spcBef>
              <a:spcAft>
                <a:spcPts val="0"/>
              </a:spcAft>
              <a:buClr>
                <a:schemeClr val="accent1"/>
              </a:buClr>
              <a:buSzPts val="5600"/>
              <a:buNone/>
              <a:defRPr sz="5600">
                <a:solidFill>
                  <a:schemeClr val="accent1"/>
                </a:solidFill>
              </a:defRPr>
            </a:lvl5pPr>
            <a:lvl6pPr lvl="5">
              <a:spcBef>
                <a:spcPts val="0"/>
              </a:spcBef>
              <a:spcAft>
                <a:spcPts val="0"/>
              </a:spcAft>
              <a:buClr>
                <a:schemeClr val="accent1"/>
              </a:buClr>
              <a:buSzPts val="5600"/>
              <a:buNone/>
              <a:defRPr sz="5600">
                <a:solidFill>
                  <a:schemeClr val="accent1"/>
                </a:solidFill>
              </a:defRPr>
            </a:lvl6pPr>
            <a:lvl7pPr lvl="6">
              <a:spcBef>
                <a:spcPts val="0"/>
              </a:spcBef>
              <a:spcAft>
                <a:spcPts val="0"/>
              </a:spcAft>
              <a:buClr>
                <a:schemeClr val="accent1"/>
              </a:buClr>
              <a:buSzPts val="5600"/>
              <a:buNone/>
              <a:defRPr sz="5600">
                <a:solidFill>
                  <a:schemeClr val="accent1"/>
                </a:solidFill>
              </a:defRPr>
            </a:lvl7pPr>
            <a:lvl8pPr lvl="7">
              <a:spcBef>
                <a:spcPts val="0"/>
              </a:spcBef>
              <a:spcAft>
                <a:spcPts val="0"/>
              </a:spcAft>
              <a:buClr>
                <a:schemeClr val="accent1"/>
              </a:buClr>
              <a:buSzPts val="5600"/>
              <a:buNone/>
              <a:defRPr sz="5600">
                <a:solidFill>
                  <a:schemeClr val="accent1"/>
                </a:solidFill>
              </a:defRPr>
            </a:lvl8pPr>
            <a:lvl9pPr lvl="8">
              <a:spcBef>
                <a:spcPts val="0"/>
              </a:spcBef>
              <a:spcAft>
                <a:spcPts val="0"/>
              </a:spcAft>
              <a:buClr>
                <a:schemeClr val="accent1"/>
              </a:buClr>
              <a:buSzPts val="5600"/>
              <a:buNone/>
              <a:defRPr sz="5600">
                <a:solidFill>
                  <a:schemeClr val="accent1"/>
                </a:solidFill>
              </a:defRPr>
            </a:lvl9pPr>
          </a:lstStyle>
          <a:p>
            <a:endParaRPr/>
          </a:p>
        </p:txBody>
      </p:sp>
      <p:sp>
        <p:nvSpPr>
          <p:cNvPr id="13" name="Google Shape;13;p2"/>
          <p:cNvSpPr txBox="1">
            <a:spLocks noGrp="1"/>
          </p:cNvSpPr>
          <p:nvPr>
            <p:ph type="subTitle" idx="1"/>
          </p:nvPr>
        </p:nvSpPr>
        <p:spPr>
          <a:xfrm>
            <a:off x="683600" y="5120852"/>
            <a:ext cx="10824900" cy="1050000"/>
          </a:xfrm>
          <a:prstGeom prst="rect">
            <a:avLst/>
          </a:prstGeom>
        </p:spPr>
        <p:txBody>
          <a:bodyPr spcFirstLastPara="1" wrap="square" lIns="121900" tIns="121900" rIns="121900" bIns="121900" anchor="t" anchorCtr="0">
            <a:noAutofit/>
          </a:bodyPr>
          <a:lstStyle>
            <a:lvl1pPr lvl="0">
              <a:lnSpc>
                <a:spcPct val="100000"/>
              </a:lnSpc>
              <a:spcBef>
                <a:spcPts val="0"/>
              </a:spcBef>
              <a:spcAft>
                <a:spcPts val="0"/>
              </a:spcAft>
              <a:buClr>
                <a:schemeClr val="accent2"/>
              </a:buClr>
              <a:buSzPts val="3200"/>
              <a:buNone/>
              <a:defRPr sz="3200">
                <a:solidFill>
                  <a:schemeClr val="accent2"/>
                </a:solidFill>
              </a:defRPr>
            </a:lvl1pPr>
            <a:lvl2pPr lvl="1">
              <a:lnSpc>
                <a:spcPct val="100000"/>
              </a:lnSpc>
              <a:spcBef>
                <a:spcPts val="0"/>
              </a:spcBef>
              <a:spcAft>
                <a:spcPts val="0"/>
              </a:spcAft>
              <a:buClr>
                <a:schemeClr val="accent2"/>
              </a:buClr>
              <a:buSzPts val="3200"/>
              <a:buNone/>
              <a:defRPr sz="3200">
                <a:solidFill>
                  <a:schemeClr val="accent2"/>
                </a:solidFill>
              </a:defRPr>
            </a:lvl2pPr>
            <a:lvl3pPr lvl="2">
              <a:lnSpc>
                <a:spcPct val="100000"/>
              </a:lnSpc>
              <a:spcBef>
                <a:spcPts val="0"/>
              </a:spcBef>
              <a:spcAft>
                <a:spcPts val="0"/>
              </a:spcAft>
              <a:buClr>
                <a:schemeClr val="accent2"/>
              </a:buClr>
              <a:buSzPts val="3200"/>
              <a:buNone/>
              <a:defRPr sz="3200">
                <a:solidFill>
                  <a:schemeClr val="accent2"/>
                </a:solidFill>
              </a:defRPr>
            </a:lvl3pPr>
            <a:lvl4pPr lvl="3">
              <a:lnSpc>
                <a:spcPct val="100000"/>
              </a:lnSpc>
              <a:spcBef>
                <a:spcPts val="0"/>
              </a:spcBef>
              <a:spcAft>
                <a:spcPts val="0"/>
              </a:spcAft>
              <a:buClr>
                <a:schemeClr val="accent2"/>
              </a:buClr>
              <a:buSzPts val="3200"/>
              <a:buNone/>
              <a:defRPr sz="3200">
                <a:solidFill>
                  <a:schemeClr val="accent2"/>
                </a:solidFill>
              </a:defRPr>
            </a:lvl4pPr>
            <a:lvl5pPr lvl="4">
              <a:lnSpc>
                <a:spcPct val="100000"/>
              </a:lnSpc>
              <a:spcBef>
                <a:spcPts val="0"/>
              </a:spcBef>
              <a:spcAft>
                <a:spcPts val="0"/>
              </a:spcAft>
              <a:buClr>
                <a:schemeClr val="accent2"/>
              </a:buClr>
              <a:buSzPts val="3200"/>
              <a:buNone/>
              <a:defRPr sz="3200">
                <a:solidFill>
                  <a:schemeClr val="accent2"/>
                </a:solidFill>
              </a:defRPr>
            </a:lvl5pPr>
            <a:lvl6pPr lvl="5">
              <a:lnSpc>
                <a:spcPct val="100000"/>
              </a:lnSpc>
              <a:spcBef>
                <a:spcPts val="0"/>
              </a:spcBef>
              <a:spcAft>
                <a:spcPts val="0"/>
              </a:spcAft>
              <a:buClr>
                <a:schemeClr val="accent2"/>
              </a:buClr>
              <a:buSzPts val="3200"/>
              <a:buNone/>
              <a:defRPr sz="3200">
                <a:solidFill>
                  <a:schemeClr val="accent2"/>
                </a:solidFill>
              </a:defRPr>
            </a:lvl6pPr>
            <a:lvl7pPr lvl="6">
              <a:lnSpc>
                <a:spcPct val="100000"/>
              </a:lnSpc>
              <a:spcBef>
                <a:spcPts val="0"/>
              </a:spcBef>
              <a:spcAft>
                <a:spcPts val="0"/>
              </a:spcAft>
              <a:buClr>
                <a:schemeClr val="accent2"/>
              </a:buClr>
              <a:buSzPts val="3200"/>
              <a:buNone/>
              <a:defRPr sz="3200">
                <a:solidFill>
                  <a:schemeClr val="accent2"/>
                </a:solidFill>
              </a:defRPr>
            </a:lvl7pPr>
            <a:lvl8pPr lvl="7">
              <a:lnSpc>
                <a:spcPct val="100000"/>
              </a:lnSpc>
              <a:spcBef>
                <a:spcPts val="0"/>
              </a:spcBef>
              <a:spcAft>
                <a:spcPts val="0"/>
              </a:spcAft>
              <a:buClr>
                <a:schemeClr val="accent2"/>
              </a:buClr>
              <a:buSzPts val="3200"/>
              <a:buNone/>
              <a:defRPr sz="3200">
                <a:solidFill>
                  <a:schemeClr val="accent2"/>
                </a:solidFill>
              </a:defRPr>
            </a:lvl8pPr>
            <a:lvl9pPr lvl="8">
              <a:lnSpc>
                <a:spcPct val="100000"/>
              </a:lnSpc>
              <a:spcBef>
                <a:spcPts val="0"/>
              </a:spcBef>
              <a:spcAft>
                <a:spcPts val="0"/>
              </a:spcAft>
              <a:buClr>
                <a:schemeClr val="accent2"/>
              </a:buClr>
              <a:buSzPts val="3200"/>
              <a:buNone/>
              <a:defRPr sz="3200">
                <a:solidFill>
                  <a:schemeClr val="accent2"/>
                </a:solidFill>
              </a:defRPr>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415600" y="1386200"/>
            <a:ext cx="11360700" cy="28083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8700"/>
              <a:buNone/>
              <a:defRPr sz="18700" b="1"/>
            </a:lvl1pPr>
            <a:lvl2pPr lvl="1" algn="ctr">
              <a:spcBef>
                <a:spcPts val="0"/>
              </a:spcBef>
              <a:spcAft>
                <a:spcPts val="0"/>
              </a:spcAft>
              <a:buSzPts val="18700"/>
              <a:buNone/>
              <a:defRPr sz="18700" b="1"/>
            </a:lvl2pPr>
            <a:lvl3pPr lvl="2" algn="ctr">
              <a:spcBef>
                <a:spcPts val="0"/>
              </a:spcBef>
              <a:spcAft>
                <a:spcPts val="0"/>
              </a:spcAft>
              <a:buSzPts val="18700"/>
              <a:buNone/>
              <a:defRPr sz="18700" b="1"/>
            </a:lvl3pPr>
            <a:lvl4pPr lvl="3" algn="ctr">
              <a:spcBef>
                <a:spcPts val="0"/>
              </a:spcBef>
              <a:spcAft>
                <a:spcPts val="0"/>
              </a:spcAft>
              <a:buSzPts val="18700"/>
              <a:buNone/>
              <a:defRPr sz="18700" b="1"/>
            </a:lvl4pPr>
            <a:lvl5pPr lvl="4" algn="ctr">
              <a:spcBef>
                <a:spcPts val="0"/>
              </a:spcBef>
              <a:spcAft>
                <a:spcPts val="0"/>
              </a:spcAft>
              <a:buSzPts val="18700"/>
              <a:buNone/>
              <a:defRPr sz="18700" b="1"/>
            </a:lvl5pPr>
            <a:lvl6pPr lvl="5" algn="ctr">
              <a:spcBef>
                <a:spcPts val="0"/>
              </a:spcBef>
              <a:spcAft>
                <a:spcPts val="0"/>
              </a:spcAft>
              <a:buSzPts val="18700"/>
              <a:buNone/>
              <a:defRPr sz="18700" b="1"/>
            </a:lvl6pPr>
            <a:lvl7pPr lvl="6" algn="ctr">
              <a:spcBef>
                <a:spcPts val="0"/>
              </a:spcBef>
              <a:spcAft>
                <a:spcPts val="0"/>
              </a:spcAft>
              <a:buSzPts val="18700"/>
              <a:buNone/>
              <a:defRPr sz="18700" b="1"/>
            </a:lvl7pPr>
            <a:lvl8pPr lvl="7" algn="ctr">
              <a:spcBef>
                <a:spcPts val="0"/>
              </a:spcBef>
              <a:spcAft>
                <a:spcPts val="0"/>
              </a:spcAft>
              <a:buSzPts val="18700"/>
              <a:buNone/>
              <a:defRPr sz="18700" b="1"/>
            </a:lvl8pPr>
            <a:lvl9pPr lvl="8" algn="ctr">
              <a:spcBef>
                <a:spcPts val="0"/>
              </a:spcBef>
              <a:spcAft>
                <a:spcPts val="0"/>
              </a:spcAft>
              <a:buSzPts val="18700"/>
              <a:buNone/>
              <a:defRPr sz="18700" b="1"/>
            </a:lvl9pPr>
          </a:lstStyle>
          <a:p>
            <a:r>
              <a:t>xx%</a:t>
            </a:r>
          </a:p>
        </p:txBody>
      </p:sp>
      <p:sp>
        <p:nvSpPr>
          <p:cNvPr id="51" name="Google Shape;51;p11"/>
          <p:cNvSpPr txBox="1">
            <a:spLocks noGrp="1"/>
          </p:cNvSpPr>
          <p:nvPr>
            <p:ph type="body" idx="1"/>
          </p:nvPr>
        </p:nvSpPr>
        <p:spPr>
          <a:xfrm>
            <a:off x="415600" y="4304567"/>
            <a:ext cx="11360700" cy="17343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2" name="Google Shape;5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2895600" y="764373"/>
            <a:ext cx="8610600" cy="12930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57" name="Google Shape;57;p13"/>
          <p:cNvSpPr txBox="1">
            <a:spLocks noGrp="1"/>
          </p:cNvSpPr>
          <p:nvPr>
            <p:ph type="body" idx="1"/>
          </p:nvPr>
        </p:nvSpPr>
        <p:spPr>
          <a:xfrm>
            <a:off x="685800" y="2194560"/>
            <a:ext cx="10820400" cy="4024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2100"/>
              </a:spcBef>
              <a:spcAft>
                <a:spcPts val="0"/>
              </a:spcAft>
              <a:buClr>
                <a:schemeClr val="lt1"/>
              </a:buClr>
              <a:buSzPts val="1800"/>
              <a:buChar char="○"/>
              <a:defRPr/>
            </a:lvl2pPr>
            <a:lvl3pPr marL="1371600" lvl="2" indent="-342900" algn="l" rtl="0">
              <a:lnSpc>
                <a:spcPct val="90000"/>
              </a:lnSpc>
              <a:spcBef>
                <a:spcPts val="2100"/>
              </a:spcBef>
              <a:spcAft>
                <a:spcPts val="0"/>
              </a:spcAft>
              <a:buClr>
                <a:schemeClr val="lt1"/>
              </a:buClr>
              <a:buSzPts val="1800"/>
              <a:buChar char="■"/>
              <a:defRPr/>
            </a:lvl3pPr>
            <a:lvl4pPr marL="1828800" lvl="3" indent="-342900" algn="l" rtl="0">
              <a:lnSpc>
                <a:spcPct val="90000"/>
              </a:lnSpc>
              <a:spcBef>
                <a:spcPts val="2100"/>
              </a:spcBef>
              <a:spcAft>
                <a:spcPts val="0"/>
              </a:spcAft>
              <a:buClr>
                <a:schemeClr val="lt1"/>
              </a:buClr>
              <a:buSzPts val="1800"/>
              <a:buChar char="●"/>
              <a:defRPr/>
            </a:lvl4pPr>
            <a:lvl5pPr marL="2286000" lvl="4" indent="-342900" algn="l" rtl="0">
              <a:lnSpc>
                <a:spcPct val="90000"/>
              </a:lnSpc>
              <a:spcBef>
                <a:spcPts val="2100"/>
              </a:spcBef>
              <a:spcAft>
                <a:spcPts val="0"/>
              </a:spcAft>
              <a:buClr>
                <a:schemeClr val="lt1"/>
              </a:buClr>
              <a:buSzPts val="1800"/>
              <a:buChar char="○"/>
              <a:defRPr/>
            </a:lvl5pPr>
            <a:lvl6pPr marL="2743200" lvl="5" indent="-342900" algn="l" rtl="0">
              <a:lnSpc>
                <a:spcPct val="90000"/>
              </a:lnSpc>
              <a:spcBef>
                <a:spcPts val="2100"/>
              </a:spcBef>
              <a:spcAft>
                <a:spcPts val="0"/>
              </a:spcAft>
              <a:buClr>
                <a:schemeClr val="lt1"/>
              </a:buClr>
              <a:buSzPts val="1800"/>
              <a:buChar char="■"/>
              <a:defRPr/>
            </a:lvl6pPr>
            <a:lvl7pPr marL="3200400" lvl="6" indent="-342900" algn="l" rtl="0">
              <a:lnSpc>
                <a:spcPct val="90000"/>
              </a:lnSpc>
              <a:spcBef>
                <a:spcPts val="2100"/>
              </a:spcBef>
              <a:spcAft>
                <a:spcPts val="0"/>
              </a:spcAft>
              <a:buClr>
                <a:schemeClr val="lt1"/>
              </a:buClr>
              <a:buSzPts val="1800"/>
              <a:buChar char="●"/>
              <a:defRPr/>
            </a:lvl7pPr>
            <a:lvl8pPr marL="3657600" lvl="7" indent="-342900" algn="l" rtl="0">
              <a:lnSpc>
                <a:spcPct val="90000"/>
              </a:lnSpc>
              <a:spcBef>
                <a:spcPts val="2100"/>
              </a:spcBef>
              <a:spcAft>
                <a:spcPts val="0"/>
              </a:spcAft>
              <a:buClr>
                <a:schemeClr val="lt1"/>
              </a:buClr>
              <a:buSzPts val="1800"/>
              <a:buChar char="○"/>
              <a:defRPr/>
            </a:lvl8pPr>
            <a:lvl9pPr marL="4114800" lvl="8" indent="-342900" algn="l" rtl="0">
              <a:lnSpc>
                <a:spcPct val="90000"/>
              </a:lnSpc>
              <a:spcBef>
                <a:spcPts val="2100"/>
              </a:spcBef>
              <a:spcAft>
                <a:spcPts val="2100"/>
              </a:spcAft>
              <a:buClr>
                <a:schemeClr val="lt1"/>
              </a:buClr>
              <a:buSzPts val="1800"/>
              <a:buChar char="■"/>
              <a:defRPr/>
            </a:lvl9pPr>
          </a:lstStyle>
          <a:p>
            <a:endParaRPr/>
          </a:p>
        </p:txBody>
      </p:sp>
      <p:sp>
        <p:nvSpPr>
          <p:cNvPr id="58" name="Google Shape;58;p13"/>
          <p:cNvSpPr txBox="1">
            <a:spLocks noGrp="1"/>
          </p:cNvSpPr>
          <p:nvPr>
            <p:ph type="dt" idx="10"/>
          </p:nvPr>
        </p:nvSpPr>
        <p:spPr>
          <a:xfrm>
            <a:off x="8595360" y="635635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685800" y="6355845"/>
            <a:ext cx="7772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763000" y="38100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855912" y="4796667"/>
            <a:ext cx="5205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683600" y="2524400"/>
            <a:ext cx="10824900" cy="2030400"/>
          </a:xfrm>
          <a:prstGeom prst="rect">
            <a:avLst/>
          </a:prstGeom>
        </p:spPr>
        <p:txBody>
          <a:bodyPr spcFirstLastPara="1" wrap="square" lIns="121900" tIns="121900" rIns="121900" bIns="121900" anchor="b" anchorCtr="0">
            <a:noAutofit/>
          </a:bodyPr>
          <a:lstStyle>
            <a:lvl1pPr lvl="0">
              <a:spcBef>
                <a:spcPts val="0"/>
              </a:spcBef>
              <a:spcAft>
                <a:spcPts val="0"/>
              </a:spcAft>
              <a:buClr>
                <a:schemeClr val="accent1"/>
              </a:buClr>
              <a:buSzPts val="8000"/>
              <a:buNone/>
              <a:defRPr sz="8000">
                <a:solidFill>
                  <a:schemeClr val="accent1"/>
                </a:solidFill>
              </a:defRPr>
            </a:lvl1pPr>
            <a:lvl2pPr lvl="1">
              <a:spcBef>
                <a:spcPts val="0"/>
              </a:spcBef>
              <a:spcAft>
                <a:spcPts val="0"/>
              </a:spcAft>
              <a:buClr>
                <a:schemeClr val="accent1"/>
              </a:buClr>
              <a:buSzPts val="8000"/>
              <a:buNone/>
              <a:defRPr sz="8000">
                <a:solidFill>
                  <a:schemeClr val="accent1"/>
                </a:solidFill>
              </a:defRPr>
            </a:lvl2pPr>
            <a:lvl3pPr lvl="2">
              <a:spcBef>
                <a:spcPts val="0"/>
              </a:spcBef>
              <a:spcAft>
                <a:spcPts val="0"/>
              </a:spcAft>
              <a:buClr>
                <a:schemeClr val="accent1"/>
              </a:buClr>
              <a:buSzPts val="8000"/>
              <a:buNone/>
              <a:defRPr sz="8000">
                <a:solidFill>
                  <a:schemeClr val="accent1"/>
                </a:solidFill>
              </a:defRPr>
            </a:lvl3pPr>
            <a:lvl4pPr lvl="3">
              <a:spcBef>
                <a:spcPts val="0"/>
              </a:spcBef>
              <a:spcAft>
                <a:spcPts val="0"/>
              </a:spcAft>
              <a:buClr>
                <a:schemeClr val="accent1"/>
              </a:buClr>
              <a:buSzPts val="8000"/>
              <a:buNone/>
              <a:defRPr sz="8000">
                <a:solidFill>
                  <a:schemeClr val="accent1"/>
                </a:solidFill>
              </a:defRPr>
            </a:lvl4pPr>
            <a:lvl5pPr lvl="4">
              <a:spcBef>
                <a:spcPts val="0"/>
              </a:spcBef>
              <a:spcAft>
                <a:spcPts val="0"/>
              </a:spcAft>
              <a:buClr>
                <a:schemeClr val="accent1"/>
              </a:buClr>
              <a:buSzPts val="8000"/>
              <a:buNone/>
              <a:defRPr sz="8000">
                <a:solidFill>
                  <a:schemeClr val="accent1"/>
                </a:solidFill>
              </a:defRPr>
            </a:lvl5pPr>
            <a:lvl6pPr lvl="5">
              <a:spcBef>
                <a:spcPts val="0"/>
              </a:spcBef>
              <a:spcAft>
                <a:spcPts val="0"/>
              </a:spcAft>
              <a:buClr>
                <a:schemeClr val="accent1"/>
              </a:buClr>
              <a:buSzPts val="8000"/>
              <a:buNone/>
              <a:defRPr sz="8000">
                <a:solidFill>
                  <a:schemeClr val="accent1"/>
                </a:solidFill>
              </a:defRPr>
            </a:lvl6pPr>
            <a:lvl7pPr lvl="6">
              <a:spcBef>
                <a:spcPts val="0"/>
              </a:spcBef>
              <a:spcAft>
                <a:spcPts val="0"/>
              </a:spcAft>
              <a:buClr>
                <a:schemeClr val="accent1"/>
              </a:buClr>
              <a:buSzPts val="8000"/>
              <a:buNone/>
              <a:defRPr sz="8000">
                <a:solidFill>
                  <a:schemeClr val="accent1"/>
                </a:solidFill>
              </a:defRPr>
            </a:lvl7pPr>
            <a:lvl8pPr lvl="7">
              <a:spcBef>
                <a:spcPts val="0"/>
              </a:spcBef>
              <a:spcAft>
                <a:spcPts val="0"/>
              </a:spcAft>
              <a:buClr>
                <a:schemeClr val="accent1"/>
              </a:buClr>
              <a:buSzPts val="8000"/>
              <a:buNone/>
              <a:defRPr sz="8000">
                <a:solidFill>
                  <a:schemeClr val="accent1"/>
                </a:solidFill>
              </a:defRPr>
            </a:lvl8pPr>
            <a:lvl9pPr lvl="8">
              <a:spcBef>
                <a:spcPts val="0"/>
              </a:spcBef>
              <a:spcAft>
                <a:spcPts val="0"/>
              </a:spcAft>
              <a:buClr>
                <a:schemeClr val="accent1"/>
              </a:buClr>
              <a:buSzPts val="8000"/>
              <a:buNone/>
              <a:defRPr sz="8000">
                <a:solidFill>
                  <a:schemeClr val="accent1"/>
                </a:solidFill>
              </a:defRPr>
            </a:lvl9pPr>
          </a:lstStyle>
          <a:p>
            <a:endParaRPr/>
          </a:p>
        </p:txBody>
      </p:sp>
      <p:sp>
        <p:nvSpPr>
          <p:cNvPr id="18" name="Google Shape;1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15600" y="593367"/>
            <a:ext cx="11360700" cy="817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2" name="Google Shape;22;p4"/>
          <p:cNvSpPr txBox="1">
            <a:spLocks noGrp="1"/>
          </p:cNvSpPr>
          <p:nvPr>
            <p:ph type="body" idx="1"/>
          </p:nvPr>
        </p:nvSpPr>
        <p:spPr>
          <a:xfrm>
            <a:off x="415600" y="1562133"/>
            <a:ext cx="11360700" cy="45297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817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6" name="Google Shape;26;p5"/>
          <p:cNvSpPr txBox="1">
            <a:spLocks noGrp="1"/>
          </p:cNvSpPr>
          <p:nvPr>
            <p:ph type="body" idx="1"/>
          </p:nvPr>
        </p:nvSpPr>
        <p:spPr>
          <a:xfrm>
            <a:off x="415600" y="1562233"/>
            <a:ext cx="5333100" cy="45297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7" name="Google Shape;27;p5"/>
          <p:cNvSpPr txBox="1">
            <a:spLocks noGrp="1"/>
          </p:cNvSpPr>
          <p:nvPr>
            <p:ph type="body" idx="2"/>
          </p:nvPr>
        </p:nvSpPr>
        <p:spPr>
          <a:xfrm>
            <a:off x="6443200" y="1562233"/>
            <a:ext cx="5333100" cy="45297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817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701800"/>
            <a:ext cx="7472100" cy="54543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accent1"/>
              </a:buClr>
              <a:buSzPts val="7200"/>
              <a:buNone/>
              <a:defRPr sz="7200">
                <a:solidFill>
                  <a:schemeClr val="accent1"/>
                </a:solidFill>
              </a:defRPr>
            </a:lvl1pPr>
            <a:lvl2pPr lvl="1">
              <a:spcBef>
                <a:spcPts val="0"/>
              </a:spcBef>
              <a:spcAft>
                <a:spcPts val="0"/>
              </a:spcAft>
              <a:buClr>
                <a:schemeClr val="accent1"/>
              </a:buClr>
              <a:buSzPts val="7200"/>
              <a:buNone/>
              <a:defRPr sz="7200">
                <a:solidFill>
                  <a:schemeClr val="accent1"/>
                </a:solidFill>
              </a:defRPr>
            </a:lvl2pPr>
            <a:lvl3pPr lvl="2">
              <a:spcBef>
                <a:spcPts val="0"/>
              </a:spcBef>
              <a:spcAft>
                <a:spcPts val="0"/>
              </a:spcAft>
              <a:buClr>
                <a:schemeClr val="accent1"/>
              </a:buClr>
              <a:buSzPts val="7200"/>
              <a:buNone/>
              <a:defRPr sz="7200">
                <a:solidFill>
                  <a:schemeClr val="accent1"/>
                </a:solidFill>
              </a:defRPr>
            </a:lvl3pPr>
            <a:lvl4pPr lvl="3">
              <a:spcBef>
                <a:spcPts val="0"/>
              </a:spcBef>
              <a:spcAft>
                <a:spcPts val="0"/>
              </a:spcAft>
              <a:buClr>
                <a:schemeClr val="accent1"/>
              </a:buClr>
              <a:buSzPts val="7200"/>
              <a:buNone/>
              <a:defRPr sz="7200">
                <a:solidFill>
                  <a:schemeClr val="accent1"/>
                </a:solidFill>
              </a:defRPr>
            </a:lvl4pPr>
            <a:lvl5pPr lvl="4">
              <a:spcBef>
                <a:spcPts val="0"/>
              </a:spcBef>
              <a:spcAft>
                <a:spcPts val="0"/>
              </a:spcAft>
              <a:buClr>
                <a:schemeClr val="accent1"/>
              </a:buClr>
              <a:buSzPts val="7200"/>
              <a:buNone/>
              <a:defRPr sz="7200">
                <a:solidFill>
                  <a:schemeClr val="accent1"/>
                </a:solidFill>
              </a:defRPr>
            </a:lvl5pPr>
            <a:lvl6pPr lvl="5">
              <a:spcBef>
                <a:spcPts val="0"/>
              </a:spcBef>
              <a:spcAft>
                <a:spcPts val="0"/>
              </a:spcAft>
              <a:buClr>
                <a:schemeClr val="accent1"/>
              </a:buClr>
              <a:buSzPts val="7200"/>
              <a:buNone/>
              <a:defRPr sz="7200">
                <a:solidFill>
                  <a:schemeClr val="accent1"/>
                </a:solidFill>
              </a:defRPr>
            </a:lvl6pPr>
            <a:lvl7pPr lvl="6">
              <a:spcBef>
                <a:spcPts val="0"/>
              </a:spcBef>
              <a:spcAft>
                <a:spcPts val="0"/>
              </a:spcAft>
              <a:buClr>
                <a:schemeClr val="accent1"/>
              </a:buClr>
              <a:buSzPts val="7200"/>
              <a:buNone/>
              <a:defRPr sz="7200">
                <a:solidFill>
                  <a:schemeClr val="accent1"/>
                </a:solidFill>
              </a:defRPr>
            </a:lvl7pPr>
            <a:lvl8pPr lvl="7">
              <a:spcBef>
                <a:spcPts val="0"/>
              </a:spcBef>
              <a:spcAft>
                <a:spcPts val="0"/>
              </a:spcAft>
              <a:buClr>
                <a:schemeClr val="accent1"/>
              </a:buClr>
              <a:buSzPts val="7200"/>
              <a:buNone/>
              <a:defRPr sz="7200">
                <a:solidFill>
                  <a:schemeClr val="accent1"/>
                </a:solidFill>
              </a:defRPr>
            </a:lvl8pPr>
            <a:lvl9pPr lvl="8">
              <a:spcBef>
                <a:spcPts val="0"/>
              </a:spcBef>
              <a:spcAft>
                <a:spcPts val="0"/>
              </a:spcAft>
              <a:buClr>
                <a:schemeClr val="accent1"/>
              </a:buClr>
              <a:buSzPts val="7200"/>
              <a:buNone/>
              <a:defRPr sz="7200">
                <a:solidFill>
                  <a:schemeClr val="accent1"/>
                </a:solidFill>
              </a:defRPr>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6706233" y="5994000"/>
            <a:ext cx="9153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354000" y="1843133"/>
            <a:ext cx="5393700" cy="1777500"/>
          </a:xfrm>
          <a:prstGeom prst="rect">
            <a:avLst/>
          </a:prstGeom>
        </p:spPr>
        <p:txBody>
          <a:bodyPr spcFirstLastPara="1" wrap="square" lIns="121900" tIns="121900" rIns="121900" bIns="121900" anchor="b" anchorCtr="0">
            <a:noAutofit/>
          </a:bodyPr>
          <a:lstStyle>
            <a:lvl1pPr lvl="0" algn="ctr">
              <a:spcBef>
                <a:spcPts val="0"/>
              </a:spcBef>
              <a:spcAft>
                <a:spcPts val="0"/>
              </a:spcAft>
              <a:buClr>
                <a:schemeClr val="lt2"/>
              </a:buClr>
              <a:buSzPts val="5600"/>
              <a:buNone/>
              <a:defRPr sz="5600">
                <a:solidFill>
                  <a:schemeClr val="lt2"/>
                </a:solidFill>
              </a:defRPr>
            </a:lvl1pPr>
            <a:lvl2pPr lvl="1" algn="ctr">
              <a:spcBef>
                <a:spcPts val="0"/>
              </a:spcBef>
              <a:spcAft>
                <a:spcPts val="0"/>
              </a:spcAft>
              <a:buClr>
                <a:schemeClr val="lt2"/>
              </a:buClr>
              <a:buSzPts val="5600"/>
              <a:buNone/>
              <a:defRPr sz="5600">
                <a:solidFill>
                  <a:schemeClr val="lt2"/>
                </a:solidFill>
              </a:defRPr>
            </a:lvl2pPr>
            <a:lvl3pPr lvl="2" algn="ctr">
              <a:spcBef>
                <a:spcPts val="0"/>
              </a:spcBef>
              <a:spcAft>
                <a:spcPts val="0"/>
              </a:spcAft>
              <a:buClr>
                <a:schemeClr val="lt2"/>
              </a:buClr>
              <a:buSzPts val="5600"/>
              <a:buNone/>
              <a:defRPr sz="5600">
                <a:solidFill>
                  <a:schemeClr val="lt2"/>
                </a:solidFill>
              </a:defRPr>
            </a:lvl3pPr>
            <a:lvl4pPr lvl="3" algn="ctr">
              <a:spcBef>
                <a:spcPts val="0"/>
              </a:spcBef>
              <a:spcAft>
                <a:spcPts val="0"/>
              </a:spcAft>
              <a:buClr>
                <a:schemeClr val="lt2"/>
              </a:buClr>
              <a:buSzPts val="5600"/>
              <a:buNone/>
              <a:defRPr sz="5600">
                <a:solidFill>
                  <a:schemeClr val="lt2"/>
                </a:solidFill>
              </a:defRPr>
            </a:lvl4pPr>
            <a:lvl5pPr lvl="4" algn="ctr">
              <a:spcBef>
                <a:spcPts val="0"/>
              </a:spcBef>
              <a:spcAft>
                <a:spcPts val="0"/>
              </a:spcAft>
              <a:buClr>
                <a:schemeClr val="lt2"/>
              </a:buClr>
              <a:buSzPts val="5600"/>
              <a:buNone/>
              <a:defRPr sz="5600">
                <a:solidFill>
                  <a:schemeClr val="lt2"/>
                </a:solidFill>
              </a:defRPr>
            </a:lvl5pPr>
            <a:lvl6pPr lvl="5" algn="ctr">
              <a:spcBef>
                <a:spcPts val="0"/>
              </a:spcBef>
              <a:spcAft>
                <a:spcPts val="0"/>
              </a:spcAft>
              <a:buClr>
                <a:schemeClr val="lt2"/>
              </a:buClr>
              <a:buSzPts val="5600"/>
              <a:buNone/>
              <a:defRPr sz="5600">
                <a:solidFill>
                  <a:schemeClr val="lt2"/>
                </a:solidFill>
              </a:defRPr>
            </a:lvl6pPr>
            <a:lvl7pPr lvl="6" algn="ctr">
              <a:spcBef>
                <a:spcPts val="0"/>
              </a:spcBef>
              <a:spcAft>
                <a:spcPts val="0"/>
              </a:spcAft>
              <a:buClr>
                <a:schemeClr val="lt2"/>
              </a:buClr>
              <a:buSzPts val="5600"/>
              <a:buNone/>
              <a:defRPr sz="5600">
                <a:solidFill>
                  <a:schemeClr val="lt2"/>
                </a:solidFill>
              </a:defRPr>
            </a:lvl7pPr>
            <a:lvl8pPr lvl="7" algn="ctr">
              <a:spcBef>
                <a:spcPts val="0"/>
              </a:spcBef>
              <a:spcAft>
                <a:spcPts val="0"/>
              </a:spcAft>
              <a:buClr>
                <a:schemeClr val="lt2"/>
              </a:buClr>
              <a:buSzPts val="5600"/>
              <a:buNone/>
              <a:defRPr sz="5600">
                <a:solidFill>
                  <a:schemeClr val="lt2"/>
                </a:solidFill>
              </a:defRPr>
            </a:lvl8pPr>
            <a:lvl9pPr lvl="8" algn="ctr">
              <a:spcBef>
                <a:spcPts val="0"/>
              </a:spcBef>
              <a:spcAft>
                <a:spcPts val="0"/>
              </a:spcAft>
              <a:buClr>
                <a:schemeClr val="lt2"/>
              </a:buClr>
              <a:buSzPts val="5600"/>
              <a:buNone/>
              <a:defRPr sz="5600">
                <a:solidFill>
                  <a:schemeClr val="lt2"/>
                </a:solidFill>
              </a:defRPr>
            </a:lvl9pPr>
          </a:lstStyle>
          <a:p>
            <a:endParaRPr/>
          </a:p>
        </p:txBody>
      </p:sp>
      <p:sp>
        <p:nvSpPr>
          <p:cNvPr id="43" name="Google Shape;43;p9"/>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4" name="Google Shape;44;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Clr>
                <a:schemeClr val="accent1"/>
              </a:buClr>
              <a:buSzPts val="2400"/>
              <a:buChar char="●"/>
              <a:defRPr>
                <a:solidFill>
                  <a:schemeClr val="accent1"/>
                </a:solidFill>
              </a:defRPr>
            </a:lvl1pPr>
            <a:lvl2pPr marL="914400" lvl="1" indent="-349250">
              <a:spcBef>
                <a:spcPts val="2100"/>
              </a:spcBef>
              <a:spcAft>
                <a:spcPts val="0"/>
              </a:spcAft>
              <a:buClr>
                <a:schemeClr val="accent1"/>
              </a:buClr>
              <a:buSzPts val="1900"/>
              <a:buChar char="○"/>
              <a:defRPr>
                <a:solidFill>
                  <a:schemeClr val="accent1"/>
                </a:solidFill>
              </a:defRPr>
            </a:lvl2pPr>
            <a:lvl3pPr marL="1371600" lvl="2" indent="-349250">
              <a:spcBef>
                <a:spcPts val="2100"/>
              </a:spcBef>
              <a:spcAft>
                <a:spcPts val="0"/>
              </a:spcAft>
              <a:buClr>
                <a:schemeClr val="accent1"/>
              </a:buClr>
              <a:buSzPts val="1900"/>
              <a:buChar char="■"/>
              <a:defRPr>
                <a:solidFill>
                  <a:schemeClr val="accent1"/>
                </a:solidFill>
              </a:defRPr>
            </a:lvl3pPr>
            <a:lvl4pPr marL="1828800" lvl="3" indent="-349250">
              <a:spcBef>
                <a:spcPts val="2100"/>
              </a:spcBef>
              <a:spcAft>
                <a:spcPts val="0"/>
              </a:spcAft>
              <a:buClr>
                <a:schemeClr val="accent1"/>
              </a:buClr>
              <a:buSzPts val="1900"/>
              <a:buChar char="●"/>
              <a:defRPr>
                <a:solidFill>
                  <a:schemeClr val="accent1"/>
                </a:solidFill>
              </a:defRPr>
            </a:lvl4pPr>
            <a:lvl5pPr marL="2286000" lvl="4" indent="-349250">
              <a:spcBef>
                <a:spcPts val="2100"/>
              </a:spcBef>
              <a:spcAft>
                <a:spcPts val="0"/>
              </a:spcAft>
              <a:buClr>
                <a:schemeClr val="accent1"/>
              </a:buClr>
              <a:buSzPts val="1900"/>
              <a:buChar char="○"/>
              <a:defRPr>
                <a:solidFill>
                  <a:schemeClr val="accent1"/>
                </a:solidFill>
              </a:defRPr>
            </a:lvl5pPr>
            <a:lvl6pPr marL="2743200" lvl="5" indent="-349250">
              <a:spcBef>
                <a:spcPts val="2100"/>
              </a:spcBef>
              <a:spcAft>
                <a:spcPts val="0"/>
              </a:spcAft>
              <a:buClr>
                <a:schemeClr val="accent1"/>
              </a:buClr>
              <a:buSzPts val="1900"/>
              <a:buChar char="■"/>
              <a:defRPr>
                <a:solidFill>
                  <a:schemeClr val="accent1"/>
                </a:solidFill>
              </a:defRPr>
            </a:lvl6pPr>
            <a:lvl7pPr marL="3200400" lvl="6" indent="-349250">
              <a:spcBef>
                <a:spcPts val="2100"/>
              </a:spcBef>
              <a:spcAft>
                <a:spcPts val="0"/>
              </a:spcAft>
              <a:buClr>
                <a:schemeClr val="accent1"/>
              </a:buClr>
              <a:buSzPts val="1900"/>
              <a:buChar char="●"/>
              <a:defRPr>
                <a:solidFill>
                  <a:schemeClr val="accent1"/>
                </a:solidFill>
              </a:defRPr>
            </a:lvl7pPr>
            <a:lvl8pPr marL="3657600" lvl="7" indent="-349250">
              <a:spcBef>
                <a:spcPts val="2100"/>
              </a:spcBef>
              <a:spcAft>
                <a:spcPts val="0"/>
              </a:spcAft>
              <a:buClr>
                <a:schemeClr val="accent1"/>
              </a:buClr>
              <a:buSzPts val="1900"/>
              <a:buChar char="○"/>
              <a:defRPr>
                <a:solidFill>
                  <a:schemeClr val="accent1"/>
                </a:solidFill>
              </a:defRPr>
            </a:lvl8pPr>
            <a:lvl9pPr marL="4114800" lvl="8" indent="-349250">
              <a:spcBef>
                <a:spcPts val="2100"/>
              </a:spcBef>
              <a:spcAft>
                <a:spcPts val="2100"/>
              </a:spcAft>
              <a:buClr>
                <a:schemeClr val="accent1"/>
              </a:buClr>
              <a:buSzPts val="1900"/>
              <a:buChar char="■"/>
              <a:defRPr>
                <a:solidFill>
                  <a:schemeClr val="accent1"/>
                </a:solidFill>
              </a:defRPr>
            </a:lvl9pPr>
          </a:lstStyle>
          <a:p>
            <a:endParaRPr/>
          </a:p>
        </p:txBody>
      </p:sp>
      <p:sp>
        <p:nvSpPr>
          <p:cNvPr id="45" name="Google Shape;45;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48" name="Google Shape;48;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817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4000"/>
              <a:buFont typeface="Old Standard TT"/>
              <a:buNone/>
              <a:defRPr sz="4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415600" y="1562133"/>
            <a:ext cx="11360700" cy="45297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1"/>
              </a:buClr>
              <a:buSzPts val="2400"/>
              <a:buFont typeface="Old Standard TT"/>
              <a:buChar char="●"/>
              <a:defRPr sz="2400">
                <a:solidFill>
                  <a:schemeClr val="dk1"/>
                </a:solidFill>
                <a:latin typeface="Old Standard TT"/>
                <a:ea typeface="Old Standard TT"/>
                <a:cs typeface="Old Standard TT"/>
                <a:sym typeface="Old Standard TT"/>
              </a:defRPr>
            </a:lvl1pPr>
            <a:lvl2pPr marL="914400" lvl="1" indent="-349250">
              <a:lnSpc>
                <a:spcPct val="115000"/>
              </a:lnSpc>
              <a:spcBef>
                <a:spcPts val="210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2pPr>
            <a:lvl3pPr marL="1371600" lvl="2" indent="-349250">
              <a:lnSpc>
                <a:spcPct val="115000"/>
              </a:lnSpc>
              <a:spcBef>
                <a:spcPts val="210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3pPr>
            <a:lvl4pPr marL="1828800" lvl="3" indent="-349250">
              <a:lnSpc>
                <a:spcPct val="115000"/>
              </a:lnSpc>
              <a:spcBef>
                <a:spcPts val="210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4pPr>
            <a:lvl5pPr marL="2286000" lvl="4" indent="-349250">
              <a:lnSpc>
                <a:spcPct val="115000"/>
              </a:lnSpc>
              <a:spcBef>
                <a:spcPts val="210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5pPr>
            <a:lvl6pPr marL="2743200" lvl="5" indent="-349250">
              <a:lnSpc>
                <a:spcPct val="115000"/>
              </a:lnSpc>
              <a:spcBef>
                <a:spcPts val="210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6pPr>
            <a:lvl7pPr marL="3200400" lvl="6" indent="-349250">
              <a:lnSpc>
                <a:spcPct val="115000"/>
              </a:lnSpc>
              <a:spcBef>
                <a:spcPts val="210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7pPr>
            <a:lvl8pPr marL="3657600" lvl="7" indent="-349250">
              <a:lnSpc>
                <a:spcPct val="115000"/>
              </a:lnSpc>
              <a:spcBef>
                <a:spcPts val="2100"/>
              </a:spcBef>
              <a:spcAft>
                <a:spcPts val="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8pPr>
            <a:lvl9pPr marL="4114800" lvl="8" indent="-349250">
              <a:lnSpc>
                <a:spcPct val="115000"/>
              </a:lnSpc>
              <a:spcBef>
                <a:spcPts val="2100"/>
              </a:spcBef>
              <a:spcAft>
                <a:spcPts val="2100"/>
              </a:spcAft>
              <a:buClr>
                <a:schemeClr val="dk1"/>
              </a:buClr>
              <a:buSzPts val="1900"/>
              <a:buFont typeface="Old Standard TT"/>
              <a:buChar char="■"/>
              <a:defRPr sz="1900">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1"/>
                </a:solidFill>
                <a:latin typeface="Old Standard TT"/>
                <a:ea typeface="Old Standard TT"/>
                <a:cs typeface="Old Standard TT"/>
                <a:sym typeface="Old Standard TT"/>
              </a:defRPr>
            </a:lvl1pPr>
            <a:lvl2pPr lvl="1" algn="r">
              <a:buNone/>
              <a:defRPr sz="1300">
                <a:solidFill>
                  <a:schemeClr val="dk1"/>
                </a:solidFill>
                <a:latin typeface="Old Standard TT"/>
                <a:ea typeface="Old Standard TT"/>
                <a:cs typeface="Old Standard TT"/>
                <a:sym typeface="Old Standard TT"/>
              </a:defRPr>
            </a:lvl2pPr>
            <a:lvl3pPr lvl="2" algn="r">
              <a:buNone/>
              <a:defRPr sz="1300">
                <a:solidFill>
                  <a:schemeClr val="dk1"/>
                </a:solidFill>
                <a:latin typeface="Old Standard TT"/>
                <a:ea typeface="Old Standard TT"/>
                <a:cs typeface="Old Standard TT"/>
                <a:sym typeface="Old Standard TT"/>
              </a:defRPr>
            </a:lvl3pPr>
            <a:lvl4pPr lvl="3" algn="r">
              <a:buNone/>
              <a:defRPr sz="1300">
                <a:solidFill>
                  <a:schemeClr val="dk1"/>
                </a:solidFill>
                <a:latin typeface="Old Standard TT"/>
                <a:ea typeface="Old Standard TT"/>
                <a:cs typeface="Old Standard TT"/>
                <a:sym typeface="Old Standard TT"/>
              </a:defRPr>
            </a:lvl4pPr>
            <a:lvl5pPr lvl="4" algn="r">
              <a:buNone/>
              <a:defRPr sz="1300">
                <a:solidFill>
                  <a:schemeClr val="dk1"/>
                </a:solidFill>
                <a:latin typeface="Old Standard TT"/>
                <a:ea typeface="Old Standard TT"/>
                <a:cs typeface="Old Standard TT"/>
                <a:sym typeface="Old Standard TT"/>
              </a:defRPr>
            </a:lvl5pPr>
            <a:lvl6pPr lvl="5" algn="r">
              <a:buNone/>
              <a:defRPr sz="1300">
                <a:solidFill>
                  <a:schemeClr val="dk1"/>
                </a:solidFill>
                <a:latin typeface="Old Standard TT"/>
                <a:ea typeface="Old Standard TT"/>
                <a:cs typeface="Old Standard TT"/>
                <a:sym typeface="Old Standard TT"/>
              </a:defRPr>
            </a:lvl6pPr>
            <a:lvl7pPr lvl="6" algn="r">
              <a:buNone/>
              <a:defRPr sz="1300">
                <a:solidFill>
                  <a:schemeClr val="dk1"/>
                </a:solidFill>
                <a:latin typeface="Old Standard TT"/>
                <a:ea typeface="Old Standard TT"/>
                <a:cs typeface="Old Standard TT"/>
                <a:sym typeface="Old Standard TT"/>
              </a:defRPr>
            </a:lvl7pPr>
            <a:lvl8pPr lvl="7" algn="r">
              <a:buNone/>
              <a:defRPr sz="1300">
                <a:solidFill>
                  <a:schemeClr val="dk1"/>
                </a:solidFill>
                <a:latin typeface="Old Standard TT"/>
                <a:ea typeface="Old Standard TT"/>
                <a:cs typeface="Old Standard TT"/>
                <a:sym typeface="Old Standard TT"/>
              </a:defRPr>
            </a:lvl8pPr>
            <a:lvl9pPr lvl="8" algn="r">
              <a:buNone/>
              <a:defRPr sz="13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s://www.hrc.org/resources/violence-against-the-trans-and-gender-non-conforming-community-in-2020" TargetMode="External"/><Relationship Id="rId5" Type="http://schemas.openxmlformats.org/officeDocument/2006/relationships/hyperlink" Target="https://transequality.org/blog/murders-of-transgender-people-in-2020-surpasses-total-for-last-year-in-just-seven-months" TargetMode="External"/><Relationship Id="rId6" Type="http://schemas.openxmlformats.org/officeDocument/2006/relationships/image" Target="../media/image4.jpg"/><Relationship Id="rId7" Type="http://schemas.openxmlformats.org/officeDocument/2006/relationships/hyperlink" Target="https://my3.my.umbc.edu/groups/womenscenter/posts/96574"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hyperlink" Target="https://www.google.com/url?q=https://my3.my.umbc.edu/groups/themosaic/events/84517&amp;sa=D&amp;source=calendar&amp;ust=1603101601975000&amp;usg=AOvVaw00iWr1WavAvcvrzZELSnDq" TargetMode="External"/><Relationship Id="rId12" Type="http://schemas.openxmlformats.org/officeDocument/2006/relationships/hyperlink" Target="https://my3.my.umbc.edu/groups/healthed/events/87629" TargetMode="External"/><Relationship Id="rId13" Type="http://schemas.openxmlformats.org/officeDocument/2006/relationships/hyperlink" Target="https://my3.my.umbc.edu/groups/womenscenter/events/85129" TargetMode="External"/><Relationship Id="rId14" Type="http://schemas.openxmlformats.org/officeDocument/2006/relationships/hyperlink" Target="https://my3.my.umbc.edu/groups/lgbtqstudentunion/files" TargetMode="External"/><Relationship Id="rId15" Type="http://schemas.openxmlformats.org/officeDocument/2006/relationships/hyperlink" Target="https://my3.my.umbc.edu/groups/lgbtqstudentunion/posts/96520" TargetMode="External"/><Relationship Id="rId16" Type="http://schemas.openxmlformats.org/officeDocument/2006/relationships/hyperlink" Target="https://discord.gg/nJx2mFS" TargetMode="External"/><Relationship Id="rId17" Type="http://schemas.openxmlformats.org/officeDocument/2006/relationships/image" Target="../media/image5.jp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s://my3.my.umbc.edu/groups/womenscenter/events/84778" TargetMode="External"/><Relationship Id="rId4" Type="http://schemas.openxmlformats.org/officeDocument/2006/relationships/hyperlink" Target="https://my3.my.umbc.edu/groups/womenscenter/events/85188" TargetMode="External"/><Relationship Id="rId5" Type="http://schemas.openxmlformats.org/officeDocument/2006/relationships/hyperlink" Target="https://my3.my.umbc.edu/groups/qpoc" TargetMode="External"/><Relationship Id="rId6" Type="http://schemas.openxmlformats.org/officeDocument/2006/relationships/hyperlink" Target="https://www.google.com/url?q=https://my3.my.umbc.edu/groups/womenscenter/events/84786&amp;sa=D&amp;source=calendar&amp;ust=1603101601975000&amp;usg=AOvVaw2ItBk6sYWVxb3sr7t0wG-r" TargetMode="External"/><Relationship Id="rId7" Type="http://schemas.openxmlformats.org/officeDocument/2006/relationships/hyperlink" Target="https://my3.my.umbc.edu/groups/will/events/88384" TargetMode="External"/><Relationship Id="rId8" Type="http://schemas.openxmlformats.org/officeDocument/2006/relationships/hyperlink" Target="https://my3.my.umbc.edu/groups/will/events/87970" TargetMode="External"/><Relationship Id="rId9" Type="http://schemas.openxmlformats.org/officeDocument/2006/relationships/hyperlink" Target="https://www.google.com/url?q=https://my3.my.umbc.edu/groups/themosaic/events/84492&amp;sa=D&amp;source=calendar&amp;ust=1603101601267000&amp;usg=AOvVaw36d0vMFVph-So-ygW8fFhA" TargetMode="External"/><Relationship Id="rId10" Type="http://schemas.openxmlformats.org/officeDocument/2006/relationships/hyperlink" Target="https://my3.my.umbc.edu/groups/womenscenter/events/8476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umbc.app.box.com/v/bravespaces" TargetMode="External"/><Relationship Id="rId4"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Motion_Picture_Production_Code" TargetMode="External"/><Relationship Id="rId4" Type="http://schemas.openxmlformats.org/officeDocument/2006/relationships/hyperlink" Target="https://en.wikipedia.org/wiki/Queer_coding" TargetMode="External"/><Relationship Id="rId5" Type="http://schemas.openxmlformats.org/officeDocument/2006/relationships/hyperlink" Target="https://www.youtube.com/watch?v=riKVQjZK1z8&amp;feature=emb_logo" TargetMode="External"/><Relationship Id="rId6" Type="http://schemas.openxmlformats.org/officeDocument/2006/relationships/image" Target="../media/image9.jpg"/><Relationship Id="rId7" Type="http://schemas.openxmlformats.org/officeDocument/2006/relationships/image" Target="../media/image10.jp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683550" y="2584025"/>
            <a:ext cx="10824900" cy="2030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Century Gothic"/>
              <a:buNone/>
            </a:pPr>
            <a:r>
              <a:rPr lang="en-US">
                <a:solidFill>
                  <a:srgbClr val="000000"/>
                </a:solidFill>
              </a:rPr>
              <a:t>LGBTQ</a:t>
            </a:r>
            <a:r>
              <a:rPr lang="en-US" sz="3600">
                <a:solidFill>
                  <a:srgbClr val="000000"/>
                </a:solidFill>
              </a:rPr>
              <a:t>+</a:t>
            </a:r>
            <a:r>
              <a:rPr lang="en-US">
                <a:solidFill>
                  <a:srgbClr val="000000"/>
                </a:solidFill>
              </a:rPr>
              <a:t> STUDENT UNION</a:t>
            </a:r>
            <a:endParaRPr>
              <a:solidFill>
                <a:srgbClr val="000000"/>
              </a:solidFill>
            </a:endParaRPr>
          </a:p>
        </p:txBody>
      </p:sp>
      <p:sp>
        <p:nvSpPr>
          <p:cNvPr id="66" name="Google Shape;66;p14"/>
          <p:cNvSpPr txBox="1">
            <a:spLocks noGrp="1"/>
          </p:cNvSpPr>
          <p:nvPr>
            <p:ph type="subTitle" idx="1"/>
          </p:nvPr>
        </p:nvSpPr>
        <p:spPr>
          <a:xfrm>
            <a:off x="683550" y="5047927"/>
            <a:ext cx="10824900" cy="1050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000"/>
              <a:buNone/>
            </a:pPr>
            <a:r>
              <a:rPr lang="en-US" sz="4000">
                <a:solidFill>
                  <a:srgbClr val="000000"/>
                </a:solidFill>
              </a:rPr>
              <a:t>General Body Meeting - October 14, 2020</a:t>
            </a:r>
            <a:endParaRPr sz="4000">
              <a:solidFill>
                <a:srgbClr val="000000"/>
              </a:solidFill>
            </a:endParaRPr>
          </a:p>
        </p:txBody>
      </p:sp>
      <p:pic>
        <p:nvPicPr>
          <p:cNvPr id="67" name="Google Shape;67;p14"/>
          <p:cNvPicPr preferRelativeResize="0"/>
          <p:nvPr/>
        </p:nvPicPr>
        <p:blipFill>
          <a:blip r:embed="rId3">
            <a:alphaModFix/>
          </a:blip>
          <a:stretch>
            <a:fillRect/>
          </a:stretch>
        </p:blipFill>
        <p:spPr>
          <a:xfrm>
            <a:off x="6252575" y="492875"/>
            <a:ext cx="5255924" cy="2613500"/>
          </a:xfrm>
          <a:prstGeom prst="rect">
            <a:avLst/>
          </a:prstGeom>
          <a:noFill/>
          <a:ln>
            <a:noFill/>
          </a:ln>
        </p:spPr>
      </p:pic>
      <p:pic>
        <p:nvPicPr>
          <p:cNvPr id="68" name="Google Shape;68;p14"/>
          <p:cNvPicPr preferRelativeResize="0"/>
          <p:nvPr/>
        </p:nvPicPr>
        <p:blipFill>
          <a:blip r:embed="rId4">
            <a:alphaModFix/>
          </a:blip>
          <a:stretch>
            <a:fillRect/>
          </a:stretch>
        </p:blipFill>
        <p:spPr>
          <a:xfrm>
            <a:off x="683600" y="492875"/>
            <a:ext cx="4863825" cy="261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07000" y="-80925"/>
            <a:ext cx="10578000" cy="12930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REMEMBRANCE &amp; LAND RECOGNITION </a:t>
            </a:r>
            <a:endParaRPr/>
          </a:p>
        </p:txBody>
      </p:sp>
      <p:pic>
        <p:nvPicPr>
          <p:cNvPr id="74" name="Google Shape;74;p15"/>
          <p:cNvPicPr preferRelativeResize="0">
            <a:picLocks noGrp="1"/>
          </p:cNvPicPr>
          <p:nvPr>
            <p:ph type="body" idx="1"/>
          </p:nvPr>
        </p:nvPicPr>
        <p:blipFill rotWithShape="1">
          <a:blip r:embed="rId3">
            <a:alphaModFix/>
          </a:blip>
          <a:srcRect/>
          <a:stretch/>
        </p:blipFill>
        <p:spPr>
          <a:xfrm>
            <a:off x="587648" y="1131150"/>
            <a:ext cx="5095800" cy="3445200"/>
          </a:xfrm>
          <a:prstGeom prst="rect">
            <a:avLst/>
          </a:prstGeom>
          <a:noFill/>
          <a:ln>
            <a:noFill/>
          </a:ln>
        </p:spPr>
      </p:pic>
      <p:sp>
        <p:nvSpPr>
          <p:cNvPr id="75" name="Google Shape;75;p15"/>
          <p:cNvSpPr txBox="1"/>
          <p:nvPr/>
        </p:nvSpPr>
        <p:spPr>
          <a:xfrm>
            <a:off x="587650" y="4576350"/>
            <a:ext cx="5095800" cy="3000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900" u="sng">
                <a:solidFill>
                  <a:schemeClr val="hlink"/>
                </a:solidFill>
                <a:latin typeface="Old Standard TT"/>
                <a:ea typeface="Old Standard TT"/>
                <a:cs typeface="Old Standard TT"/>
                <a:sym typeface="Old Standard TT"/>
                <a:hlinkClick r:id="rId4"/>
              </a:rPr>
              <a:t>“Fatal Violence Against the Transgender and Gender Non-Conforming Community in 2020”</a:t>
            </a:r>
            <a:endParaRPr sz="1900" b="1">
              <a:solidFill>
                <a:schemeClr val="dk1"/>
              </a:solidFill>
              <a:highlight>
                <a:srgbClr val="FFFFFF"/>
              </a:highlight>
            </a:endParaRPr>
          </a:p>
          <a:p>
            <a:pPr marL="0" lvl="0" indent="0" algn="r" rtl="0">
              <a:spcBef>
                <a:spcPts val="0"/>
              </a:spcBef>
              <a:spcAft>
                <a:spcPts val="0"/>
              </a:spcAft>
              <a:buNone/>
            </a:pPr>
            <a:endParaRPr sz="1900" b="1">
              <a:solidFill>
                <a:schemeClr val="dk1"/>
              </a:solidFill>
              <a:highlight>
                <a:srgbClr val="FFFFFF"/>
              </a:highlight>
            </a:endParaRPr>
          </a:p>
          <a:p>
            <a:pPr marL="0" lvl="0" indent="0" algn="r" rtl="0">
              <a:spcBef>
                <a:spcPts val="0"/>
              </a:spcBef>
              <a:spcAft>
                <a:spcPts val="0"/>
              </a:spcAft>
              <a:buNone/>
            </a:pPr>
            <a:r>
              <a:rPr lang="en-US" sz="1900" u="sng">
                <a:solidFill>
                  <a:schemeClr val="hlink"/>
                </a:solidFill>
                <a:latin typeface="Old Standard TT"/>
                <a:ea typeface="Old Standard TT"/>
                <a:cs typeface="Old Standard TT"/>
                <a:sym typeface="Old Standard TT"/>
                <a:hlinkClick r:id="rId5"/>
              </a:rPr>
              <a:t>“Murders of Transgender People in 2020 Surpasses Total for Last Year in Just Seven Months”</a:t>
            </a:r>
            <a:endParaRPr sz="1900" b="1">
              <a:solidFill>
                <a:schemeClr val="dk1"/>
              </a:solidFill>
              <a:highlight>
                <a:srgbClr val="FFFFFF"/>
              </a:highlight>
            </a:endParaRPr>
          </a:p>
        </p:txBody>
      </p:sp>
      <p:pic>
        <p:nvPicPr>
          <p:cNvPr id="76" name="Google Shape;76;p15"/>
          <p:cNvPicPr preferRelativeResize="0"/>
          <p:nvPr/>
        </p:nvPicPr>
        <p:blipFill>
          <a:blip r:embed="rId6">
            <a:alphaModFix/>
          </a:blip>
          <a:stretch>
            <a:fillRect/>
          </a:stretch>
        </p:blipFill>
        <p:spPr>
          <a:xfrm>
            <a:off x="6023925" y="1131150"/>
            <a:ext cx="5738503" cy="3445201"/>
          </a:xfrm>
          <a:prstGeom prst="rect">
            <a:avLst/>
          </a:prstGeom>
          <a:noFill/>
          <a:ln>
            <a:noFill/>
          </a:ln>
        </p:spPr>
      </p:pic>
      <p:sp>
        <p:nvSpPr>
          <p:cNvPr id="77" name="Google Shape;77;p15"/>
          <p:cNvSpPr txBox="1"/>
          <p:nvPr/>
        </p:nvSpPr>
        <p:spPr>
          <a:xfrm>
            <a:off x="6023925" y="4576350"/>
            <a:ext cx="5634000" cy="223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200">
                <a:latin typeface="Old Standard TT"/>
                <a:ea typeface="Old Standard TT"/>
                <a:cs typeface="Old Standard TT"/>
                <a:sym typeface="Old Standard TT"/>
              </a:rPr>
              <a:t>UMBC Women’s Center’s </a:t>
            </a:r>
            <a:r>
              <a:rPr lang="en-US" sz="1200" u="sng">
                <a:solidFill>
                  <a:schemeClr val="hlink"/>
                </a:solidFill>
                <a:latin typeface="Old Standard TT"/>
                <a:ea typeface="Old Standard TT"/>
                <a:cs typeface="Old Standard TT"/>
                <a:sym typeface="Old Standard TT"/>
                <a:hlinkClick r:id="rId7"/>
              </a:rPr>
              <a:t>Land Recognition</a:t>
            </a:r>
            <a:r>
              <a:rPr lang="en-US" sz="1200">
                <a:latin typeface="Old Standard TT"/>
                <a:ea typeface="Old Standard TT"/>
                <a:cs typeface="Old Standard TT"/>
                <a:sym typeface="Old Standard TT"/>
              </a:rPr>
              <a:t> Statement: “UMBC was established upon the land of the Piscataway and Susquehannock peoples. Susquehannocks ceded this land and, over time, citizens of many more Indigenous nations have come to reside in this region. </a:t>
            </a:r>
            <a:endParaRPr sz="1200">
              <a:latin typeface="Old Standard TT"/>
              <a:ea typeface="Old Standard TT"/>
              <a:cs typeface="Old Standard TT"/>
              <a:sym typeface="Old Standard TT"/>
            </a:endParaRPr>
          </a:p>
          <a:p>
            <a:pPr marL="0" lvl="0" indent="0" algn="l" rtl="0">
              <a:lnSpc>
                <a:spcPct val="100000"/>
              </a:lnSpc>
              <a:spcBef>
                <a:spcPts val="0"/>
              </a:spcBef>
              <a:spcAft>
                <a:spcPts val="0"/>
              </a:spcAft>
              <a:buClr>
                <a:schemeClr val="dk1"/>
              </a:buClr>
              <a:buSzPts val="1100"/>
              <a:buFont typeface="Arial"/>
              <a:buNone/>
            </a:pPr>
            <a:endParaRPr sz="1200">
              <a:latin typeface="Old Standard TT"/>
              <a:ea typeface="Old Standard TT"/>
              <a:cs typeface="Old Standard TT"/>
              <a:sym typeface="Old Standard TT"/>
            </a:endParaRPr>
          </a:p>
          <a:p>
            <a:pPr marL="0" lvl="0" indent="0" algn="l" rtl="0">
              <a:lnSpc>
                <a:spcPct val="100000"/>
              </a:lnSpc>
              <a:spcBef>
                <a:spcPts val="0"/>
              </a:spcBef>
              <a:spcAft>
                <a:spcPts val="0"/>
              </a:spcAft>
              <a:buNone/>
            </a:pPr>
            <a:r>
              <a:rPr lang="en-US" sz="1200">
                <a:latin typeface="Old Standard TT"/>
                <a:ea typeface="Old Standard TT"/>
                <a:cs typeface="Old Standard TT"/>
                <a:sym typeface="Old Standard TT"/>
              </a:rPr>
              <a:t>For those residing in the area: this is not our land; we occupy it. Colonialism has long undergirded systemic violence faced by Black, Indigenous, and other communities of color.</a:t>
            </a:r>
            <a:endParaRPr sz="1200">
              <a:latin typeface="Old Standard TT"/>
              <a:ea typeface="Old Standard TT"/>
              <a:cs typeface="Old Standard TT"/>
              <a:sym typeface="Old Standard TT"/>
            </a:endParaRPr>
          </a:p>
          <a:p>
            <a:pPr marL="0" lvl="0" indent="0" algn="l" rtl="0">
              <a:lnSpc>
                <a:spcPct val="100000"/>
              </a:lnSpc>
              <a:spcBef>
                <a:spcPts val="0"/>
              </a:spcBef>
              <a:spcAft>
                <a:spcPts val="0"/>
              </a:spcAft>
              <a:buClr>
                <a:schemeClr val="dk1"/>
              </a:buClr>
              <a:buSzPts val="1100"/>
              <a:buFont typeface="Arial"/>
              <a:buNone/>
            </a:pPr>
            <a:endParaRPr sz="1200">
              <a:latin typeface="Old Standard TT"/>
              <a:ea typeface="Old Standard TT"/>
              <a:cs typeface="Old Standard TT"/>
              <a:sym typeface="Old Standard TT"/>
            </a:endParaRPr>
          </a:p>
          <a:p>
            <a:pPr marL="0" lvl="0" indent="0" algn="l" rtl="0">
              <a:lnSpc>
                <a:spcPct val="100000"/>
              </a:lnSpc>
              <a:spcBef>
                <a:spcPts val="0"/>
              </a:spcBef>
              <a:spcAft>
                <a:spcPts val="0"/>
              </a:spcAft>
              <a:buClr>
                <a:schemeClr val="dk1"/>
              </a:buClr>
              <a:buSzPts val="1100"/>
              <a:buFont typeface="Arial"/>
              <a:buNone/>
            </a:pPr>
            <a:r>
              <a:rPr lang="en-US" sz="1200">
                <a:latin typeface="Old Standard TT"/>
                <a:ea typeface="Old Standard TT"/>
                <a:cs typeface="Old Standard TT"/>
                <a:sym typeface="Old Standard TT"/>
              </a:rPr>
              <a:t>We humbly offer our respects to all past, present, and future indigenous people connected to this place.”</a:t>
            </a:r>
            <a:endParaRPr sz="1200">
              <a:latin typeface="Old Standard TT"/>
              <a:ea typeface="Old Standard TT"/>
              <a:cs typeface="Old Standard TT"/>
              <a:sym typeface="Old Standard TT"/>
            </a:endParaRPr>
          </a:p>
          <a:p>
            <a:pPr marL="0" lvl="0" indent="0" algn="l"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219300" y="121398"/>
            <a:ext cx="8610600" cy="12930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ANNOUNCEMENTS</a:t>
            </a:r>
            <a:endParaRPr/>
          </a:p>
        </p:txBody>
      </p:sp>
      <p:sp>
        <p:nvSpPr>
          <p:cNvPr id="83" name="Google Shape;83;p16"/>
          <p:cNvSpPr txBox="1">
            <a:spLocks noGrp="1"/>
          </p:cNvSpPr>
          <p:nvPr>
            <p:ph type="body" idx="1"/>
          </p:nvPr>
        </p:nvSpPr>
        <p:spPr>
          <a:xfrm>
            <a:off x="111300" y="303400"/>
            <a:ext cx="6210600" cy="3257100"/>
          </a:xfrm>
          <a:prstGeom prst="rect">
            <a:avLst/>
          </a:prstGeom>
          <a:noFill/>
          <a:ln>
            <a:noFill/>
          </a:ln>
        </p:spPr>
        <p:txBody>
          <a:bodyPr spcFirstLastPara="1" wrap="square" lIns="91425" tIns="45700" rIns="91425" bIns="45700" anchor="t" anchorCtr="0">
            <a:noAutofit/>
          </a:bodyPr>
          <a:lstStyle/>
          <a:p>
            <a:pPr marL="228600" lvl="0" indent="-215900" algn="l" rtl="0">
              <a:lnSpc>
                <a:spcPct val="90000"/>
              </a:lnSpc>
              <a:spcBef>
                <a:spcPts val="0"/>
              </a:spcBef>
              <a:spcAft>
                <a:spcPts val="0"/>
              </a:spcAft>
              <a:buClr>
                <a:schemeClr val="lt1"/>
              </a:buClr>
              <a:buSzPts val="2200"/>
              <a:buChar char="●"/>
            </a:pPr>
            <a:r>
              <a:rPr lang="en-US" sz="2200" b="1" dirty="0"/>
              <a:t>Our Next Meetings (Subject to change):</a:t>
            </a:r>
            <a:endParaRPr sz="2200" b="1" dirty="0"/>
          </a:p>
          <a:p>
            <a:pPr marL="685800" lvl="0" indent="0" algn="l" rtl="0">
              <a:lnSpc>
                <a:spcPct val="90000"/>
              </a:lnSpc>
              <a:spcBef>
                <a:spcPts val="0"/>
              </a:spcBef>
              <a:spcAft>
                <a:spcPts val="0"/>
              </a:spcAft>
              <a:buNone/>
            </a:pPr>
            <a:r>
              <a:rPr lang="en-US" sz="1900" b="1" dirty="0">
                <a:highlight>
                  <a:srgbClr val="FCE5CD"/>
                </a:highlight>
              </a:rPr>
              <a:t>Edu &amp; Advocacy - Mon 10/19 @ 4pm </a:t>
            </a:r>
            <a:endParaRPr sz="1900" b="1" dirty="0">
              <a:highlight>
                <a:srgbClr val="FCE5CD"/>
              </a:highlight>
            </a:endParaRPr>
          </a:p>
          <a:p>
            <a:pPr marL="685800" lvl="0" indent="0" algn="l" rtl="0">
              <a:lnSpc>
                <a:spcPct val="90000"/>
              </a:lnSpc>
              <a:spcBef>
                <a:spcPts val="0"/>
              </a:spcBef>
              <a:spcAft>
                <a:spcPts val="0"/>
              </a:spcAft>
              <a:buNone/>
            </a:pPr>
            <a:r>
              <a:rPr lang="en-US" sz="1900" b="1" dirty="0">
                <a:highlight>
                  <a:srgbClr val="FCE5CD"/>
                </a:highlight>
              </a:rPr>
              <a:t>Trans Tuesday - Tues 10/27 @ 4pm</a:t>
            </a:r>
            <a:endParaRPr sz="1900" b="1" dirty="0">
              <a:highlight>
                <a:srgbClr val="FCE5CD"/>
              </a:highlight>
            </a:endParaRPr>
          </a:p>
          <a:p>
            <a:pPr marL="685800" lvl="0" indent="0" algn="l" rtl="0">
              <a:lnSpc>
                <a:spcPct val="90000"/>
              </a:lnSpc>
              <a:spcBef>
                <a:spcPts val="0"/>
              </a:spcBef>
              <a:spcAft>
                <a:spcPts val="0"/>
              </a:spcAft>
              <a:buNone/>
            </a:pPr>
            <a:r>
              <a:rPr lang="en-US" sz="1900" b="1" dirty="0">
                <a:highlight>
                  <a:srgbClr val="FCE5CD"/>
                </a:highlight>
              </a:rPr>
              <a:t>General Body - Wed 10/21 @ 4pm - 530pm**</a:t>
            </a:r>
            <a:endParaRPr sz="1900" b="1" dirty="0">
              <a:highlight>
                <a:srgbClr val="FCE5CD"/>
              </a:highlight>
            </a:endParaRPr>
          </a:p>
          <a:p>
            <a:pPr marL="685800" lvl="0" indent="0" algn="l" rtl="0">
              <a:lnSpc>
                <a:spcPct val="90000"/>
              </a:lnSpc>
              <a:spcBef>
                <a:spcPts val="0"/>
              </a:spcBef>
              <a:spcAft>
                <a:spcPts val="0"/>
              </a:spcAft>
              <a:buNone/>
            </a:pPr>
            <a:r>
              <a:rPr lang="en-US" sz="1900" dirty="0"/>
              <a:t>^^Please fill out </a:t>
            </a:r>
            <a:r>
              <a:rPr lang="en-US" sz="1900" dirty="0" smtClean="0"/>
              <a:t>any forthcoming polls to </a:t>
            </a:r>
            <a:r>
              <a:rPr lang="en-US" sz="1900" dirty="0"/>
              <a:t>let us know </a:t>
            </a:r>
            <a:r>
              <a:rPr lang="en-US" sz="1900" dirty="0" smtClean="0"/>
              <a:t>your availability</a:t>
            </a:r>
            <a:r>
              <a:rPr lang="en-US" sz="1900" dirty="0"/>
              <a:t>; we are considering meeting changes. Also, be sure to fill out </a:t>
            </a:r>
            <a:r>
              <a:rPr lang="en-US" sz="1900" dirty="0" smtClean="0"/>
              <a:t>the upcoming </a:t>
            </a:r>
            <a:r>
              <a:rPr lang="en-US" sz="1900" dirty="0"/>
              <a:t>survey about a potential weekly social hour!</a:t>
            </a:r>
            <a:endParaRPr sz="1900" dirty="0"/>
          </a:p>
          <a:p>
            <a:pPr marL="685800" lvl="0" indent="0" algn="l" rtl="0">
              <a:lnSpc>
                <a:spcPct val="90000"/>
              </a:lnSpc>
              <a:spcBef>
                <a:spcPts val="0"/>
              </a:spcBef>
              <a:spcAft>
                <a:spcPts val="0"/>
              </a:spcAft>
              <a:buNone/>
            </a:pPr>
            <a:r>
              <a:rPr lang="en-US" sz="1900" dirty="0"/>
              <a:t>**As we work on changes, we’ve decided to lengthen GBMs to allow extra space for sharing event/ planning ideas/updates and for some extra </a:t>
            </a:r>
            <a:r>
              <a:rPr lang="en-US" sz="1900" dirty="0" err="1"/>
              <a:t>vibing</a:t>
            </a:r>
            <a:r>
              <a:rPr lang="en-US" sz="1900" dirty="0"/>
              <a:t>! </a:t>
            </a:r>
            <a:endParaRPr sz="1900" dirty="0"/>
          </a:p>
        </p:txBody>
      </p:sp>
      <p:sp>
        <p:nvSpPr>
          <p:cNvPr id="84" name="Google Shape;84;p16"/>
          <p:cNvSpPr txBox="1"/>
          <p:nvPr/>
        </p:nvSpPr>
        <p:spPr>
          <a:xfrm>
            <a:off x="300050" y="3560500"/>
            <a:ext cx="6210600" cy="22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dirty="0">
                <a:latin typeface="Old Standard TT"/>
                <a:ea typeface="Old Standard TT"/>
                <a:cs typeface="Old Standard TT"/>
                <a:sym typeface="Old Standard TT"/>
              </a:rPr>
              <a:t>Other LGBTQ-related Meetings &amp; </a:t>
            </a:r>
            <a:r>
              <a:rPr lang="en-US" sz="2200" b="1" dirty="0" smtClean="0">
                <a:latin typeface="Old Standard TT"/>
                <a:ea typeface="Old Standard TT"/>
                <a:cs typeface="Old Standard TT"/>
                <a:sym typeface="Old Standard TT"/>
              </a:rPr>
              <a:t>Events:</a:t>
            </a:r>
            <a:endParaRPr lang="en-US" sz="2200" b="1" dirty="0">
              <a:latin typeface="Old Standard TT"/>
              <a:ea typeface="Old Standard TT"/>
              <a:cs typeface="Old Standard TT"/>
              <a:sym typeface="Old Standard TT"/>
            </a:endParaRPr>
          </a:p>
          <a:p>
            <a:r>
              <a:rPr lang="en-US" sz="1900" dirty="0" smtClean="0">
                <a:latin typeface="Old Standard TT"/>
                <a:ea typeface="Old Standard TT"/>
                <a:cs typeface="Old Standard TT"/>
                <a:sym typeface="Old Standard TT"/>
              </a:rPr>
              <a:t>	</a:t>
            </a:r>
            <a:r>
              <a:rPr lang="en-US" sz="1900" u="sng" dirty="0" smtClean="0">
                <a:solidFill>
                  <a:schemeClr val="hlink"/>
                </a:solidFill>
                <a:latin typeface="Old Standard TT"/>
                <a:ea typeface="Old Standard TT"/>
                <a:cs typeface="Old Standard TT"/>
                <a:sym typeface="Old Standard TT"/>
                <a:hlinkClick r:id="rId3"/>
              </a:rPr>
              <a:t>Spectrum</a:t>
            </a:r>
            <a:endParaRPr lang="en-US" sz="1900" dirty="0" smtClean="0">
              <a:latin typeface="Old Standard TT"/>
              <a:ea typeface="Old Standard TT"/>
              <a:cs typeface="Old Standard TT"/>
              <a:sym typeface="Old Standard TT"/>
            </a:endParaRPr>
          </a:p>
          <a:p>
            <a:pPr marL="0" lvl="0" indent="0" algn="l" rtl="0">
              <a:spcBef>
                <a:spcPts val="0"/>
              </a:spcBef>
              <a:spcAft>
                <a:spcPts val="0"/>
              </a:spcAft>
              <a:buNone/>
            </a:pPr>
            <a:r>
              <a:rPr lang="en-US" sz="1900" dirty="0">
                <a:latin typeface="Old Standard TT"/>
                <a:ea typeface="Old Standard TT"/>
                <a:cs typeface="Old Standard TT"/>
                <a:sym typeface="Old Standard TT"/>
              </a:rPr>
              <a:t>	</a:t>
            </a:r>
            <a:r>
              <a:rPr lang="en-US" sz="1900" u="sng" dirty="0">
                <a:solidFill>
                  <a:schemeClr val="hlink"/>
                </a:solidFill>
                <a:latin typeface="Old Standard TT"/>
                <a:ea typeface="Old Standard TT"/>
                <a:cs typeface="Old Standard TT"/>
                <a:sym typeface="Old Standard TT"/>
                <a:hlinkClick r:id="rId4"/>
              </a:rPr>
              <a:t>Between Women</a:t>
            </a:r>
            <a:endParaRPr sz="1900" dirty="0">
              <a:latin typeface="Old Standard TT"/>
              <a:ea typeface="Old Standard TT"/>
              <a:cs typeface="Old Standard TT"/>
              <a:sym typeface="Old Standard TT"/>
            </a:endParaRPr>
          </a:p>
          <a:p>
            <a:pPr marL="0" lvl="0" indent="0" algn="l" rtl="0">
              <a:spcBef>
                <a:spcPts val="0"/>
              </a:spcBef>
              <a:spcAft>
                <a:spcPts val="0"/>
              </a:spcAft>
              <a:buNone/>
            </a:pPr>
            <a:r>
              <a:rPr lang="en-US" sz="1900" dirty="0">
                <a:latin typeface="Old Standard TT"/>
                <a:ea typeface="Old Standard TT"/>
                <a:cs typeface="Old Standard TT"/>
                <a:sym typeface="Old Standard TT"/>
              </a:rPr>
              <a:t>	</a:t>
            </a:r>
            <a:r>
              <a:rPr lang="en-US" sz="1900" u="sng" dirty="0">
                <a:solidFill>
                  <a:schemeClr val="hlink"/>
                </a:solidFill>
                <a:latin typeface="Old Standard TT"/>
                <a:ea typeface="Old Standard TT"/>
                <a:cs typeface="Old Standard TT"/>
                <a:sym typeface="Old Standard TT"/>
                <a:hlinkClick r:id="rId5"/>
              </a:rPr>
              <a:t>QPOC - GBM</a:t>
            </a:r>
            <a:endParaRPr sz="1900" dirty="0">
              <a:latin typeface="Old Standard TT"/>
              <a:ea typeface="Old Standard TT"/>
              <a:cs typeface="Old Standard TT"/>
              <a:sym typeface="Old Standard TT"/>
            </a:endParaRPr>
          </a:p>
          <a:p>
            <a:pPr marL="0" lvl="0" indent="0" algn="l" rtl="0">
              <a:spcBef>
                <a:spcPts val="0"/>
              </a:spcBef>
              <a:spcAft>
                <a:spcPts val="0"/>
              </a:spcAft>
              <a:buNone/>
            </a:pPr>
            <a:r>
              <a:rPr lang="en-US" sz="1900" dirty="0">
                <a:latin typeface="Old Standard TT"/>
                <a:ea typeface="Old Standard TT"/>
                <a:cs typeface="Old Standard TT"/>
                <a:sym typeface="Old Standard TT"/>
              </a:rPr>
              <a:t>	</a:t>
            </a:r>
            <a:r>
              <a:rPr lang="en-US" sz="1900" u="sng" dirty="0">
                <a:solidFill>
                  <a:schemeClr val="hlink"/>
                </a:solidFill>
                <a:latin typeface="Old Standard TT"/>
                <a:ea typeface="Old Standard TT"/>
                <a:cs typeface="Old Standard TT"/>
                <a:sym typeface="Old Standard TT"/>
                <a:hlinkClick r:id="rId6"/>
              </a:rPr>
              <a:t>Brave Space Forum: Gender in a Pandemic</a:t>
            </a:r>
            <a:endParaRPr sz="1900" dirty="0">
              <a:latin typeface="Old Standard TT"/>
              <a:ea typeface="Old Standard TT"/>
              <a:cs typeface="Old Standard TT"/>
              <a:sym typeface="Old Standard TT"/>
            </a:endParaRPr>
          </a:p>
          <a:p>
            <a:pPr marL="0" lvl="0" indent="0" algn="l" rtl="0">
              <a:spcBef>
                <a:spcPts val="0"/>
              </a:spcBef>
              <a:spcAft>
                <a:spcPts val="0"/>
              </a:spcAft>
              <a:buNone/>
            </a:pPr>
            <a:r>
              <a:rPr lang="en-US" sz="1900" dirty="0">
                <a:latin typeface="Old Standard TT"/>
                <a:ea typeface="Old Standard TT"/>
                <a:cs typeface="Old Standard TT"/>
                <a:sym typeface="Old Standard TT"/>
              </a:rPr>
              <a:t>	WILL</a:t>
            </a:r>
            <a:r>
              <a:rPr lang="en-US" dirty="0">
                <a:latin typeface="Old Standard TT"/>
                <a:ea typeface="Old Standard TT"/>
                <a:cs typeface="Old Standard TT"/>
                <a:sym typeface="Old Standard TT"/>
              </a:rPr>
              <a:t>+ </a:t>
            </a:r>
            <a:r>
              <a:rPr lang="en-US" sz="1900" u="sng" dirty="0">
                <a:solidFill>
                  <a:schemeClr val="hlink"/>
                </a:solidFill>
                <a:latin typeface="Old Standard TT"/>
                <a:ea typeface="Old Standard TT"/>
                <a:cs typeface="Old Standard TT"/>
                <a:sym typeface="Old Standard TT"/>
                <a:hlinkClick r:id="rId7"/>
              </a:rPr>
              <a:t>What’s Your Leadership Style?</a:t>
            </a:r>
            <a:r>
              <a:rPr lang="en-US" sz="1900" dirty="0">
                <a:latin typeface="Old Standard TT"/>
                <a:ea typeface="Old Standard TT"/>
                <a:cs typeface="Old Standard TT"/>
                <a:sym typeface="Old Standard TT"/>
              </a:rPr>
              <a:t> </a:t>
            </a:r>
            <a:endParaRPr sz="1900" dirty="0">
              <a:latin typeface="Old Standard TT"/>
              <a:ea typeface="Old Standard TT"/>
              <a:cs typeface="Old Standard TT"/>
              <a:sym typeface="Old Standard TT"/>
            </a:endParaRPr>
          </a:p>
          <a:p>
            <a:pPr marL="0" lvl="0" indent="457200" algn="l" rtl="0">
              <a:spcBef>
                <a:spcPts val="0"/>
              </a:spcBef>
              <a:spcAft>
                <a:spcPts val="0"/>
              </a:spcAft>
              <a:buNone/>
            </a:pPr>
            <a:r>
              <a:rPr lang="en-US" sz="1900" dirty="0">
                <a:solidFill>
                  <a:schemeClr val="dk1"/>
                </a:solidFill>
                <a:latin typeface="Old Standard TT"/>
                <a:ea typeface="Old Standard TT"/>
                <a:cs typeface="Old Standard TT"/>
                <a:sym typeface="Old Standard TT"/>
              </a:rPr>
              <a:t>	</a:t>
            </a:r>
            <a:r>
              <a:rPr lang="en-US" sz="1900" dirty="0" err="1" smtClean="0">
                <a:solidFill>
                  <a:schemeClr val="dk1"/>
                </a:solidFill>
                <a:latin typeface="Old Standard TT"/>
                <a:ea typeface="Old Standard TT"/>
                <a:cs typeface="Old Standard TT"/>
                <a:sym typeface="Old Standard TT"/>
              </a:rPr>
              <a:t>WILL</a:t>
            </a:r>
            <a:r>
              <a:rPr lang="en-US" dirty="0" err="1" smtClean="0">
                <a:solidFill>
                  <a:schemeClr val="dk1"/>
                </a:solidFill>
                <a:latin typeface="Old Standard TT"/>
                <a:ea typeface="Old Standard TT"/>
                <a:cs typeface="Old Standard TT"/>
                <a:sym typeface="Old Standard TT"/>
              </a:rPr>
              <a:t>+</a:t>
            </a:r>
            <a:r>
              <a:rPr lang="en-US" sz="1900" u="sng" dirty="0" err="1" smtClean="0">
                <a:solidFill>
                  <a:schemeClr val="hlink"/>
                </a:solidFill>
                <a:latin typeface="Old Standard TT"/>
                <a:ea typeface="Old Standard TT"/>
                <a:cs typeface="Old Standard TT"/>
                <a:sym typeface="Old Standard TT"/>
                <a:hlinkClick r:id="rId8"/>
              </a:rPr>
              <a:t>Social</a:t>
            </a:r>
            <a:r>
              <a:rPr lang="en-US" sz="1900" u="sng" dirty="0" smtClean="0">
                <a:solidFill>
                  <a:schemeClr val="hlink"/>
                </a:solidFill>
                <a:latin typeface="Old Standard TT"/>
                <a:ea typeface="Old Standard TT"/>
                <a:cs typeface="Old Standard TT"/>
                <a:sym typeface="Old Standard TT"/>
                <a:hlinkClick r:id="rId8"/>
              </a:rPr>
              <a:t> </a:t>
            </a:r>
            <a:r>
              <a:rPr lang="en-US" sz="1900" u="sng" dirty="0">
                <a:solidFill>
                  <a:schemeClr val="hlink"/>
                </a:solidFill>
                <a:latin typeface="Old Standard TT"/>
                <a:ea typeface="Old Standard TT"/>
                <a:cs typeface="Old Standard TT"/>
                <a:sym typeface="Old Standard TT"/>
                <a:hlinkClick r:id="rId8"/>
              </a:rPr>
              <a:t>Hour</a:t>
            </a:r>
            <a:r>
              <a:rPr lang="en-US" u="sng" dirty="0">
                <a:solidFill>
                  <a:schemeClr val="hlink"/>
                </a:solidFill>
                <a:latin typeface="Old Standard TT"/>
                <a:ea typeface="Old Standard TT"/>
                <a:cs typeface="Old Standard TT"/>
                <a:sym typeface="Old Standard TT"/>
                <a:hlinkClick r:id="rId8"/>
              </a:rPr>
              <a:t> </a:t>
            </a:r>
            <a:endParaRPr sz="1900" dirty="0">
              <a:latin typeface="Old Standard TT"/>
              <a:ea typeface="Old Standard TT"/>
              <a:cs typeface="Old Standard TT"/>
              <a:sym typeface="Old Standard TT"/>
            </a:endParaRPr>
          </a:p>
          <a:p>
            <a:pPr marL="0" lvl="0" indent="0" algn="l" rtl="0">
              <a:spcBef>
                <a:spcPts val="0"/>
              </a:spcBef>
              <a:spcAft>
                <a:spcPts val="0"/>
              </a:spcAft>
              <a:buNone/>
            </a:pPr>
            <a:r>
              <a:rPr lang="en-US" sz="2200" dirty="0">
                <a:latin typeface="Old Standard TT"/>
                <a:ea typeface="Old Standard TT"/>
                <a:cs typeface="Old Standard TT"/>
                <a:sym typeface="Old Standard TT"/>
              </a:rPr>
              <a:t>	</a:t>
            </a:r>
            <a:endParaRPr sz="2200" dirty="0">
              <a:latin typeface="Old Standard TT"/>
              <a:ea typeface="Old Standard TT"/>
              <a:cs typeface="Old Standard TT"/>
              <a:sym typeface="Old Standard TT"/>
            </a:endParaRPr>
          </a:p>
        </p:txBody>
      </p:sp>
      <p:sp>
        <p:nvSpPr>
          <p:cNvPr id="85" name="Google Shape;85;p16"/>
          <p:cNvSpPr txBox="1"/>
          <p:nvPr/>
        </p:nvSpPr>
        <p:spPr>
          <a:xfrm>
            <a:off x="5845200" y="3561874"/>
            <a:ext cx="6147900" cy="22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dirty="0">
                <a:latin typeface="Old Standard TT"/>
                <a:ea typeface="Old Standard TT"/>
                <a:cs typeface="Old Standard TT"/>
                <a:sym typeface="Old Standard TT"/>
              </a:rPr>
              <a:t>Other Events:</a:t>
            </a:r>
            <a:endParaRPr sz="2200" b="1" dirty="0">
              <a:latin typeface="Old Standard TT"/>
              <a:ea typeface="Old Standard TT"/>
              <a:cs typeface="Old Standard TT"/>
              <a:sym typeface="Old Standard TT"/>
            </a:endParaRPr>
          </a:p>
          <a:p>
            <a:pPr marL="0" lvl="0" indent="0" algn="l" rtl="0">
              <a:spcBef>
                <a:spcPts val="0"/>
              </a:spcBef>
              <a:spcAft>
                <a:spcPts val="0"/>
              </a:spcAft>
              <a:buNone/>
            </a:pPr>
            <a:r>
              <a:rPr lang="en-US" sz="2200" dirty="0">
                <a:latin typeface="Old Standard TT"/>
                <a:ea typeface="Old Standard TT"/>
                <a:cs typeface="Old Standard TT"/>
                <a:sym typeface="Old Standard TT"/>
              </a:rPr>
              <a:t>	</a:t>
            </a:r>
            <a:r>
              <a:rPr lang="en-US" sz="1900" u="sng" dirty="0">
                <a:solidFill>
                  <a:schemeClr val="hlink"/>
                </a:solidFill>
                <a:latin typeface="Old Standard TT"/>
                <a:ea typeface="Old Standard TT"/>
                <a:cs typeface="Old Standard TT"/>
                <a:sym typeface="Old Standard TT"/>
                <a:hlinkClick r:id="rId9"/>
              </a:rPr>
              <a:t>PAWTalks: Janel Martinez, “Ain’t I Latina?”</a:t>
            </a:r>
            <a:endParaRPr sz="1900" dirty="0">
              <a:latin typeface="Old Standard TT"/>
              <a:ea typeface="Old Standard TT"/>
              <a:cs typeface="Old Standard TT"/>
              <a:sym typeface="Old Standard TT"/>
            </a:endParaRPr>
          </a:p>
          <a:p>
            <a:pPr marL="0" lvl="0" indent="0" algn="l" rtl="0">
              <a:spcBef>
                <a:spcPts val="0"/>
              </a:spcBef>
              <a:spcAft>
                <a:spcPts val="0"/>
              </a:spcAft>
              <a:buNone/>
            </a:pPr>
            <a:r>
              <a:rPr lang="en-US" sz="1900" dirty="0">
                <a:latin typeface="Old Standard TT"/>
                <a:ea typeface="Old Standard TT"/>
                <a:cs typeface="Old Standard TT"/>
                <a:sym typeface="Old Standard TT"/>
              </a:rPr>
              <a:t>	</a:t>
            </a:r>
            <a:r>
              <a:rPr lang="en-US" sz="1900" u="sng" dirty="0">
                <a:solidFill>
                  <a:schemeClr val="hlink"/>
                </a:solidFill>
                <a:latin typeface="Old Standard TT"/>
                <a:ea typeface="Old Standard TT"/>
                <a:cs typeface="Old Standard TT"/>
                <a:sym typeface="Old Standard TT"/>
                <a:hlinkClick r:id="rId10"/>
              </a:rPr>
              <a:t>We Believe You discussion group</a:t>
            </a:r>
            <a:endParaRPr sz="1900" dirty="0">
              <a:latin typeface="Old Standard TT"/>
              <a:ea typeface="Old Standard TT"/>
              <a:cs typeface="Old Standard TT"/>
              <a:sym typeface="Old Standard TT"/>
            </a:endParaRPr>
          </a:p>
          <a:p>
            <a:pPr marL="0" lvl="0" indent="0" algn="l" rtl="0">
              <a:spcBef>
                <a:spcPts val="0"/>
              </a:spcBef>
              <a:spcAft>
                <a:spcPts val="0"/>
              </a:spcAft>
              <a:buNone/>
            </a:pPr>
            <a:r>
              <a:rPr lang="en-US" sz="1900" dirty="0">
                <a:latin typeface="Old Standard TT"/>
                <a:ea typeface="Old Standard TT"/>
                <a:cs typeface="Old Standard TT"/>
                <a:sym typeface="Old Standard TT"/>
              </a:rPr>
              <a:t>	</a:t>
            </a:r>
            <a:r>
              <a:rPr lang="en-US" sz="1900" u="sng" dirty="0">
                <a:solidFill>
                  <a:schemeClr val="hlink"/>
                </a:solidFill>
                <a:latin typeface="Old Standard TT"/>
                <a:ea typeface="Old Standard TT"/>
                <a:cs typeface="Old Standard TT"/>
                <a:sym typeface="Old Standard TT"/>
                <a:hlinkClick r:id="rId11"/>
              </a:rPr>
              <a:t>[Free]dom Fridays: The Yellow </a:t>
            </a:r>
            <a:r>
              <a:rPr lang="en-US" sz="1900" u="sng" dirty="0" smtClean="0">
                <a:solidFill>
                  <a:schemeClr val="hlink"/>
                </a:solidFill>
                <a:latin typeface="Old Standard TT"/>
                <a:ea typeface="Old Standard TT"/>
                <a:cs typeface="Old Standard TT"/>
                <a:sym typeface="Old Standard TT"/>
                <a:hlinkClick r:id="rId11"/>
              </a:rPr>
              <a:t>Power Movement</a:t>
            </a:r>
            <a:endParaRPr sz="1900" dirty="0">
              <a:latin typeface="Old Standard TT"/>
              <a:ea typeface="Old Standard TT"/>
              <a:cs typeface="Old Standard TT"/>
              <a:sym typeface="Old Standard TT"/>
            </a:endParaRPr>
          </a:p>
          <a:p>
            <a:pPr marL="0" lvl="0" indent="0" algn="l" rtl="0">
              <a:spcBef>
                <a:spcPts val="0"/>
              </a:spcBef>
              <a:spcAft>
                <a:spcPts val="0"/>
              </a:spcAft>
              <a:buNone/>
            </a:pPr>
            <a:r>
              <a:rPr lang="en-US" sz="1900" dirty="0">
                <a:latin typeface="Old Standard TT"/>
                <a:ea typeface="Old Standard TT"/>
                <a:cs typeface="Old Standard TT"/>
                <a:sym typeface="Old Standard TT"/>
              </a:rPr>
              <a:t>	</a:t>
            </a:r>
            <a:r>
              <a:rPr lang="en-US" sz="1900" u="sng" dirty="0">
                <a:solidFill>
                  <a:schemeClr val="hlink"/>
                </a:solidFill>
                <a:latin typeface="Old Standard TT"/>
                <a:ea typeface="Old Standard TT"/>
                <a:cs typeface="Old Standard TT"/>
                <a:sym typeface="Old Standard TT"/>
                <a:hlinkClick r:id="rId12"/>
              </a:rPr>
              <a:t>Sex in the Dark</a:t>
            </a:r>
            <a:r>
              <a:rPr lang="en-US" sz="1900" dirty="0">
                <a:latin typeface="Old Standard TT"/>
                <a:ea typeface="Old Standard TT"/>
                <a:cs typeface="Old Standard TT"/>
                <a:sym typeface="Old Standard TT"/>
              </a:rPr>
              <a:t> </a:t>
            </a:r>
            <a:endParaRPr sz="1900" dirty="0">
              <a:latin typeface="Old Standard TT"/>
              <a:ea typeface="Old Standard TT"/>
              <a:cs typeface="Old Standard TT"/>
              <a:sym typeface="Old Standard TT"/>
            </a:endParaRPr>
          </a:p>
          <a:p>
            <a:pPr marL="0" lvl="0" indent="0" algn="l" rtl="0">
              <a:spcBef>
                <a:spcPts val="0"/>
              </a:spcBef>
              <a:spcAft>
                <a:spcPts val="0"/>
              </a:spcAft>
              <a:buNone/>
            </a:pPr>
            <a:r>
              <a:rPr lang="en-US" sz="1900" dirty="0">
                <a:latin typeface="Old Standard TT"/>
                <a:ea typeface="Old Standard TT"/>
                <a:cs typeface="Old Standard TT"/>
                <a:sym typeface="Old Standard TT"/>
              </a:rPr>
              <a:t>	</a:t>
            </a:r>
            <a:r>
              <a:rPr lang="en-US" sz="1900" u="sng" dirty="0">
                <a:solidFill>
                  <a:schemeClr val="hlink"/>
                </a:solidFill>
                <a:latin typeface="Old Standard TT"/>
                <a:ea typeface="Old Standard TT"/>
                <a:cs typeface="Old Standard TT"/>
                <a:sym typeface="Old Standard TT"/>
                <a:hlinkClick r:id="rId13"/>
              </a:rPr>
              <a:t>Confronting Your Biggest Bully (You)</a:t>
            </a:r>
            <a:r>
              <a:rPr lang="en-US" sz="1900" dirty="0">
                <a:latin typeface="Old Standard TT"/>
                <a:ea typeface="Old Standard TT"/>
                <a:cs typeface="Old Standard TT"/>
                <a:sym typeface="Old Standard TT"/>
              </a:rPr>
              <a:t> [for </a:t>
            </a:r>
            <a:endParaRPr lang="en-US" sz="1900" dirty="0" smtClean="0">
              <a:latin typeface="Old Standard TT"/>
              <a:ea typeface="Old Standard TT"/>
              <a:cs typeface="Old Standard TT"/>
              <a:sym typeface="Old Standard TT"/>
            </a:endParaRPr>
          </a:p>
          <a:p>
            <a:pPr marL="0" lvl="0" indent="0" algn="l" rtl="0">
              <a:spcBef>
                <a:spcPts val="0"/>
              </a:spcBef>
              <a:spcAft>
                <a:spcPts val="0"/>
              </a:spcAft>
              <a:buNone/>
            </a:pPr>
            <a:r>
              <a:rPr lang="en-US" sz="1900" dirty="0" smtClean="0">
                <a:latin typeface="Old Standard TT"/>
                <a:ea typeface="Old Standard TT"/>
                <a:cs typeface="Old Standard TT"/>
                <a:sym typeface="Old Standard TT"/>
              </a:rPr>
              <a:t>	adult returning </a:t>
            </a:r>
            <a:r>
              <a:rPr lang="en-US" sz="1900" dirty="0">
                <a:latin typeface="Old Standard TT"/>
                <a:ea typeface="Old Standard TT"/>
                <a:cs typeface="Old Standard TT"/>
                <a:sym typeface="Old Standard TT"/>
              </a:rPr>
              <a:t>women and non-binary students]</a:t>
            </a:r>
            <a:endParaRPr sz="1900" dirty="0">
              <a:latin typeface="Old Standard TT"/>
              <a:ea typeface="Old Standard TT"/>
              <a:cs typeface="Old Standard TT"/>
              <a:sym typeface="Old Standard TT"/>
            </a:endParaRPr>
          </a:p>
          <a:p>
            <a:pPr marL="0" lvl="0" indent="457200" algn="l" rtl="0">
              <a:spcBef>
                <a:spcPts val="0"/>
              </a:spcBef>
              <a:spcAft>
                <a:spcPts val="0"/>
              </a:spcAft>
              <a:buNone/>
            </a:pPr>
            <a:endParaRPr sz="1900" dirty="0">
              <a:latin typeface="Old Standard TT"/>
              <a:ea typeface="Old Standard TT"/>
              <a:cs typeface="Old Standard TT"/>
              <a:sym typeface="Old Standard TT"/>
            </a:endParaRPr>
          </a:p>
        </p:txBody>
      </p:sp>
      <p:sp>
        <p:nvSpPr>
          <p:cNvPr id="86" name="Google Shape;86;p16"/>
          <p:cNvSpPr txBox="1"/>
          <p:nvPr/>
        </p:nvSpPr>
        <p:spPr>
          <a:xfrm>
            <a:off x="35700" y="6129382"/>
            <a:ext cx="11794200" cy="87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dirty="0">
                <a:solidFill>
                  <a:schemeClr val="dk1"/>
                </a:solidFill>
                <a:latin typeface="Old Standard TT"/>
                <a:ea typeface="Old Standard TT"/>
                <a:cs typeface="Old Standard TT"/>
                <a:sym typeface="Old Standard TT"/>
              </a:rPr>
              <a:t>Follow us @</a:t>
            </a:r>
            <a:r>
              <a:rPr lang="en-US" sz="2200" b="1" dirty="0" err="1">
                <a:solidFill>
                  <a:schemeClr val="dk1"/>
                </a:solidFill>
                <a:latin typeface="Old Standard TT"/>
                <a:ea typeface="Old Standard TT"/>
                <a:cs typeface="Old Standard TT"/>
                <a:sym typeface="Old Standard TT"/>
              </a:rPr>
              <a:t>umbclgbtq</a:t>
            </a:r>
            <a:r>
              <a:rPr lang="en-US" sz="2200" b="1" dirty="0">
                <a:solidFill>
                  <a:schemeClr val="dk1"/>
                </a:solidFill>
                <a:latin typeface="Old Standard TT"/>
                <a:ea typeface="Old Standard TT"/>
                <a:cs typeface="Old Standard TT"/>
                <a:sym typeface="Old Standard TT"/>
              </a:rPr>
              <a:t> on </a:t>
            </a:r>
            <a:r>
              <a:rPr lang="en-US" sz="2200" b="1" u="sng" dirty="0">
                <a:solidFill>
                  <a:schemeClr val="accent5"/>
                </a:solidFill>
                <a:latin typeface="Old Standard TT"/>
                <a:ea typeface="Old Standard TT"/>
                <a:cs typeface="Old Standard TT"/>
                <a:sym typeface="Old Standard TT"/>
                <a:hlinkClick r:id="rId1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IG &amp; Twitter</a:t>
            </a:r>
            <a:r>
              <a:rPr lang="en-US" sz="2200" b="1" dirty="0">
                <a:latin typeface="Old Standard TT"/>
                <a:ea typeface="Old Standard TT"/>
                <a:cs typeface="Old Standard TT"/>
                <a:sym typeface="Old Standard TT"/>
              </a:rPr>
              <a:t> ● </a:t>
            </a:r>
            <a:r>
              <a:rPr lang="en-US" sz="2200" b="1" u="sng" dirty="0">
                <a:solidFill>
                  <a:schemeClr val="accent5"/>
                </a:solidFill>
                <a:latin typeface="Old Standard TT"/>
                <a:ea typeface="Old Standard TT"/>
                <a:cs typeface="Old Standard TT"/>
                <a:sym typeface="Old Standard TT"/>
                <a:hlinkClick r:id="rId1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Join our e-mail listerv</a:t>
            </a:r>
            <a:r>
              <a:rPr lang="en-US" sz="2200" b="1" dirty="0">
                <a:solidFill>
                  <a:schemeClr val="dk1"/>
                </a:solidFill>
                <a:latin typeface="Old Standard TT"/>
                <a:ea typeface="Old Standard TT"/>
                <a:cs typeface="Old Standard TT"/>
                <a:sym typeface="Old Standard TT"/>
              </a:rPr>
              <a:t> ● Join our </a:t>
            </a:r>
            <a:r>
              <a:rPr lang="en-US" sz="2200" b="1" u="sng" dirty="0">
                <a:solidFill>
                  <a:schemeClr val="accent5"/>
                </a:solidFill>
                <a:latin typeface="Old Standard TT"/>
                <a:ea typeface="Old Standard TT"/>
                <a:cs typeface="Old Standard TT"/>
                <a:sym typeface="Old Standard TT"/>
                <a:hlinkClick r:id="rId1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Discord</a:t>
            </a:r>
            <a:endParaRPr sz="2200" b="1" dirty="0">
              <a:latin typeface="Old Standard TT"/>
              <a:ea typeface="Old Standard TT"/>
              <a:cs typeface="Old Standard TT"/>
              <a:sym typeface="Old Standard TT"/>
            </a:endParaRPr>
          </a:p>
        </p:txBody>
      </p:sp>
      <p:pic>
        <p:nvPicPr>
          <p:cNvPr id="87" name="Google Shape;87;p16"/>
          <p:cNvPicPr preferRelativeResize="0"/>
          <p:nvPr/>
        </p:nvPicPr>
        <p:blipFill>
          <a:blip r:embed="rId17">
            <a:alphaModFix/>
          </a:blip>
          <a:stretch>
            <a:fillRect/>
          </a:stretch>
        </p:blipFill>
        <p:spPr>
          <a:xfrm>
            <a:off x="7242488" y="1083551"/>
            <a:ext cx="3715425" cy="2476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2652400" y="327435"/>
            <a:ext cx="8610600" cy="12930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INTRODUCTIONS</a:t>
            </a:r>
            <a:endParaRPr/>
          </a:p>
        </p:txBody>
      </p:sp>
      <p:sp>
        <p:nvSpPr>
          <p:cNvPr id="93" name="Google Shape;93;p17"/>
          <p:cNvSpPr txBox="1">
            <a:spLocks noGrp="1"/>
          </p:cNvSpPr>
          <p:nvPr>
            <p:ph type="body" idx="1"/>
          </p:nvPr>
        </p:nvSpPr>
        <p:spPr>
          <a:xfrm>
            <a:off x="685800" y="4124400"/>
            <a:ext cx="10820400" cy="2733600"/>
          </a:xfrm>
          <a:prstGeom prst="rect">
            <a:avLst/>
          </a:prstGeom>
          <a:noFill/>
          <a:ln>
            <a:noFill/>
          </a:ln>
        </p:spPr>
        <p:txBody>
          <a:bodyPr spcFirstLastPara="1" wrap="square" lIns="91425" tIns="45700" rIns="91425" bIns="45700" anchor="t" anchorCtr="0">
            <a:noAutofit/>
          </a:bodyPr>
          <a:lstStyle/>
          <a:p>
            <a:pPr marL="228600" lvl="0" indent="-234950" algn="l" rtl="0">
              <a:lnSpc>
                <a:spcPct val="90000"/>
              </a:lnSpc>
              <a:spcBef>
                <a:spcPts val="0"/>
              </a:spcBef>
              <a:spcAft>
                <a:spcPts val="0"/>
              </a:spcAft>
              <a:buClr>
                <a:srgbClr val="000000"/>
              </a:buClr>
              <a:buSzPts val="2900"/>
              <a:buChar char="●"/>
            </a:pPr>
            <a:r>
              <a:rPr lang="en-US" sz="2900"/>
              <a:t>Name (if you want)</a:t>
            </a:r>
            <a:endParaRPr sz="2900"/>
          </a:p>
          <a:p>
            <a:pPr marL="228600" lvl="0" indent="-234950" algn="l" rtl="0">
              <a:lnSpc>
                <a:spcPct val="90000"/>
              </a:lnSpc>
              <a:spcBef>
                <a:spcPts val="1000"/>
              </a:spcBef>
              <a:spcAft>
                <a:spcPts val="0"/>
              </a:spcAft>
              <a:buClr>
                <a:srgbClr val="000000"/>
              </a:buClr>
              <a:buSzPts val="2900"/>
              <a:buChar char="●"/>
            </a:pPr>
            <a:r>
              <a:rPr lang="en-US" sz="2900"/>
              <a:t>Pronouns (if you want)</a:t>
            </a:r>
            <a:endParaRPr sz="2900"/>
          </a:p>
          <a:p>
            <a:pPr marL="228600" lvl="0" indent="-234950" algn="l" rtl="0">
              <a:lnSpc>
                <a:spcPct val="90000"/>
              </a:lnSpc>
              <a:spcBef>
                <a:spcPts val="1000"/>
              </a:spcBef>
              <a:spcAft>
                <a:spcPts val="0"/>
              </a:spcAft>
              <a:buClr>
                <a:srgbClr val="000000"/>
              </a:buClr>
              <a:buSzPts val="2900"/>
              <a:buChar char="●"/>
            </a:pPr>
            <a:r>
              <a:rPr lang="en-US" sz="2900"/>
              <a:t>Major &amp; Year (if you want)</a:t>
            </a:r>
            <a:endParaRPr sz="2900"/>
          </a:p>
          <a:p>
            <a:pPr marL="228600" lvl="0" indent="-234950" algn="l" rtl="0">
              <a:lnSpc>
                <a:spcPct val="90000"/>
              </a:lnSpc>
              <a:spcBef>
                <a:spcPts val="1000"/>
              </a:spcBef>
              <a:spcAft>
                <a:spcPts val="2100"/>
              </a:spcAft>
              <a:buClr>
                <a:srgbClr val="000000"/>
              </a:buClr>
              <a:buSzPts val="2900"/>
              <a:buChar char="●"/>
            </a:pPr>
            <a:r>
              <a:rPr lang="en-US" sz="2900"/>
              <a:t>Do you remember the first time you “saw yourself” in a media representation, or have you seen yourself? (if you want)</a:t>
            </a:r>
            <a:endParaRPr sz="2900"/>
          </a:p>
        </p:txBody>
      </p:sp>
      <p:pic>
        <p:nvPicPr>
          <p:cNvPr id="94" name="Google Shape;94;p17"/>
          <p:cNvPicPr preferRelativeResize="0"/>
          <p:nvPr/>
        </p:nvPicPr>
        <p:blipFill>
          <a:blip r:embed="rId3">
            <a:alphaModFix/>
          </a:blip>
          <a:stretch>
            <a:fillRect/>
          </a:stretch>
        </p:blipFill>
        <p:spPr>
          <a:xfrm>
            <a:off x="6077122" y="1684100"/>
            <a:ext cx="5185878" cy="3489800"/>
          </a:xfrm>
          <a:prstGeom prst="rect">
            <a:avLst/>
          </a:prstGeom>
          <a:noFill/>
          <a:ln>
            <a:noFill/>
          </a:ln>
        </p:spPr>
      </p:pic>
      <p:pic>
        <p:nvPicPr>
          <p:cNvPr id="95" name="Google Shape;95;p17"/>
          <p:cNvPicPr preferRelativeResize="0"/>
          <p:nvPr/>
        </p:nvPicPr>
        <p:blipFill>
          <a:blip r:embed="rId4">
            <a:alphaModFix/>
          </a:blip>
          <a:stretch>
            <a:fillRect/>
          </a:stretch>
        </p:blipFill>
        <p:spPr>
          <a:xfrm>
            <a:off x="1029825" y="327425"/>
            <a:ext cx="2953849" cy="3489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2481775" y="379998"/>
            <a:ext cx="8610600" cy="12930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DISCUSSION RULES</a:t>
            </a:r>
            <a:endParaRPr/>
          </a:p>
        </p:txBody>
      </p:sp>
      <p:sp>
        <p:nvSpPr>
          <p:cNvPr id="101" name="Google Shape;101;p18"/>
          <p:cNvSpPr txBox="1">
            <a:spLocks noGrp="1"/>
          </p:cNvSpPr>
          <p:nvPr>
            <p:ph type="body" idx="1"/>
          </p:nvPr>
        </p:nvSpPr>
        <p:spPr>
          <a:xfrm>
            <a:off x="811586" y="2052996"/>
            <a:ext cx="10625100" cy="4024200"/>
          </a:xfrm>
          <a:prstGeom prst="rect">
            <a:avLst/>
          </a:prstGeom>
          <a:noFill/>
          <a:ln>
            <a:noFill/>
          </a:ln>
        </p:spPr>
        <p:txBody>
          <a:bodyPr spcFirstLastPara="1" wrap="square" lIns="91425" tIns="45700" rIns="91425" bIns="45700" anchor="t" anchorCtr="0">
            <a:noAutofit/>
          </a:bodyPr>
          <a:lstStyle/>
          <a:p>
            <a:pPr marL="228600" lvl="0" indent="-209550" algn="l" rtl="0">
              <a:lnSpc>
                <a:spcPct val="90000"/>
              </a:lnSpc>
              <a:spcBef>
                <a:spcPts val="0"/>
              </a:spcBef>
              <a:spcAft>
                <a:spcPts val="0"/>
              </a:spcAft>
              <a:buClr>
                <a:srgbClr val="000000"/>
              </a:buClr>
              <a:buSzPts val="2500"/>
              <a:buChar char="●"/>
            </a:pPr>
            <a:r>
              <a:rPr lang="en-US" sz="2500" dirty="0"/>
              <a:t>Ouch-Oops: If you’re “</a:t>
            </a:r>
            <a:r>
              <a:rPr lang="en-US" sz="2500" dirty="0" err="1"/>
              <a:t>ouched</a:t>
            </a:r>
            <a:r>
              <a:rPr lang="en-US" sz="2500" dirty="0"/>
              <a:t>”, apologize (or “oops”) and allow other person to let you know what you said that was hurtful. Actively listen, and if there’s need for specific repair/acknowledgement, do so.</a:t>
            </a:r>
            <a:endParaRPr sz="2500" dirty="0"/>
          </a:p>
          <a:p>
            <a:pPr marL="685800" lvl="1" indent="-273050" algn="l" rtl="0">
              <a:lnSpc>
                <a:spcPct val="90000"/>
              </a:lnSpc>
              <a:spcBef>
                <a:spcPts val="0"/>
              </a:spcBef>
              <a:spcAft>
                <a:spcPts val="0"/>
              </a:spcAft>
              <a:buClr>
                <a:schemeClr val="lt1"/>
              </a:buClr>
              <a:buSzPts val="2500"/>
              <a:buChar char="○"/>
            </a:pPr>
            <a:r>
              <a:rPr lang="en-US" sz="2500" dirty="0"/>
              <a:t>(Remember, we want this space to be a </a:t>
            </a:r>
            <a:r>
              <a:rPr lang="en-US" sz="2500" u="sng" dirty="0">
                <a:solidFill>
                  <a:schemeClr val="hlink"/>
                </a:solidFill>
                <a:hlinkClick r:id="rId3"/>
              </a:rPr>
              <a:t>Brave Space</a:t>
            </a:r>
            <a:r>
              <a:rPr lang="en-US" sz="2500" dirty="0"/>
              <a:t>, so we want to create room to call people in and build understanding, not just to call people out.)</a:t>
            </a:r>
            <a:endParaRPr sz="2500" dirty="0"/>
          </a:p>
          <a:p>
            <a:pPr marL="228600" lvl="0" indent="-209550" algn="l" rtl="0">
              <a:lnSpc>
                <a:spcPct val="90000"/>
              </a:lnSpc>
              <a:spcBef>
                <a:spcPts val="1000"/>
              </a:spcBef>
              <a:spcAft>
                <a:spcPts val="0"/>
              </a:spcAft>
              <a:buClr>
                <a:srgbClr val="000000"/>
              </a:buClr>
              <a:buSzPts val="2500"/>
              <a:buChar char="●"/>
            </a:pPr>
            <a:r>
              <a:rPr lang="en-US" sz="2500" dirty="0"/>
              <a:t>Snaps or Jazz Hands: %% or </a:t>
            </a:r>
            <a:r>
              <a:rPr lang="en-US" sz="2500" dirty="0" err="1"/>
              <a:t>emojis</a:t>
            </a:r>
            <a:r>
              <a:rPr lang="en-US" sz="2500" dirty="0"/>
              <a:t> in the chat or jazz hands to echo someone else’s point or agree</a:t>
            </a:r>
            <a:endParaRPr sz="2500" dirty="0"/>
          </a:p>
          <a:p>
            <a:pPr marL="228600" lvl="0" indent="-209550" algn="l" rtl="0">
              <a:lnSpc>
                <a:spcPct val="90000"/>
              </a:lnSpc>
              <a:spcBef>
                <a:spcPts val="1000"/>
              </a:spcBef>
              <a:spcAft>
                <a:spcPts val="0"/>
              </a:spcAft>
              <a:buClr>
                <a:srgbClr val="000000"/>
              </a:buClr>
              <a:buSzPts val="2500"/>
              <a:buChar char="●"/>
            </a:pPr>
            <a:r>
              <a:rPr lang="en-US" sz="2500" dirty="0"/>
              <a:t>Name &amp; Pronoun Rules: If you screw up, apologize; restate sentence with correct name/pronouns; and don’t bring it back up. </a:t>
            </a:r>
            <a:endParaRPr sz="2500" dirty="0"/>
          </a:p>
          <a:p>
            <a:pPr marL="228600" lvl="0" indent="-209550" algn="l" rtl="0">
              <a:lnSpc>
                <a:spcPct val="90000"/>
              </a:lnSpc>
              <a:spcBef>
                <a:spcPts val="1000"/>
              </a:spcBef>
              <a:spcAft>
                <a:spcPts val="2100"/>
              </a:spcAft>
              <a:buClr>
                <a:srgbClr val="000000"/>
              </a:buClr>
              <a:buSzPts val="2500"/>
              <a:buChar char="●"/>
            </a:pPr>
            <a:r>
              <a:rPr lang="en-US" sz="2500" dirty="0"/>
              <a:t>Move up-Move Back: If you tend to speak a lot, try to pass the mic. If you often are more quiet or hesitant to share, try to step in if you want.</a:t>
            </a:r>
            <a:endParaRPr sz="2500" dirty="0"/>
          </a:p>
        </p:txBody>
      </p:sp>
      <p:pic>
        <p:nvPicPr>
          <p:cNvPr id="102" name="Google Shape;102;p18"/>
          <p:cNvPicPr preferRelativeResize="0"/>
          <p:nvPr/>
        </p:nvPicPr>
        <p:blipFill>
          <a:blip r:embed="rId4">
            <a:alphaModFix/>
          </a:blip>
          <a:stretch>
            <a:fillRect/>
          </a:stretch>
        </p:blipFill>
        <p:spPr>
          <a:xfrm>
            <a:off x="1199325" y="0"/>
            <a:ext cx="4015215" cy="167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447640" y="682623"/>
            <a:ext cx="10098900" cy="12930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BRIEF HISTORY: LGBTQ</a:t>
            </a:r>
            <a:r>
              <a:rPr lang="en-US" sz="2700"/>
              <a:t>+</a:t>
            </a:r>
            <a:r>
              <a:rPr lang="en-US"/>
              <a:t> </a:t>
            </a:r>
            <a:endParaRPr/>
          </a:p>
          <a:p>
            <a:pPr marL="0" lvl="0" indent="0" algn="r" rtl="0">
              <a:lnSpc>
                <a:spcPct val="90000"/>
              </a:lnSpc>
              <a:spcBef>
                <a:spcPts val="0"/>
              </a:spcBef>
              <a:spcAft>
                <a:spcPts val="0"/>
              </a:spcAft>
              <a:buClr>
                <a:schemeClr val="lt1"/>
              </a:buClr>
              <a:buSzPts val="4000"/>
              <a:buFont typeface="Century Gothic"/>
              <a:buNone/>
            </a:pPr>
            <a:r>
              <a:rPr lang="en-US"/>
              <a:t>REPRESENTATION in TV &amp; FILM</a:t>
            </a:r>
            <a:endParaRPr/>
          </a:p>
        </p:txBody>
      </p:sp>
      <p:sp>
        <p:nvSpPr>
          <p:cNvPr id="108" name="Google Shape;108;p19"/>
          <p:cNvSpPr txBox="1">
            <a:spLocks noGrp="1"/>
          </p:cNvSpPr>
          <p:nvPr>
            <p:ph type="body" idx="1"/>
          </p:nvPr>
        </p:nvSpPr>
        <p:spPr>
          <a:xfrm>
            <a:off x="222325" y="2106050"/>
            <a:ext cx="6212700" cy="402420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None/>
            </a:pPr>
            <a:r>
              <a:rPr lang="en-US" dirty="0">
                <a:solidFill>
                  <a:srgbClr val="000000"/>
                </a:solidFill>
              </a:rPr>
              <a:t>The </a:t>
            </a:r>
            <a:r>
              <a:rPr lang="en-US" u="sng" dirty="0">
                <a:solidFill>
                  <a:schemeClr val="hlink"/>
                </a:solidFill>
                <a:hlinkClick r:id="rId3"/>
              </a:rPr>
              <a:t>Hays Code</a:t>
            </a:r>
            <a:r>
              <a:rPr lang="en-US" dirty="0">
                <a:solidFill>
                  <a:srgbClr val="000000"/>
                </a:solidFill>
              </a:rPr>
              <a:t> &amp; </a:t>
            </a:r>
            <a:r>
              <a:rPr lang="en-US" u="sng" dirty="0">
                <a:solidFill>
                  <a:schemeClr val="hlink"/>
                </a:solidFill>
                <a:hlinkClick r:id="rId4"/>
              </a:rPr>
              <a:t>Queer Coding</a:t>
            </a:r>
            <a:endParaRPr dirty="0">
              <a:solidFill>
                <a:srgbClr val="000000"/>
              </a:solidFill>
            </a:endParaRPr>
          </a:p>
          <a:p>
            <a:pPr marL="228600" lvl="0" indent="-200025" algn="l" rtl="0">
              <a:lnSpc>
                <a:spcPct val="150000"/>
              </a:lnSpc>
              <a:spcBef>
                <a:spcPts val="0"/>
              </a:spcBef>
              <a:spcAft>
                <a:spcPts val="0"/>
              </a:spcAft>
              <a:buClr>
                <a:srgbClr val="000000"/>
              </a:buClr>
              <a:buSzPts val="1350"/>
              <a:buChar char="●"/>
            </a:pPr>
            <a:r>
              <a:rPr lang="en-US" sz="1400" dirty="0">
                <a:solidFill>
                  <a:srgbClr val="000000"/>
                </a:solidFill>
              </a:rPr>
              <a:t>Pre-Code, no film rating system like today - public concern about themes arose</a:t>
            </a:r>
            <a:endParaRPr sz="1400" dirty="0">
              <a:solidFill>
                <a:srgbClr val="000000"/>
              </a:solidFill>
            </a:endParaRPr>
          </a:p>
          <a:p>
            <a:pPr marL="228600" lvl="0" indent="-200025" algn="l" rtl="0">
              <a:lnSpc>
                <a:spcPct val="150000"/>
              </a:lnSpc>
              <a:spcBef>
                <a:spcPts val="0"/>
              </a:spcBef>
              <a:spcAft>
                <a:spcPts val="0"/>
              </a:spcAft>
              <a:buClr>
                <a:srgbClr val="000000"/>
              </a:buClr>
              <a:buSzPts val="1350"/>
              <a:buChar char="●"/>
            </a:pPr>
            <a:r>
              <a:rPr lang="en-US" sz="1400" dirty="0">
                <a:solidFill>
                  <a:srgbClr val="000000"/>
                </a:solidFill>
              </a:rPr>
              <a:t>SCOTUS Case 1915; ruling of  </a:t>
            </a:r>
            <a:r>
              <a:rPr lang="en-US" sz="1400" i="1" dirty="0">
                <a:solidFill>
                  <a:srgbClr val="000000"/>
                </a:solidFill>
              </a:rPr>
              <a:t>Mutual Film Corporation vs. Industrial Commission of Ohio</a:t>
            </a:r>
            <a:r>
              <a:rPr lang="en-US" sz="1400" dirty="0">
                <a:solidFill>
                  <a:srgbClr val="000000"/>
                </a:solidFill>
              </a:rPr>
              <a:t> stated because film “may be used for evil…we cannot regard the [censorship of movies] as beyond the power of government”</a:t>
            </a:r>
            <a:endParaRPr sz="1400" dirty="0">
              <a:solidFill>
                <a:srgbClr val="000000"/>
              </a:solidFill>
            </a:endParaRPr>
          </a:p>
          <a:p>
            <a:pPr marL="228600" lvl="0" indent="-200025" algn="l" rtl="0">
              <a:lnSpc>
                <a:spcPct val="150000"/>
              </a:lnSpc>
              <a:spcBef>
                <a:spcPts val="0"/>
              </a:spcBef>
              <a:spcAft>
                <a:spcPts val="0"/>
              </a:spcAft>
              <a:buClr>
                <a:srgbClr val="000000"/>
              </a:buClr>
              <a:buSzPts val="1350"/>
              <a:buChar char="●"/>
            </a:pPr>
            <a:r>
              <a:rPr lang="en-US" sz="1400" dirty="0">
                <a:solidFill>
                  <a:srgbClr val="000000"/>
                </a:solidFill>
              </a:rPr>
              <a:t>Hollywood kept releasing film with “immorality”; U.S. citizens more vocal. </a:t>
            </a:r>
            <a:endParaRPr sz="1400" dirty="0">
              <a:solidFill>
                <a:srgbClr val="000000"/>
              </a:solidFill>
            </a:endParaRPr>
          </a:p>
          <a:p>
            <a:pPr marL="228600" lvl="0" indent="-200025" algn="l" rtl="0">
              <a:lnSpc>
                <a:spcPct val="150000"/>
              </a:lnSpc>
              <a:spcBef>
                <a:spcPts val="0"/>
              </a:spcBef>
              <a:spcAft>
                <a:spcPts val="0"/>
              </a:spcAft>
              <a:buClr>
                <a:srgbClr val="000000"/>
              </a:buClr>
              <a:buSzPts val="1350"/>
              <a:buChar char="●"/>
            </a:pPr>
            <a:r>
              <a:rPr lang="en-US" sz="1400" dirty="0">
                <a:solidFill>
                  <a:srgbClr val="000000"/>
                </a:solidFill>
              </a:rPr>
              <a:t>In 1933, Hollywood production companies self-imposed the Hays Code.</a:t>
            </a:r>
            <a:endParaRPr sz="1400" dirty="0">
              <a:solidFill>
                <a:srgbClr val="000000"/>
              </a:solidFill>
            </a:endParaRPr>
          </a:p>
          <a:p>
            <a:pPr marL="228600" lvl="0" indent="-200025" algn="l" rtl="0">
              <a:lnSpc>
                <a:spcPct val="150000"/>
              </a:lnSpc>
              <a:spcBef>
                <a:spcPts val="0"/>
              </a:spcBef>
              <a:spcAft>
                <a:spcPts val="0"/>
              </a:spcAft>
              <a:buClr>
                <a:srgbClr val="000000"/>
              </a:buClr>
              <a:buSzPts val="1350"/>
              <a:buChar char="●"/>
            </a:pPr>
            <a:r>
              <a:rPr lang="en-US" sz="1400" dirty="0">
                <a:solidFill>
                  <a:srgbClr val="000000"/>
                </a:solidFill>
              </a:rPr>
              <a:t>Enforced from about 1934-1965</a:t>
            </a:r>
            <a:endParaRPr sz="1400" dirty="0">
              <a:solidFill>
                <a:srgbClr val="000000"/>
              </a:solidFill>
            </a:endParaRPr>
          </a:p>
          <a:p>
            <a:pPr marL="228600" lvl="0" indent="-200025" algn="l" rtl="0">
              <a:lnSpc>
                <a:spcPct val="150000"/>
              </a:lnSpc>
              <a:spcBef>
                <a:spcPts val="0"/>
              </a:spcBef>
              <a:spcAft>
                <a:spcPts val="0"/>
              </a:spcAft>
              <a:buClr>
                <a:srgbClr val="000000"/>
              </a:buClr>
              <a:buSzPts val="1350"/>
              <a:buChar char="●"/>
            </a:pPr>
            <a:r>
              <a:rPr lang="en-US" sz="1400" dirty="0">
                <a:solidFill>
                  <a:srgbClr val="000000"/>
                </a:solidFill>
              </a:rPr>
              <a:t>Mandated what wasn’t allowed in film - prohibited positive explicit representation of deviance from hetero- or </a:t>
            </a:r>
            <a:r>
              <a:rPr lang="en-US" sz="1400" dirty="0" err="1">
                <a:solidFill>
                  <a:srgbClr val="000000"/>
                </a:solidFill>
              </a:rPr>
              <a:t>cisnormative</a:t>
            </a:r>
            <a:r>
              <a:rPr lang="en-US" sz="1400" dirty="0">
                <a:solidFill>
                  <a:srgbClr val="000000"/>
                </a:solidFill>
              </a:rPr>
              <a:t> gender and sexuality</a:t>
            </a:r>
            <a:endParaRPr sz="1400" dirty="0">
              <a:solidFill>
                <a:srgbClr val="000000"/>
              </a:solidFill>
            </a:endParaRPr>
          </a:p>
          <a:p>
            <a:pPr marL="228600" lvl="0" indent="-200025" algn="l" rtl="0">
              <a:lnSpc>
                <a:spcPct val="150000"/>
              </a:lnSpc>
              <a:spcBef>
                <a:spcPts val="0"/>
              </a:spcBef>
              <a:spcAft>
                <a:spcPts val="0"/>
              </a:spcAft>
              <a:buClr>
                <a:srgbClr val="000000"/>
              </a:buClr>
              <a:buSzPts val="1350"/>
              <a:buChar char="●"/>
            </a:pPr>
            <a:r>
              <a:rPr lang="en-US" sz="1400" dirty="0">
                <a:solidFill>
                  <a:srgbClr val="000000"/>
                </a:solidFill>
              </a:rPr>
              <a:t>Queer coding used during era to continue representing queer narratives in film.</a:t>
            </a:r>
            <a:endParaRPr sz="1400" dirty="0">
              <a:solidFill>
                <a:srgbClr val="000000"/>
              </a:solidFill>
            </a:endParaRPr>
          </a:p>
          <a:p>
            <a:pPr marL="228600" lvl="0" indent="-200025" algn="l" rtl="0">
              <a:lnSpc>
                <a:spcPct val="150000"/>
              </a:lnSpc>
              <a:spcBef>
                <a:spcPts val="0"/>
              </a:spcBef>
              <a:spcAft>
                <a:spcPts val="0"/>
              </a:spcAft>
              <a:buClr>
                <a:srgbClr val="000000"/>
              </a:buClr>
              <a:buSzPts val="1350"/>
              <a:buChar char="●"/>
            </a:pPr>
            <a:r>
              <a:rPr lang="en-US" sz="1400" dirty="0">
                <a:solidFill>
                  <a:srgbClr val="000000"/>
                </a:solidFill>
              </a:rPr>
              <a:t>Queer coding is accomplished by presenting characters with certain mannerisms, costuming, or speech patterns to evoke subconscious ideas of “queerness.”</a:t>
            </a:r>
            <a:endParaRPr sz="1400" dirty="0">
              <a:solidFill>
                <a:srgbClr val="000000"/>
              </a:solidFill>
            </a:endParaRPr>
          </a:p>
          <a:p>
            <a:pPr marL="228600" lvl="0" indent="-178435" algn="l" rtl="0">
              <a:lnSpc>
                <a:spcPct val="80000"/>
              </a:lnSpc>
              <a:spcBef>
                <a:spcPts val="1000"/>
              </a:spcBef>
              <a:spcAft>
                <a:spcPts val="2100"/>
              </a:spcAft>
              <a:buSzPts val="1800"/>
              <a:buChar char="●"/>
            </a:pPr>
            <a:endParaRPr dirty="0"/>
          </a:p>
        </p:txBody>
      </p:sp>
      <p:sp>
        <p:nvSpPr>
          <p:cNvPr id="109" name="Google Shape;109;p19"/>
          <p:cNvSpPr txBox="1"/>
          <p:nvPr/>
        </p:nvSpPr>
        <p:spPr>
          <a:xfrm>
            <a:off x="6435025" y="2106050"/>
            <a:ext cx="5859900" cy="418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Old Standard TT"/>
                <a:ea typeface="Old Standard TT"/>
                <a:cs typeface="Old Standard TT"/>
                <a:sym typeface="Old Standard TT"/>
              </a:rPr>
              <a:t>Aftermath &amp; Effects</a:t>
            </a:r>
            <a:endParaRPr sz="2400">
              <a:latin typeface="Old Standard TT"/>
              <a:ea typeface="Old Standard TT"/>
              <a:cs typeface="Old Standard TT"/>
              <a:sym typeface="Old Standard TT"/>
            </a:endParaRPr>
          </a:p>
          <a:p>
            <a:pPr marL="457200" lvl="0" indent="-368300" algn="l" rtl="0">
              <a:spcBef>
                <a:spcPts val="0"/>
              </a:spcBef>
              <a:spcAft>
                <a:spcPts val="0"/>
              </a:spcAft>
              <a:buSzPts val="2200"/>
              <a:buFont typeface="Old Standard TT"/>
              <a:buChar char="●"/>
            </a:pPr>
            <a:r>
              <a:rPr lang="en-US" sz="2200">
                <a:latin typeface="Old Standard TT"/>
                <a:ea typeface="Old Standard TT"/>
                <a:cs typeface="Old Standard TT"/>
                <a:sym typeface="Old Standard TT"/>
              </a:rPr>
              <a:t>See for more info: </a:t>
            </a:r>
            <a:r>
              <a:rPr lang="en-US" sz="2200" u="sng">
                <a:solidFill>
                  <a:schemeClr val="hlink"/>
                </a:solidFill>
                <a:latin typeface="Old Standard TT"/>
                <a:ea typeface="Old Standard TT"/>
                <a:cs typeface="Old Standard TT"/>
                <a:sym typeface="Old Standard TT"/>
                <a:hlinkClick r:id="rId5"/>
              </a:rPr>
              <a:t>“The Evolution Of Queerbaiting: From Queercoding to Queercatching”</a:t>
            </a:r>
            <a:endParaRPr sz="2200">
              <a:solidFill>
                <a:schemeClr val="dk1"/>
              </a:solidFill>
              <a:latin typeface="Old Standard TT"/>
              <a:ea typeface="Old Standard TT"/>
              <a:cs typeface="Old Standard TT"/>
              <a:sym typeface="Old Standard TT"/>
            </a:endParaRPr>
          </a:p>
          <a:p>
            <a:pPr marL="457200" lvl="0" indent="-368300" algn="l" rtl="0">
              <a:spcBef>
                <a:spcPts val="0"/>
              </a:spcBef>
              <a:spcAft>
                <a:spcPts val="0"/>
              </a:spcAft>
              <a:buSzPts val="2200"/>
              <a:buFont typeface="Old Standard TT"/>
              <a:buChar char="●"/>
            </a:pPr>
            <a:r>
              <a:rPr lang="en-US" sz="2200">
                <a:latin typeface="Old Standard TT"/>
                <a:ea typeface="Old Standard TT"/>
                <a:cs typeface="Old Standard TT"/>
                <a:sym typeface="Old Standard TT"/>
              </a:rPr>
              <a:t>Leads to harmful tropes (e.g. “Bury your gays) and exaggerated stereotypes (e.g. the self-hating gay or the Pansy)</a:t>
            </a:r>
            <a:endParaRPr sz="2200">
              <a:latin typeface="Old Standard TT"/>
              <a:ea typeface="Old Standard TT"/>
              <a:cs typeface="Old Standard TT"/>
              <a:sym typeface="Old Standard TT"/>
            </a:endParaRPr>
          </a:p>
          <a:p>
            <a:pPr marL="457200" lvl="0" indent="-368300" algn="l" rtl="0">
              <a:spcBef>
                <a:spcPts val="0"/>
              </a:spcBef>
              <a:spcAft>
                <a:spcPts val="0"/>
              </a:spcAft>
              <a:buSzPts val="2200"/>
              <a:buFont typeface="Old Standard TT"/>
              <a:buChar char="●"/>
            </a:pPr>
            <a:r>
              <a:rPr lang="en-US" sz="2200">
                <a:latin typeface="Old Standard TT"/>
                <a:ea typeface="Old Standard TT"/>
                <a:cs typeface="Old Standard TT"/>
                <a:sym typeface="Old Standard TT"/>
              </a:rPr>
              <a:t>Turns queer representation into a money-making scheme (as in “queercatching”)</a:t>
            </a:r>
            <a:endParaRPr sz="2200">
              <a:latin typeface="Old Standard TT"/>
              <a:ea typeface="Old Standard TT"/>
              <a:cs typeface="Old Standard TT"/>
              <a:sym typeface="Old Standard TT"/>
            </a:endParaRPr>
          </a:p>
        </p:txBody>
      </p:sp>
      <p:pic>
        <p:nvPicPr>
          <p:cNvPr id="110" name="Google Shape;110;p19"/>
          <p:cNvPicPr preferRelativeResize="0"/>
          <p:nvPr/>
        </p:nvPicPr>
        <p:blipFill>
          <a:blip r:embed="rId6">
            <a:alphaModFix/>
          </a:blip>
          <a:stretch>
            <a:fillRect/>
          </a:stretch>
        </p:blipFill>
        <p:spPr>
          <a:xfrm>
            <a:off x="9119675" y="5268825"/>
            <a:ext cx="2821001" cy="1589175"/>
          </a:xfrm>
          <a:prstGeom prst="rect">
            <a:avLst/>
          </a:prstGeom>
          <a:noFill/>
          <a:ln>
            <a:noFill/>
          </a:ln>
        </p:spPr>
      </p:pic>
      <p:pic>
        <p:nvPicPr>
          <p:cNvPr id="111" name="Google Shape;111;p19"/>
          <p:cNvPicPr preferRelativeResize="0"/>
          <p:nvPr/>
        </p:nvPicPr>
        <p:blipFill>
          <a:blip r:embed="rId7">
            <a:alphaModFix/>
          </a:blip>
          <a:stretch>
            <a:fillRect/>
          </a:stretch>
        </p:blipFill>
        <p:spPr>
          <a:xfrm>
            <a:off x="854625" y="-155625"/>
            <a:ext cx="1615469" cy="2261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0"/>
          <p:cNvPicPr preferRelativeResize="0"/>
          <p:nvPr/>
        </p:nvPicPr>
        <p:blipFill>
          <a:blip r:embed="rId3">
            <a:alphaModFix/>
          </a:blip>
          <a:stretch>
            <a:fillRect/>
          </a:stretch>
        </p:blipFill>
        <p:spPr>
          <a:xfrm>
            <a:off x="0" y="0"/>
            <a:ext cx="4107250" cy="2310325"/>
          </a:xfrm>
          <a:prstGeom prst="rect">
            <a:avLst/>
          </a:prstGeom>
          <a:noFill/>
          <a:ln>
            <a:noFill/>
          </a:ln>
        </p:spPr>
      </p:pic>
      <p:sp>
        <p:nvSpPr>
          <p:cNvPr id="117" name="Google Shape;117;p20"/>
          <p:cNvSpPr txBox="1">
            <a:spLocks noGrp="1"/>
          </p:cNvSpPr>
          <p:nvPr>
            <p:ph type="title"/>
          </p:nvPr>
        </p:nvSpPr>
        <p:spPr>
          <a:xfrm>
            <a:off x="3581400" y="899823"/>
            <a:ext cx="8610600" cy="1293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4000"/>
              <a:buFont typeface="Century Gothic"/>
              <a:buNone/>
            </a:pPr>
            <a:r>
              <a:rPr lang="en-US"/>
              <a:t>Q&amp;A: LGBTQ</a:t>
            </a:r>
            <a:r>
              <a:rPr lang="en-US" sz="2700"/>
              <a:t>+</a:t>
            </a:r>
            <a:r>
              <a:rPr lang="en-US"/>
              <a:t> </a:t>
            </a:r>
            <a:endParaRPr/>
          </a:p>
          <a:p>
            <a:pPr marL="0" lvl="0" indent="0" algn="r" rtl="0">
              <a:spcBef>
                <a:spcPts val="0"/>
              </a:spcBef>
              <a:spcAft>
                <a:spcPts val="0"/>
              </a:spcAft>
              <a:buClr>
                <a:schemeClr val="lt1"/>
              </a:buClr>
              <a:buSzPts val="4000"/>
              <a:buFont typeface="Century Gothic"/>
              <a:buNone/>
            </a:pPr>
            <a:r>
              <a:rPr lang="en-US"/>
              <a:t>REPRESENTATION in TV &amp; FILM</a:t>
            </a:r>
            <a:endParaRPr/>
          </a:p>
        </p:txBody>
      </p:sp>
      <p:sp>
        <p:nvSpPr>
          <p:cNvPr id="118" name="Google Shape;118;p20"/>
          <p:cNvSpPr txBox="1">
            <a:spLocks noGrp="1"/>
          </p:cNvSpPr>
          <p:nvPr>
            <p:ph type="body" idx="1"/>
          </p:nvPr>
        </p:nvSpPr>
        <p:spPr>
          <a:xfrm>
            <a:off x="140677" y="2529200"/>
            <a:ext cx="12192000" cy="4024200"/>
          </a:xfrm>
          <a:prstGeom prst="rect">
            <a:avLst/>
          </a:prstGeom>
        </p:spPr>
        <p:txBody>
          <a:bodyPr spcFirstLastPara="1" wrap="square" lIns="91425" tIns="45700" rIns="91425" bIns="45700" anchor="t" anchorCtr="0">
            <a:noAutofit/>
          </a:bodyPr>
          <a:lstStyle/>
          <a:p>
            <a:pPr marL="351791">
              <a:lnSpc>
                <a:spcPct val="100000"/>
              </a:lnSpc>
              <a:spcBef>
                <a:spcPts val="0"/>
              </a:spcBef>
              <a:buClr>
                <a:srgbClr val="000000"/>
              </a:buClr>
              <a:buSzPts val="2450"/>
            </a:pPr>
            <a:r>
              <a:rPr lang="en-US" sz="2450" dirty="0"/>
              <a:t>What are some of your favorite LGBTQ+ characters in TV or film? Why?</a:t>
            </a:r>
            <a:endParaRPr sz="2450" dirty="0"/>
          </a:p>
          <a:p>
            <a:pPr marL="0" lvl="0" indent="0" algn="l" rtl="0">
              <a:lnSpc>
                <a:spcPct val="100000"/>
              </a:lnSpc>
              <a:spcBef>
                <a:spcPts val="0"/>
              </a:spcBef>
              <a:spcAft>
                <a:spcPts val="0"/>
              </a:spcAft>
              <a:buNone/>
            </a:pPr>
            <a:r>
              <a:rPr lang="en-US" sz="2450" dirty="0"/>
              <a:t>		(If we spend the whole time gushing about our </a:t>
            </a:r>
            <a:r>
              <a:rPr lang="en-US" sz="2450" dirty="0" err="1"/>
              <a:t>faves</a:t>
            </a:r>
            <a:r>
              <a:rPr lang="en-US" sz="2450" dirty="0"/>
              <a:t>, that’s fine by us! We </a:t>
            </a:r>
            <a:endParaRPr sz="2450" dirty="0"/>
          </a:p>
          <a:p>
            <a:pPr marL="457200" lvl="0" indent="457200" algn="l" rtl="0">
              <a:lnSpc>
                <a:spcPct val="100000"/>
              </a:lnSpc>
              <a:spcBef>
                <a:spcPts val="0"/>
              </a:spcBef>
              <a:spcAft>
                <a:spcPts val="0"/>
              </a:spcAft>
              <a:buNone/>
            </a:pPr>
            <a:r>
              <a:rPr lang="en-US" sz="2450" dirty="0"/>
              <a:t>wanted this week’s meeting to bring some positive feels!)</a:t>
            </a:r>
            <a:endParaRPr sz="2450" dirty="0"/>
          </a:p>
          <a:p>
            <a:pPr marL="228600" lvl="0" indent="-219709" algn="l" rtl="0">
              <a:lnSpc>
                <a:spcPct val="100000"/>
              </a:lnSpc>
              <a:spcBef>
                <a:spcPts val="1000"/>
              </a:spcBef>
              <a:spcAft>
                <a:spcPts val="0"/>
              </a:spcAft>
              <a:buClr>
                <a:srgbClr val="000000"/>
              </a:buClr>
              <a:buSzPts val="2450"/>
              <a:buChar char="●"/>
            </a:pPr>
            <a:r>
              <a:rPr lang="en-US" sz="2450" dirty="0"/>
              <a:t>How much has that media taught you about your own community(</a:t>
            </a:r>
            <a:r>
              <a:rPr lang="en-US" sz="2450" dirty="0" err="1"/>
              <a:t>ies</a:t>
            </a:r>
            <a:r>
              <a:rPr lang="en-US" sz="2450" dirty="0"/>
              <a:t>)?</a:t>
            </a:r>
            <a:endParaRPr sz="2450" dirty="0"/>
          </a:p>
          <a:p>
            <a:pPr marL="228600" lvl="0" indent="-219709" algn="l" rtl="0">
              <a:lnSpc>
                <a:spcPct val="100000"/>
              </a:lnSpc>
              <a:spcBef>
                <a:spcPts val="1000"/>
              </a:spcBef>
              <a:spcAft>
                <a:spcPts val="0"/>
              </a:spcAft>
              <a:buClr>
                <a:srgbClr val="000000"/>
              </a:buClr>
              <a:buSzPts val="2450"/>
              <a:buChar char="●"/>
            </a:pPr>
            <a:r>
              <a:rPr lang="en-US" sz="2450" dirty="0"/>
              <a:t>Does “accurate” representation of LGBTQ+ characters matter? Why or why not? Is more of this kind of representation enough? </a:t>
            </a:r>
            <a:endParaRPr sz="2450" dirty="0"/>
          </a:p>
          <a:p>
            <a:pPr marL="228600" lvl="0" indent="-219709" algn="l" rtl="0">
              <a:lnSpc>
                <a:spcPct val="100000"/>
              </a:lnSpc>
              <a:spcBef>
                <a:spcPts val="1000"/>
              </a:spcBef>
              <a:spcAft>
                <a:spcPts val="0"/>
              </a:spcAft>
              <a:buClr>
                <a:srgbClr val="000000"/>
              </a:buClr>
              <a:buSzPts val="2450"/>
              <a:buChar char="●"/>
            </a:pPr>
            <a:r>
              <a:rPr lang="en-US" sz="2450" dirty="0"/>
              <a:t>Do you think that quality representation in TV and films ultimately improves LGBTQ+ people’s lived experiences? Why or why not? </a:t>
            </a:r>
            <a:endParaRPr sz="2450" dirty="0"/>
          </a:p>
          <a:p>
            <a:pPr marL="228600" lvl="0" indent="-219709" algn="l" rtl="0">
              <a:lnSpc>
                <a:spcPct val="100000"/>
              </a:lnSpc>
              <a:spcBef>
                <a:spcPts val="1000"/>
              </a:spcBef>
              <a:spcAft>
                <a:spcPts val="2100"/>
              </a:spcAft>
              <a:buClr>
                <a:srgbClr val="000000"/>
              </a:buClr>
              <a:buSzPts val="2450"/>
              <a:buChar char="●"/>
            </a:pPr>
            <a:r>
              <a:rPr lang="en-US" sz="2450" dirty="0"/>
              <a:t>What can be done to make “better” representation? What would “better” mean to you?</a:t>
            </a:r>
            <a:endParaRPr sz="2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22"/>
        <p:cNvGrpSpPr/>
        <p:nvPr/>
      </p:nvGrpSpPr>
      <p:grpSpPr>
        <a:xfrm>
          <a:off x="0" y="0"/>
          <a:ext cx="0" cy="0"/>
          <a:chOff x="0" y="0"/>
          <a:chExt cx="0" cy="0"/>
        </a:xfrm>
      </p:grpSpPr>
      <p:sp>
        <p:nvSpPr>
          <p:cNvPr id="123" name="Google Shape;123;p21"/>
          <p:cNvSpPr txBox="1">
            <a:spLocks noGrp="1"/>
          </p:cNvSpPr>
          <p:nvPr>
            <p:ph type="subTitle" idx="1"/>
          </p:nvPr>
        </p:nvSpPr>
        <p:spPr>
          <a:xfrm>
            <a:off x="683600" y="5120852"/>
            <a:ext cx="10824900" cy="1050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000"/>
              <a:buNone/>
            </a:pPr>
            <a:r>
              <a:rPr lang="en-US">
                <a:solidFill>
                  <a:srgbClr val="000000"/>
                </a:solidFill>
              </a:rPr>
              <a:t>See you next time, and good luck with Midterms!</a:t>
            </a:r>
            <a:endParaRPr>
              <a:solidFill>
                <a:srgbClr val="000000"/>
              </a:solidFill>
            </a:endParaRPr>
          </a:p>
        </p:txBody>
      </p:sp>
      <p:pic>
        <p:nvPicPr>
          <p:cNvPr id="124" name="Google Shape;124;p21"/>
          <p:cNvPicPr preferRelativeResize="0"/>
          <p:nvPr/>
        </p:nvPicPr>
        <p:blipFill>
          <a:blip r:embed="rId3">
            <a:alphaModFix/>
          </a:blip>
          <a:stretch>
            <a:fillRect/>
          </a:stretch>
        </p:blipFill>
        <p:spPr>
          <a:xfrm>
            <a:off x="4093313" y="225375"/>
            <a:ext cx="4005374" cy="3682151"/>
          </a:xfrm>
          <a:prstGeom prst="rect">
            <a:avLst/>
          </a:prstGeom>
          <a:noFill/>
          <a:ln>
            <a:noFill/>
          </a:ln>
          <a:effectLst>
            <a:reflection endPos="30000" dist="38100" dir="5400000" fadeDir="5400012" sy="-100000" algn="bl" rotWithShape="0"/>
          </a:effectLst>
        </p:spPr>
      </p:pic>
      <p:sp>
        <p:nvSpPr>
          <p:cNvPr id="125" name="Google Shape;125;p21"/>
          <p:cNvSpPr txBox="1">
            <a:spLocks noGrp="1"/>
          </p:cNvSpPr>
          <p:nvPr>
            <p:ph type="ctrTitle"/>
          </p:nvPr>
        </p:nvSpPr>
        <p:spPr>
          <a:xfrm>
            <a:off x="683600" y="2524400"/>
            <a:ext cx="10824900" cy="2030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Century Gothic"/>
              <a:buNone/>
            </a:pPr>
            <a:r>
              <a:rPr lang="en-US">
                <a:solidFill>
                  <a:srgbClr val="000000"/>
                </a:solidFill>
              </a:rPr>
              <a:t>THANKS FOR COMING!</a:t>
            </a:r>
            <a:endParaRPr>
              <a:solidFill>
                <a:srgbClr val="000000"/>
              </a:solidFill>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737</Words>
  <Application>Microsoft Macintosh PowerPoint</Application>
  <PresentationFormat>Widescreen</PresentationFormat>
  <Paragraphs>77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Old Standard TT</vt:lpstr>
      <vt:lpstr>Paperback</vt:lpstr>
      <vt:lpstr>LGBTQ+ STUDENT UNION</vt:lpstr>
      <vt:lpstr>REMEMBRANCE &amp; LAND RECOGNITION </vt:lpstr>
      <vt:lpstr>ANNOUNCEMENTS</vt:lpstr>
      <vt:lpstr>INTRODUCTIONS</vt:lpstr>
      <vt:lpstr>DISCUSSION RULES</vt:lpstr>
      <vt:lpstr>BRIEF HISTORY: LGBTQ+  REPRESENTATION in TV &amp; FILM</vt:lpstr>
      <vt:lpstr>Q&amp;A: LGBTQ+  REPRESENTATION in TV &amp; FILM</vt:lpstr>
      <vt:lpstr>THANKS FOR COMING!</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LGBTQ+ STUDENT UNION</dc:title>
  <cp:lastModifiedBy>Microsoft Office User</cp:lastModifiedBy>
  <cp:revision>3</cp:revision>
  <dcterms:modified xsi:type="dcterms:W3CDTF">2020-10-14T21:29:55Z</dcterms:modified>
</cp:coreProperties>
</file>