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0" r:id="rId4"/>
    <p:sldId id="264" r:id="rId5"/>
    <p:sldId id="261" r:id="rId6"/>
    <p:sldId id="265" r:id="rId7"/>
    <p:sldId id="258" r:id="rId8"/>
    <p:sldId id="266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1"/>
  </p:normalViewPr>
  <p:slideViewPr>
    <p:cSldViewPr snapToGrid="0" snapToObjects="1">
      <p:cViewPr varScale="1">
        <p:scale>
          <a:sx n="95" d="100"/>
          <a:sy n="95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1068-B717-D14F-95B0-D98465B31209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B6ED-31FF-C241-837E-93CB8C49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hyperlink" Target="http://scholarships.umbc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Relationship Id="rId3" Type="http://schemas.openxmlformats.org/officeDocument/2006/relationships/hyperlink" Target="http://scholarships.umbc.ed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Withdrawing vs. dropping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Merit Scholars </a:t>
            </a:r>
          </a:p>
          <a:p>
            <a:r>
              <a:rPr lang="en-US" dirty="0" smtClean="0"/>
              <a:t>Community Event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Ticket Request #110003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From: Ryan Reynolds </a:t>
            </a:r>
          </a:p>
          <a:p>
            <a:r>
              <a:rPr lang="en-US" dirty="0" smtClean="0"/>
              <a:t>Date: </a:t>
            </a:r>
            <a:r>
              <a:rPr lang="en-US" dirty="0" smtClean="0">
                <a:solidFill>
                  <a:srgbClr val="FF0000"/>
                </a:solidFill>
              </a:rPr>
              <a:t>September 21</a:t>
            </a:r>
            <a:r>
              <a:rPr lang="en-US" dirty="0" smtClean="0"/>
              <a:t>, 2018</a:t>
            </a:r>
          </a:p>
          <a:p>
            <a:r>
              <a:rPr lang="en-US" dirty="0" smtClean="0"/>
              <a:t>Message: I am </a:t>
            </a:r>
            <a:r>
              <a:rPr lang="en-US" dirty="0" smtClean="0">
                <a:solidFill>
                  <a:srgbClr val="FF0000"/>
                </a:solidFill>
              </a:rPr>
              <a:t>in 7.5 credits </a:t>
            </a:r>
            <a:r>
              <a:rPr lang="en-US" dirty="0" smtClean="0"/>
              <a:t>this semester and working part time.  I need to </a:t>
            </a:r>
            <a:r>
              <a:rPr lang="en-US" dirty="0" smtClean="0">
                <a:solidFill>
                  <a:srgbClr val="FF0000"/>
                </a:solidFill>
              </a:rPr>
              <a:t>drop</a:t>
            </a:r>
            <a:r>
              <a:rPr lang="en-US" dirty="0" smtClean="0"/>
              <a:t> my </a:t>
            </a:r>
            <a:r>
              <a:rPr lang="en-US" dirty="0" smtClean="0">
                <a:solidFill>
                  <a:srgbClr val="FF0000"/>
                </a:solidFill>
              </a:rPr>
              <a:t>Math 201 course (3 credits</a:t>
            </a:r>
            <a:r>
              <a:rPr lang="en-US" dirty="0" smtClean="0"/>
              <a:t>) but want to keep my scholarship, is this okay?  I’m a new </a:t>
            </a:r>
            <a:r>
              <a:rPr lang="en-US" dirty="0" smtClean="0">
                <a:solidFill>
                  <a:srgbClr val="FF0000"/>
                </a:solidFill>
              </a:rPr>
              <a:t>transfer student </a:t>
            </a:r>
            <a:r>
              <a:rPr lang="en-US" dirty="0" smtClean="0"/>
              <a:t>and I don’t know what to do. </a:t>
            </a:r>
            <a:r>
              <a:rPr lang="en-US" dirty="0"/>
              <a:t>HELP!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Add/drop deadline</a:t>
            </a:r>
          </a:p>
          <a:p>
            <a:r>
              <a:rPr lang="en-US" dirty="0"/>
              <a:t>Transfer Student</a:t>
            </a:r>
          </a:p>
          <a:p>
            <a:r>
              <a:rPr lang="en-US" dirty="0" smtClean="0"/>
              <a:t>7.5 </a:t>
            </a:r>
            <a:r>
              <a:rPr lang="mr-IN" dirty="0" smtClean="0"/>
              <a:t>–</a:t>
            </a:r>
            <a:r>
              <a:rPr lang="en-US" dirty="0" smtClean="0"/>
              <a:t> 3 credits : 4.5 credits</a:t>
            </a:r>
          </a:p>
          <a:p>
            <a:r>
              <a:rPr lang="en-US" dirty="0" smtClean="0"/>
              <a:t>(Below 6 credits)</a:t>
            </a:r>
          </a:p>
          <a:p>
            <a:r>
              <a:rPr lang="en-US" dirty="0" smtClean="0"/>
              <a:t>Withdrawing instead of Dropping</a:t>
            </a:r>
          </a:p>
          <a:p>
            <a:r>
              <a:rPr lang="en-US" dirty="0" smtClean="0"/>
              <a:t>What does he need to do?</a:t>
            </a:r>
          </a:p>
        </p:txBody>
      </p:sp>
    </p:spTree>
    <p:extLst>
      <p:ext uri="{BB962C8B-B14F-4D97-AF65-F5344CB8AC3E}">
        <p14:creationId xmlns:p14="http://schemas.microsoft.com/office/powerpoint/2010/main" val="165413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446" y="4945290"/>
            <a:ext cx="9720072" cy="1499616"/>
          </a:xfrm>
        </p:spPr>
        <p:txBody>
          <a:bodyPr/>
          <a:lstStyle/>
          <a:p>
            <a:pPr algn="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148" name="Picture 4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6" y="295613"/>
            <a:ext cx="7188663" cy="53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4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FRESHMEN MERIT SCHOLARS</a:t>
            </a:r>
          </a:p>
          <a:p>
            <a:r>
              <a:rPr lang="en-US" dirty="0" smtClean="0"/>
              <a:t>Enroll &amp; Successfully complete a minimum of 12+ credits </a:t>
            </a:r>
            <a:r>
              <a:rPr lang="en-US" dirty="0"/>
              <a:t>each academic </a:t>
            </a:r>
            <a:r>
              <a:rPr lang="en-US" dirty="0" smtClean="0"/>
              <a:t>fall &amp; </a:t>
            </a:r>
            <a:r>
              <a:rPr lang="en-US" smtClean="0"/>
              <a:t>spring semesters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TRANSFER MERIT </a:t>
            </a:r>
            <a:r>
              <a:rPr lang="en-US" dirty="0"/>
              <a:t>SCHOLARS</a:t>
            </a:r>
          </a:p>
          <a:p>
            <a:r>
              <a:rPr lang="en-US" dirty="0"/>
              <a:t>Enroll &amp; Successfully complete a minimum of 6</a:t>
            </a:r>
            <a:r>
              <a:rPr lang="en-US" dirty="0" smtClean="0"/>
              <a:t>+ credits each academic fall </a:t>
            </a:r>
            <a:r>
              <a:rPr lang="en-US" dirty="0"/>
              <a:t>&amp; spring </a:t>
            </a:r>
            <a:r>
              <a:rPr lang="en-US" dirty="0" smtClean="0"/>
              <a:t>semesters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mage result for enroll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6" y="5072253"/>
            <a:ext cx="5715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to add/drop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FALL 2018</a:t>
            </a:r>
          </a:p>
          <a:p>
            <a:r>
              <a:rPr lang="en-US" dirty="0"/>
              <a:t>Wednesday, September 12, 2018</a:t>
            </a:r>
          </a:p>
          <a:p>
            <a:endParaRPr lang="en-US" dirty="0"/>
          </a:p>
          <a:p>
            <a:r>
              <a:rPr lang="en-US" dirty="0"/>
              <a:t>SPRING 2019</a:t>
            </a:r>
          </a:p>
          <a:p>
            <a:r>
              <a:rPr lang="en-US" dirty="0"/>
              <a:t>Friday, February 8, 2019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Course does not impact your cumulative GPA</a:t>
            </a:r>
          </a:p>
          <a:p>
            <a:r>
              <a:rPr lang="en-US" dirty="0" smtClean="0"/>
              <a:t>Does not appear on your academic transcript</a:t>
            </a:r>
          </a:p>
          <a:p>
            <a:r>
              <a:rPr lang="en-US" dirty="0" smtClean="0"/>
              <a:t>May jeopardize enrollment requirements for scholarships</a:t>
            </a:r>
          </a:p>
          <a:p>
            <a:r>
              <a:rPr lang="en-US" dirty="0" smtClean="0"/>
              <a:t>Finish 15 </a:t>
            </a:r>
            <a:r>
              <a:rPr lang="mr-IN" dirty="0" smtClean="0"/>
              <a:t>–</a:t>
            </a:r>
            <a:r>
              <a:rPr lang="en-US" dirty="0" smtClean="0"/>
              <a:t> Graduate in 4 years or 2 years (transfers) </a:t>
            </a:r>
            <a:endParaRPr lang="en-US" dirty="0"/>
          </a:p>
        </p:txBody>
      </p:sp>
      <p:pic>
        <p:nvPicPr>
          <p:cNvPr id="2050" name="Picture 2" descr="mage result for add/dr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4325" r="23912" b="10340"/>
          <a:stretch/>
        </p:blipFill>
        <p:spPr bwMode="auto">
          <a:xfrm>
            <a:off x="813814" y="4679576"/>
            <a:ext cx="2078482" cy="19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3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to add/drop?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22739" r="21436" b="20199"/>
          <a:stretch/>
        </p:blipFill>
        <p:spPr>
          <a:xfrm>
            <a:off x="1801906" y="1707777"/>
            <a:ext cx="8821270" cy="5002306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136776" y="5109882"/>
            <a:ext cx="1909483" cy="497542"/>
          </a:xfrm>
          <a:prstGeom prst="donut">
            <a:avLst>
              <a:gd name="adj" fmla="val 10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563974" y="5428515"/>
            <a:ext cx="1418661" cy="958838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sx="135000" sy="135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28094" y="4989321"/>
            <a:ext cx="2232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my.umbc.edu</a:t>
            </a:r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Topics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Classes &amp; Grades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Student Schedule &amp; Registration Link</a:t>
            </a:r>
          </a:p>
        </p:txBody>
      </p:sp>
    </p:spTree>
    <p:extLst>
      <p:ext uri="{BB962C8B-B14F-4D97-AF65-F5344CB8AC3E}">
        <p14:creationId xmlns:p14="http://schemas.microsoft.com/office/powerpoint/2010/main" val="57385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to withdraw with a “w”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2018</a:t>
            </a:r>
          </a:p>
          <a:p>
            <a:r>
              <a:rPr lang="en-US" dirty="0" smtClean="0"/>
              <a:t>Tuesday, November13, </a:t>
            </a:r>
            <a:r>
              <a:rPr lang="en-US" dirty="0"/>
              <a:t>2018</a:t>
            </a:r>
          </a:p>
          <a:p>
            <a:endParaRPr lang="en-US" dirty="0"/>
          </a:p>
          <a:p>
            <a:r>
              <a:rPr lang="en-US" dirty="0"/>
              <a:t>SPRING 2019</a:t>
            </a:r>
          </a:p>
          <a:p>
            <a:r>
              <a:rPr lang="en-US" dirty="0" smtClean="0"/>
              <a:t>Monday, April </a:t>
            </a:r>
            <a:r>
              <a:rPr lang="en-US" dirty="0"/>
              <a:t>8, 2019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</a:t>
            </a:r>
            <a:r>
              <a:rPr lang="en-US" b="1" u="sng" dirty="0" smtClean="0"/>
              <a:t>does not </a:t>
            </a:r>
            <a:r>
              <a:rPr lang="en-US" dirty="0" smtClean="0"/>
              <a:t>impact your cumulative GPA</a:t>
            </a:r>
          </a:p>
          <a:p>
            <a:r>
              <a:rPr lang="en-US" dirty="0" smtClean="0"/>
              <a:t>Course </a:t>
            </a:r>
            <a:r>
              <a:rPr lang="en-US" b="1" dirty="0" smtClean="0"/>
              <a:t>will</a:t>
            </a:r>
            <a:r>
              <a:rPr lang="en-US" dirty="0" smtClean="0"/>
              <a:t> appear on your academic transcript as enrolled w/a “W” grade</a:t>
            </a:r>
          </a:p>
          <a:p>
            <a:r>
              <a:rPr lang="en-US" dirty="0" smtClean="0"/>
              <a:t>May jeopardize enrollment requirements for scholarships if not approved prior to withdrawal decision</a:t>
            </a:r>
          </a:p>
          <a:p>
            <a:r>
              <a:rPr lang="en-US" dirty="0" smtClean="0"/>
              <a:t>Finish 15 </a:t>
            </a:r>
            <a:r>
              <a:rPr lang="mr-IN" dirty="0" smtClean="0"/>
              <a:t>–</a:t>
            </a:r>
            <a:r>
              <a:rPr lang="en-US" dirty="0" smtClean="0"/>
              <a:t> Graduate in 4 years or 2 years (transfers) </a:t>
            </a:r>
          </a:p>
          <a:p>
            <a:r>
              <a:rPr lang="en-US" dirty="0" smtClean="0"/>
              <a:t>Lost of scholarship monies to course(s) </a:t>
            </a:r>
            <a:endParaRPr lang="en-US" dirty="0"/>
          </a:p>
        </p:txBody>
      </p:sp>
      <p:pic>
        <p:nvPicPr>
          <p:cNvPr id="3076" name="Picture 4" descr="mage result for with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01" y="4297680"/>
            <a:ext cx="1816906" cy="2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apply for withdraw approval?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t="24802" r="21795" b="9744"/>
          <a:stretch/>
        </p:blipFill>
        <p:spPr>
          <a:xfrm>
            <a:off x="2032658" y="1537678"/>
            <a:ext cx="7487860" cy="53203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397690" y="2916271"/>
            <a:ext cx="1943099" cy="1281568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sx="135000" sy="135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12942" y="4578801"/>
            <a:ext cx="223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Scholarships.umbc.edu</a:t>
            </a:r>
            <a:endParaRPr lang="en-US" dirty="0" smtClean="0"/>
          </a:p>
          <a:p>
            <a:r>
              <a:rPr lang="en-US" dirty="0" smtClean="0"/>
              <a:t>- Current Scholars</a:t>
            </a:r>
          </a:p>
          <a:p>
            <a:r>
              <a:rPr lang="en-US" dirty="0" smtClean="0"/>
              <a:t>- Withdrawal Requests</a:t>
            </a:r>
          </a:p>
        </p:txBody>
      </p:sp>
      <p:sp>
        <p:nvSpPr>
          <p:cNvPr id="10" name="Donut 9"/>
          <p:cNvSpPr/>
          <p:nvPr/>
        </p:nvSpPr>
        <p:spPr>
          <a:xfrm>
            <a:off x="3664325" y="5029278"/>
            <a:ext cx="4733365" cy="618487"/>
          </a:xfrm>
          <a:prstGeom prst="donut">
            <a:avLst>
              <a:gd name="adj" fmla="val 10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Ticket Request #110003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From: Kathy Bates</a:t>
            </a:r>
          </a:p>
          <a:p>
            <a:r>
              <a:rPr lang="en-US" dirty="0" smtClean="0"/>
              <a:t>Date: September 9, 2018</a:t>
            </a:r>
          </a:p>
          <a:p>
            <a:r>
              <a:rPr lang="en-US" dirty="0" smtClean="0"/>
              <a:t>Message: I am a sophomore enrolled with 18 credits this semester.  I am having troubling making my Organic Chemistry class at 8am and would like to drop it until next semester.  It’s 4 credits.  Will I lose my scholarship for dropping?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01" y="1882588"/>
            <a:ext cx="5908944" cy="3941219"/>
          </a:xfrm>
        </p:spPr>
      </p:pic>
      <p:pic>
        <p:nvPicPr>
          <p:cNvPr id="6" name="Picture 2" descr="mage result for whats the ans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6" y="5207705"/>
            <a:ext cx="1875102" cy="16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Ticket Request #110003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From: Kathy Bates</a:t>
            </a:r>
          </a:p>
          <a:p>
            <a:r>
              <a:rPr lang="en-US" dirty="0" smtClean="0"/>
              <a:t>Date: </a:t>
            </a:r>
            <a:r>
              <a:rPr lang="en-US" dirty="0" smtClean="0">
                <a:solidFill>
                  <a:srgbClr val="FF0000"/>
                </a:solidFill>
              </a:rPr>
              <a:t>September 9,</a:t>
            </a:r>
            <a:r>
              <a:rPr lang="en-US" dirty="0" smtClean="0"/>
              <a:t> 2018</a:t>
            </a:r>
          </a:p>
          <a:p>
            <a:r>
              <a:rPr lang="en-US" dirty="0" smtClean="0"/>
              <a:t>Message: I am a sophomore enrolled with </a:t>
            </a:r>
            <a:r>
              <a:rPr lang="en-US" dirty="0" smtClean="0">
                <a:solidFill>
                  <a:srgbClr val="FF0000"/>
                </a:solidFill>
              </a:rPr>
              <a:t>18 credits </a:t>
            </a:r>
            <a:r>
              <a:rPr lang="en-US" dirty="0" smtClean="0"/>
              <a:t>this semester.  I am having troubling making my Organic Chemistry class at 8am and would like to drop it until next semester.  </a:t>
            </a:r>
            <a:r>
              <a:rPr lang="en-US" dirty="0" smtClean="0">
                <a:solidFill>
                  <a:srgbClr val="FF0000"/>
                </a:solidFill>
              </a:rPr>
              <a:t>It’s 4 credits</a:t>
            </a:r>
            <a:r>
              <a:rPr lang="en-US" dirty="0" smtClean="0"/>
              <a:t>.  Will I lose my scholarship </a:t>
            </a:r>
            <a:r>
              <a:rPr lang="en-US" dirty="0" smtClean="0">
                <a:solidFill>
                  <a:srgbClr val="FF0000"/>
                </a:solidFill>
              </a:rPr>
              <a:t>for dropping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Prior to </a:t>
            </a:r>
            <a:r>
              <a:rPr lang="en-US" dirty="0"/>
              <a:t>Add/drop </a:t>
            </a:r>
            <a:r>
              <a:rPr lang="en-US" dirty="0" smtClean="0"/>
              <a:t>period deadline</a:t>
            </a:r>
            <a:endParaRPr lang="en-US" dirty="0"/>
          </a:p>
          <a:p>
            <a:r>
              <a:rPr lang="en-US" dirty="0" smtClean="0"/>
              <a:t>Continuing Student w/FRS scholarship</a:t>
            </a:r>
            <a:endParaRPr lang="en-US" dirty="0"/>
          </a:p>
          <a:p>
            <a:r>
              <a:rPr lang="en-US" dirty="0" smtClean="0"/>
              <a:t>18 credits - 4 </a:t>
            </a:r>
            <a:r>
              <a:rPr lang="en-US" dirty="0"/>
              <a:t>credits</a:t>
            </a:r>
          </a:p>
          <a:p>
            <a:r>
              <a:rPr lang="en-US" dirty="0" smtClean="0"/>
              <a:t>Dropping or Withdrawing?</a:t>
            </a:r>
            <a:endParaRPr lang="en-US" dirty="0"/>
          </a:p>
          <a:p>
            <a:r>
              <a:rPr lang="en-US" dirty="0"/>
              <a:t>What </a:t>
            </a:r>
            <a:r>
              <a:rPr lang="en-US" dirty="0" smtClean="0"/>
              <a:t>are Kathy’s options?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7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Ticket Request #1120145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From: Ryan Reynolds </a:t>
            </a:r>
          </a:p>
          <a:p>
            <a:r>
              <a:rPr lang="en-US" dirty="0" smtClean="0"/>
              <a:t>Date: September 21, 2018</a:t>
            </a:r>
          </a:p>
          <a:p>
            <a:r>
              <a:rPr lang="en-US" dirty="0" smtClean="0"/>
              <a:t>Message: I am in 7.5 credits this semester and working part time.  I need to drop my Math 201 course (3 credits) but want to keep my scholarship, is this okay?  I’m a new transfer student and I don’t know what to do. </a:t>
            </a:r>
            <a:r>
              <a:rPr lang="en-US" dirty="0"/>
              <a:t>HELP!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93" y="2084832"/>
            <a:ext cx="4117007" cy="4022725"/>
          </a:xfrm>
        </p:spPr>
      </p:pic>
      <p:pic>
        <p:nvPicPr>
          <p:cNvPr id="6" name="Picture 2" descr="mage result for whats the ans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6" y="5207705"/>
            <a:ext cx="1875102" cy="16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75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</TotalTime>
  <Words>520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Mangal</vt:lpstr>
      <vt:lpstr>Tw Cen MT</vt:lpstr>
      <vt:lpstr>Tw Cen MT Condensed</vt:lpstr>
      <vt:lpstr>Wingdings 3</vt:lpstr>
      <vt:lpstr>Arial</vt:lpstr>
      <vt:lpstr>Integral</vt:lpstr>
      <vt:lpstr>Withdrawing vs. dropping</vt:lpstr>
      <vt:lpstr>Enrollment requirements</vt:lpstr>
      <vt:lpstr>Last day to add/drop</vt:lpstr>
      <vt:lpstr>Where to go to add/drop?</vt:lpstr>
      <vt:lpstr>Last day to withdraw with a “w” grade</vt:lpstr>
      <vt:lpstr>How can I apply for withdraw approval?</vt:lpstr>
      <vt:lpstr>RT Ticket Request #110003</vt:lpstr>
      <vt:lpstr>RT Ticket Request #110003</vt:lpstr>
      <vt:lpstr>RT Ticket Request #1120145</vt:lpstr>
      <vt:lpstr>RT Ticket Request #110003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cp:lastPrinted>2018-09-12T15:37:18Z</cp:lastPrinted>
  <dcterms:created xsi:type="dcterms:W3CDTF">2018-09-12T12:06:42Z</dcterms:created>
  <dcterms:modified xsi:type="dcterms:W3CDTF">2018-09-12T15:41:19Z</dcterms:modified>
</cp:coreProperties>
</file>