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86" r:id="rId9"/>
    <p:sldId id="264" r:id="rId10"/>
    <p:sldId id="265" r:id="rId11"/>
    <p:sldId id="266" r:id="rId12"/>
    <p:sldId id="268" r:id="rId13"/>
    <p:sldId id="267" r:id="rId14"/>
    <p:sldId id="279" r:id="rId15"/>
    <p:sldId id="269" r:id="rId16"/>
    <p:sldId id="272" r:id="rId17"/>
    <p:sldId id="271" r:id="rId18"/>
    <p:sldId id="275" r:id="rId19"/>
    <p:sldId id="274" r:id="rId20"/>
    <p:sldId id="273" r:id="rId21"/>
    <p:sldId id="287" r:id="rId22"/>
    <p:sldId id="288" r:id="rId23"/>
    <p:sldId id="276" r:id="rId24"/>
    <p:sldId id="270" r:id="rId25"/>
    <p:sldId id="278" r:id="rId26"/>
    <p:sldId id="280" r:id="rId27"/>
    <p:sldId id="281"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111" d="100"/>
          <a:sy n="111" d="100"/>
        </p:scale>
        <p:origin x="168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10/10/18</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10/10/18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10/10/18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10/10/18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10/10/18</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10/10/18</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10/10/18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10/10/18</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10/10/18</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10/10/18</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10/10/18</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10/10/18</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10/10/18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10/10/18</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ampuslife.umbc.edu/diversity-and-inclusion/lgbtq-resourc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ampuslife.umbc.edu/leadership/leadership-develop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www.umbc.edu/transit/"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womenscenter.umbc.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mbc.edu/reslife/" TargetMode="Externa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careers.umbc.edu/umbcworks/" TargetMode="External"/><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s://shrivercenter.umbc.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ecreation.umbc.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dvising.umbc.edu/" TargetMode="Externa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egistrar.umb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y.umbc.edu/events" TargetMode="Externa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inancialaid.umbc.edu/contac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hyperlink" Target="https://scholarships.umbc.edu/cyb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hyperlink" Target="https://scholarships.umbc.edu/sherman-ste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rc.umbc.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rc.umbc.edu/tutor/writing-cente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mbc.edu/sj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hyperlink" Target="http://rvap.umbc.edu/greendo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layer.vimeo.com/video/7134969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unseling.umbc.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ampuslife.umbc.edu/diversity-and-inclusion/interfaith-cent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sga.umbc.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seb.umbc.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hyperlink" Target="https://campuslife.umbc.edu/student-organizations/list-of-student-organizatio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retrieverweekly.umb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UMBC Campus Resources</a:t>
            </a:r>
          </a:p>
        </p:txBody>
      </p:sp>
    </p:spTree>
    <p:extLst>
      <p:ext uri="{BB962C8B-B14F-4D97-AF65-F5344CB8AC3E}">
        <p14:creationId xmlns:p14="http://schemas.microsoft.com/office/powerpoint/2010/main" val="380313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Queer Student Lounge</a:t>
            </a:r>
          </a:p>
        </p:txBody>
      </p:sp>
      <p:sp>
        <p:nvSpPr>
          <p:cNvPr id="3" name="Content Placeholder 2"/>
          <p:cNvSpPr>
            <a:spLocks noGrp="1"/>
          </p:cNvSpPr>
          <p:nvPr>
            <p:ph idx="1"/>
          </p:nvPr>
        </p:nvSpPr>
        <p:spPr/>
        <p:txBody>
          <a:bodyPr/>
          <a:lstStyle/>
          <a:p>
            <a:r>
              <a:rPr lang="en-US" dirty="0"/>
              <a:t>Location : University Center, Rm. 201</a:t>
            </a:r>
          </a:p>
          <a:p>
            <a:r>
              <a:rPr lang="en-US" dirty="0"/>
              <a:t>Phone : 410-455-6370</a:t>
            </a:r>
          </a:p>
          <a:p>
            <a:r>
              <a:rPr lang="en-US" dirty="0"/>
              <a:t>E-mail : lgbtq@umbc.edu</a:t>
            </a:r>
          </a:p>
          <a:p>
            <a:r>
              <a:rPr lang="en-US" dirty="0"/>
              <a:t>9 AM – 5 PM, Monday – Friday</a:t>
            </a:r>
          </a:p>
          <a:p>
            <a:r>
              <a:rPr lang="en-US" dirty="0">
                <a:hlinkClick r:id="rId2"/>
              </a:rPr>
              <a:t>https://campuslife.umbc.edu/diversity-and-inclusion/lgbtq-resources/</a:t>
            </a:r>
            <a:endParaRPr lang="en-US" dirty="0"/>
          </a:p>
        </p:txBody>
      </p:sp>
    </p:spTree>
    <p:extLst>
      <p:ext uri="{BB962C8B-B14F-4D97-AF65-F5344CB8AC3E}">
        <p14:creationId xmlns:p14="http://schemas.microsoft.com/office/powerpoint/2010/main" val="245708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Education from </a:t>
            </a:r>
            <a:br>
              <a:rPr lang="en-US" dirty="0"/>
            </a:br>
            <a:r>
              <a:rPr lang="en-US" dirty="0"/>
              <a:t>Student Life</a:t>
            </a:r>
          </a:p>
        </p:txBody>
      </p:sp>
      <p:sp>
        <p:nvSpPr>
          <p:cNvPr id="3" name="Content Placeholder 2"/>
          <p:cNvSpPr>
            <a:spLocks noGrp="1"/>
          </p:cNvSpPr>
          <p:nvPr>
            <p:ph idx="1"/>
          </p:nvPr>
        </p:nvSpPr>
        <p:spPr/>
        <p:txBody>
          <a:bodyPr/>
          <a:lstStyle/>
          <a:p>
            <a:r>
              <a:rPr lang="en-US" dirty="0" err="1"/>
              <a:t>STRiVE</a:t>
            </a:r>
            <a:endParaRPr lang="en-US" dirty="0"/>
          </a:p>
          <a:p>
            <a:r>
              <a:rPr lang="en-US" dirty="0"/>
              <a:t>LeadingOrgs Retreat</a:t>
            </a:r>
          </a:p>
          <a:p>
            <a:r>
              <a:rPr lang="en-US" dirty="0"/>
              <a:t>First Year Council (FYC)</a:t>
            </a:r>
          </a:p>
          <a:p>
            <a:r>
              <a:rPr lang="en-US" dirty="0">
                <a:hlinkClick r:id="rId2"/>
              </a:rPr>
              <a:t>https://campuslife.umbc.edu/leadership/leadership-development/</a:t>
            </a:r>
            <a:endParaRPr lang="en-US" dirty="0"/>
          </a:p>
        </p:txBody>
      </p:sp>
    </p:spTree>
    <p:extLst>
      <p:ext uri="{BB962C8B-B14F-4D97-AF65-F5344CB8AC3E}">
        <p14:creationId xmlns:p14="http://schemas.microsoft.com/office/powerpoint/2010/main" val="314247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UMBC Transit Bus Schedule &amp; Apps</a:t>
            </a:r>
          </a:p>
        </p:txBody>
      </p:sp>
      <p:pic>
        <p:nvPicPr>
          <p:cNvPr id="4" name="Picture 3"/>
          <p:cNvPicPr>
            <a:picLocks noChangeAspect="1"/>
          </p:cNvPicPr>
          <p:nvPr/>
        </p:nvPicPr>
        <p:blipFill>
          <a:blip r:embed="rId2"/>
          <a:stretch>
            <a:fillRect/>
          </a:stretch>
        </p:blipFill>
        <p:spPr>
          <a:xfrm>
            <a:off x="6670697" y="2717800"/>
            <a:ext cx="1752600" cy="1409700"/>
          </a:xfrm>
          <a:prstGeom prst="rect">
            <a:avLst/>
          </a:prstGeom>
        </p:spPr>
      </p:pic>
      <p:pic>
        <p:nvPicPr>
          <p:cNvPr id="5" name="Picture 4"/>
          <p:cNvPicPr>
            <a:picLocks noChangeAspect="1"/>
          </p:cNvPicPr>
          <p:nvPr/>
        </p:nvPicPr>
        <p:blipFill>
          <a:blip r:embed="rId3"/>
          <a:stretch>
            <a:fillRect/>
          </a:stretch>
        </p:blipFill>
        <p:spPr>
          <a:xfrm>
            <a:off x="498474" y="3136900"/>
            <a:ext cx="2349500" cy="584200"/>
          </a:xfrm>
          <a:prstGeom prst="rect">
            <a:avLst/>
          </a:prstGeom>
        </p:spPr>
      </p:pic>
      <p:pic>
        <p:nvPicPr>
          <p:cNvPr id="6" name="Picture 5"/>
          <p:cNvPicPr>
            <a:picLocks noChangeAspect="1"/>
          </p:cNvPicPr>
          <p:nvPr/>
        </p:nvPicPr>
        <p:blipFill>
          <a:blip r:embed="rId4"/>
          <a:stretch>
            <a:fillRect/>
          </a:stretch>
        </p:blipFill>
        <p:spPr>
          <a:xfrm>
            <a:off x="3278491" y="2540446"/>
            <a:ext cx="2604383" cy="2361307"/>
          </a:xfrm>
          <a:prstGeom prst="rect">
            <a:avLst/>
          </a:prstGeom>
        </p:spPr>
      </p:pic>
      <p:sp>
        <p:nvSpPr>
          <p:cNvPr id="7" name="TextBox 6"/>
          <p:cNvSpPr txBox="1"/>
          <p:nvPr/>
        </p:nvSpPr>
        <p:spPr>
          <a:xfrm>
            <a:off x="3033790" y="5350004"/>
            <a:ext cx="3774601" cy="369332"/>
          </a:xfrm>
          <a:prstGeom prst="rect">
            <a:avLst/>
          </a:prstGeom>
          <a:noFill/>
        </p:spPr>
        <p:txBody>
          <a:bodyPr wrap="square" rtlCol="0">
            <a:spAutoFit/>
          </a:bodyPr>
          <a:lstStyle/>
          <a:p>
            <a:r>
              <a:rPr lang="en-US" dirty="0">
                <a:hlinkClick r:id="rId5"/>
              </a:rPr>
              <a:t>http://www.umbc.edu/transit/</a:t>
            </a:r>
            <a:endParaRPr lang="en-US" dirty="0"/>
          </a:p>
        </p:txBody>
      </p:sp>
    </p:spTree>
    <p:extLst>
      <p:ext uri="{BB962C8B-B14F-4D97-AF65-F5344CB8AC3E}">
        <p14:creationId xmlns:p14="http://schemas.microsoft.com/office/powerpoint/2010/main" val="327207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Women’s Center</a:t>
            </a:r>
          </a:p>
        </p:txBody>
      </p:sp>
      <p:pic>
        <p:nvPicPr>
          <p:cNvPr id="4" name="Picture 3"/>
          <p:cNvPicPr>
            <a:picLocks noChangeAspect="1"/>
          </p:cNvPicPr>
          <p:nvPr/>
        </p:nvPicPr>
        <p:blipFill>
          <a:blip r:embed="rId2"/>
          <a:stretch>
            <a:fillRect/>
          </a:stretch>
        </p:blipFill>
        <p:spPr>
          <a:xfrm>
            <a:off x="2974998" y="2047014"/>
            <a:ext cx="2610470" cy="2781248"/>
          </a:xfrm>
          <a:prstGeom prst="rect">
            <a:avLst/>
          </a:prstGeom>
        </p:spPr>
      </p:pic>
      <p:sp>
        <p:nvSpPr>
          <p:cNvPr id="6" name="TextBox 5"/>
          <p:cNvSpPr txBox="1"/>
          <p:nvPr/>
        </p:nvSpPr>
        <p:spPr>
          <a:xfrm>
            <a:off x="2608761" y="5090410"/>
            <a:ext cx="3715806" cy="369332"/>
          </a:xfrm>
          <a:prstGeom prst="rect">
            <a:avLst/>
          </a:prstGeom>
          <a:noFill/>
        </p:spPr>
        <p:txBody>
          <a:bodyPr wrap="square" rtlCol="0">
            <a:spAutoFit/>
          </a:bodyPr>
          <a:lstStyle/>
          <a:p>
            <a:r>
              <a:rPr lang="en-US" dirty="0">
                <a:hlinkClick r:id="rId3"/>
              </a:rPr>
              <a:t>http://womenscenter.umbc.edu/</a:t>
            </a:r>
            <a:endParaRPr lang="en-US" dirty="0"/>
          </a:p>
        </p:txBody>
      </p:sp>
    </p:spTree>
    <p:extLst>
      <p:ext uri="{BB962C8B-B14F-4D97-AF65-F5344CB8AC3E}">
        <p14:creationId xmlns:p14="http://schemas.microsoft.com/office/powerpoint/2010/main" val="201309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Residential Life</a:t>
            </a:r>
          </a:p>
        </p:txBody>
      </p:sp>
      <p:sp>
        <p:nvSpPr>
          <p:cNvPr id="3" name="Content Placeholder 2"/>
          <p:cNvSpPr>
            <a:spLocks noGrp="1"/>
          </p:cNvSpPr>
          <p:nvPr>
            <p:ph idx="1"/>
          </p:nvPr>
        </p:nvSpPr>
        <p:spPr>
          <a:xfrm>
            <a:off x="498474" y="1981200"/>
            <a:ext cx="7556313" cy="447275"/>
          </a:xfrm>
        </p:spPr>
        <p:txBody>
          <a:bodyPr/>
          <a:lstStyle/>
          <a:p>
            <a:r>
              <a:rPr lang="en-US" dirty="0">
                <a:hlinkClick r:id="rId2"/>
              </a:rPr>
              <a:t>http://www.umbc.edu/</a:t>
            </a:r>
            <a:r>
              <a:rPr lang="en-US" dirty="0" err="1">
                <a:hlinkClick r:id="rId2"/>
              </a:rPr>
              <a:t>reslife</a:t>
            </a:r>
            <a:r>
              <a:rPr lang="en-US" dirty="0">
                <a:hlinkClick r:id="rId2"/>
              </a:rPr>
              <a:t>/</a:t>
            </a:r>
            <a:endParaRPr lang="en-US" dirty="0"/>
          </a:p>
        </p:txBody>
      </p:sp>
      <p:pic>
        <p:nvPicPr>
          <p:cNvPr id="4" name="Picture 3"/>
          <p:cNvPicPr>
            <a:picLocks noChangeAspect="1"/>
          </p:cNvPicPr>
          <p:nvPr/>
        </p:nvPicPr>
        <p:blipFill>
          <a:blip r:embed="rId3"/>
          <a:stretch>
            <a:fillRect/>
          </a:stretch>
        </p:blipFill>
        <p:spPr>
          <a:xfrm>
            <a:off x="697749" y="2659603"/>
            <a:ext cx="7926428" cy="1248412"/>
          </a:xfrm>
          <a:prstGeom prst="rect">
            <a:avLst/>
          </a:prstGeom>
        </p:spPr>
      </p:pic>
    </p:spTree>
    <p:extLst>
      <p:ext uri="{BB962C8B-B14F-4D97-AF65-F5344CB8AC3E}">
        <p14:creationId xmlns:p14="http://schemas.microsoft.com/office/powerpoint/2010/main" val="34840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Center &amp; UMBCworks</a:t>
            </a:r>
          </a:p>
        </p:txBody>
      </p:sp>
      <p:pic>
        <p:nvPicPr>
          <p:cNvPr id="4" name="Picture 3"/>
          <p:cNvPicPr>
            <a:picLocks noChangeAspect="1"/>
          </p:cNvPicPr>
          <p:nvPr/>
        </p:nvPicPr>
        <p:blipFill>
          <a:blip r:embed="rId2"/>
          <a:stretch>
            <a:fillRect/>
          </a:stretch>
        </p:blipFill>
        <p:spPr>
          <a:xfrm>
            <a:off x="815964" y="1941190"/>
            <a:ext cx="2486648" cy="2486648"/>
          </a:xfrm>
          <a:prstGeom prst="rect">
            <a:avLst/>
          </a:prstGeom>
        </p:spPr>
      </p:pic>
      <p:sp>
        <p:nvSpPr>
          <p:cNvPr id="5" name="TextBox 4"/>
          <p:cNvSpPr txBox="1"/>
          <p:nvPr/>
        </p:nvSpPr>
        <p:spPr>
          <a:xfrm>
            <a:off x="962594" y="4127145"/>
            <a:ext cx="3247085" cy="923330"/>
          </a:xfrm>
          <a:prstGeom prst="rect">
            <a:avLst/>
          </a:prstGeom>
          <a:noFill/>
        </p:spPr>
        <p:txBody>
          <a:bodyPr wrap="square" rtlCol="0">
            <a:spAutoFit/>
          </a:bodyPr>
          <a:lstStyle/>
          <a:p>
            <a:pPr marL="285750" indent="-285750">
              <a:buFont typeface="Arial"/>
              <a:buChar char="•"/>
            </a:pPr>
            <a:r>
              <a:rPr lang="en-US" dirty="0"/>
              <a:t>Math/Psychology 201</a:t>
            </a:r>
          </a:p>
          <a:p>
            <a:pPr marL="285750" indent="-285750">
              <a:buFont typeface="Arial"/>
              <a:buChar char="•"/>
            </a:pPr>
            <a:r>
              <a:rPr lang="en-US" dirty="0"/>
              <a:t>Email: careers@umbc.edu</a:t>
            </a:r>
          </a:p>
        </p:txBody>
      </p:sp>
      <p:pic>
        <p:nvPicPr>
          <p:cNvPr id="8" name="Picture 7"/>
          <p:cNvPicPr>
            <a:picLocks noChangeAspect="1"/>
          </p:cNvPicPr>
          <p:nvPr/>
        </p:nvPicPr>
        <p:blipFill>
          <a:blip r:embed="rId3"/>
          <a:stretch>
            <a:fillRect/>
          </a:stretch>
        </p:blipFill>
        <p:spPr>
          <a:xfrm>
            <a:off x="5585468" y="3200472"/>
            <a:ext cx="1990713" cy="444356"/>
          </a:xfrm>
          <a:prstGeom prst="rect">
            <a:avLst/>
          </a:prstGeom>
        </p:spPr>
      </p:pic>
      <p:sp>
        <p:nvSpPr>
          <p:cNvPr id="9" name="TextBox 8"/>
          <p:cNvSpPr txBox="1"/>
          <p:nvPr/>
        </p:nvSpPr>
        <p:spPr>
          <a:xfrm>
            <a:off x="5326774" y="4127145"/>
            <a:ext cx="3551182" cy="646331"/>
          </a:xfrm>
          <a:prstGeom prst="rect">
            <a:avLst/>
          </a:prstGeom>
          <a:noFill/>
        </p:spPr>
        <p:txBody>
          <a:bodyPr wrap="square" rtlCol="0">
            <a:spAutoFit/>
          </a:bodyPr>
          <a:lstStyle/>
          <a:p>
            <a:pPr marL="285750" indent="-285750">
              <a:buFont typeface="Arial"/>
              <a:buChar char="•"/>
            </a:pPr>
            <a:r>
              <a:rPr lang="en-US" dirty="0">
                <a:hlinkClick r:id="rId4"/>
              </a:rPr>
              <a:t>http://careers.umbc.edu/umbcworks/</a:t>
            </a:r>
            <a:endParaRPr lang="en-US" dirty="0"/>
          </a:p>
        </p:txBody>
      </p:sp>
    </p:spTree>
    <p:extLst>
      <p:ext uri="{BB962C8B-B14F-4D97-AF65-F5344CB8AC3E}">
        <p14:creationId xmlns:p14="http://schemas.microsoft.com/office/powerpoint/2010/main" val="156384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Shriver Center </a:t>
            </a:r>
          </a:p>
        </p:txBody>
      </p:sp>
      <p:sp>
        <p:nvSpPr>
          <p:cNvPr id="3" name="Content Placeholder 2"/>
          <p:cNvSpPr>
            <a:spLocks noGrp="1"/>
          </p:cNvSpPr>
          <p:nvPr>
            <p:ph idx="1"/>
          </p:nvPr>
        </p:nvSpPr>
        <p:spPr>
          <a:xfrm>
            <a:off x="498473" y="1600200"/>
            <a:ext cx="7556313" cy="4144963"/>
          </a:xfrm>
        </p:spPr>
        <p:txBody>
          <a:bodyPr/>
          <a:lstStyle/>
          <a:p>
            <a:r>
              <a:rPr lang="en-US" dirty="0"/>
              <a:t>Mission:</a:t>
            </a:r>
          </a:p>
          <a:p>
            <a:pPr lvl="1"/>
            <a:r>
              <a:rPr lang="en-US" dirty="0"/>
              <a:t>The Shriver Center at UMBC promotes the integration of civic engagement, teaching, learning, and discovery on campus, regionally, and nationally so that each advances the others for the benefit of society.</a:t>
            </a:r>
          </a:p>
        </p:txBody>
      </p:sp>
      <p:pic>
        <p:nvPicPr>
          <p:cNvPr id="5" name="Picture 4"/>
          <p:cNvPicPr>
            <a:picLocks noChangeAspect="1"/>
          </p:cNvPicPr>
          <p:nvPr/>
        </p:nvPicPr>
        <p:blipFill>
          <a:blip r:embed="rId2"/>
          <a:stretch>
            <a:fillRect/>
          </a:stretch>
        </p:blipFill>
        <p:spPr>
          <a:xfrm>
            <a:off x="2950346" y="3552749"/>
            <a:ext cx="3048000" cy="1943100"/>
          </a:xfrm>
          <a:prstGeom prst="rect">
            <a:avLst/>
          </a:prstGeom>
        </p:spPr>
      </p:pic>
      <p:sp>
        <p:nvSpPr>
          <p:cNvPr id="4" name="Rectangle 3">
            <a:extLst>
              <a:ext uri="{FF2B5EF4-FFF2-40B4-BE49-F238E27FC236}">
                <a16:creationId xmlns:a16="http://schemas.microsoft.com/office/drawing/2014/main" xmlns="" id="{E596B616-8FC4-4447-B038-3720948A8DFB}"/>
              </a:ext>
            </a:extLst>
          </p:cNvPr>
          <p:cNvSpPr/>
          <p:nvPr/>
        </p:nvSpPr>
        <p:spPr>
          <a:xfrm>
            <a:off x="2757240" y="5745163"/>
            <a:ext cx="3629520" cy="369332"/>
          </a:xfrm>
          <a:prstGeom prst="rect">
            <a:avLst/>
          </a:prstGeom>
        </p:spPr>
        <p:txBody>
          <a:bodyPr wrap="none">
            <a:spAutoFit/>
          </a:bodyPr>
          <a:lstStyle/>
          <a:p>
            <a:r>
              <a:rPr lang="en-US" dirty="0">
                <a:hlinkClick r:id="rId3"/>
              </a:rPr>
              <a:t>https://shrivercenter.umbc.edu/</a:t>
            </a:r>
            <a:endParaRPr lang="en-US" dirty="0"/>
          </a:p>
        </p:txBody>
      </p:sp>
    </p:spTree>
    <p:extLst>
      <p:ext uri="{BB962C8B-B14F-4D97-AF65-F5344CB8AC3E}">
        <p14:creationId xmlns:p14="http://schemas.microsoft.com/office/powerpoint/2010/main" val="99207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RAC’s Intermural Sports</a:t>
            </a:r>
          </a:p>
        </p:txBody>
      </p:sp>
      <p:sp>
        <p:nvSpPr>
          <p:cNvPr id="3" name="Content Placeholder 2"/>
          <p:cNvSpPr>
            <a:spLocks noGrp="1"/>
          </p:cNvSpPr>
          <p:nvPr>
            <p:ph idx="1"/>
          </p:nvPr>
        </p:nvSpPr>
        <p:spPr>
          <a:xfrm>
            <a:off x="498473" y="1670482"/>
            <a:ext cx="7556313" cy="4703424"/>
          </a:xfrm>
        </p:spPr>
        <p:txBody>
          <a:bodyPr>
            <a:normAutofit lnSpcReduction="10000"/>
          </a:bodyPr>
          <a:lstStyle/>
          <a:p>
            <a:r>
              <a:rPr lang="en-US" dirty="0"/>
              <a:t>Fall 2018 IMLeagues</a:t>
            </a:r>
          </a:p>
          <a:p>
            <a:pPr lvl="1"/>
            <a:r>
              <a:rPr lang="en-US" sz="1400" dirty="0"/>
              <a:t>Outdoor Soccer</a:t>
            </a:r>
          </a:p>
          <a:p>
            <a:pPr lvl="1"/>
            <a:r>
              <a:rPr lang="en-US" sz="1400" dirty="0"/>
              <a:t>Flag Football</a:t>
            </a:r>
          </a:p>
          <a:p>
            <a:pPr lvl="1"/>
            <a:r>
              <a:rPr lang="en-US" sz="1400" dirty="0"/>
              <a:t>Indoor Soccer</a:t>
            </a:r>
          </a:p>
          <a:p>
            <a:pPr lvl="1"/>
            <a:r>
              <a:rPr lang="en-US" sz="1400" dirty="0"/>
              <a:t>5v5 Basketball</a:t>
            </a:r>
          </a:p>
          <a:p>
            <a:pPr lvl="1"/>
            <a:r>
              <a:rPr lang="en-US" sz="1400" dirty="0"/>
              <a:t>E-Sports</a:t>
            </a:r>
          </a:p>
          <a:p>
            <a:pPr lvl="1"/>
            <a:endParaRPr lang="en-US" dirty="0"/>
          </a:p>
          <a:p>
            <a:r>
              <a:rPr lang="en-US" dirty="0"/>
              <a:t>Fall 2018 One Day Events/Tournaments</a:t>
            </a:r>
          </a:p>
          <a:p>
            <a:pPr lvl="1"/>
            <a:r>
              <a:rPr lang="en-US" sz="1400" dirty="0"/>
              <a:t>3K Monster Dash</a:t>
            </a:r>
          </a:p>
          <a:p>
            <a:pPr lvl="1"/>
            <a:r>
              <a:rPr lang="en-US" sz="1400" dirty="0"/>
              <a:t>5K Turkey Trot</a:t>
            </a:r>
          </a:p>
          <a:p>
            <a:pPr lvl="1"/>
            <a:r>
              <a:rPr lang="en-US" sz="1400" dirty="0"/>
              <a:t>BIG 3 Basketball  ( 2 Day event)</a:t>
            </a:r>
          </a:p>
          <a:p>
            <a:pPr lvl="1"/>
            <a:r>
              <a:rPr lang="en-US" sz="1400" dirty="0"/>
              <a:t>Volleyball</a:t>
            </a:r>
          </a:p>
          <a:p>
            <a:pPr lvl="1"/>
            <a:r>
              <a:rPr lang="en-US" sz="1400" dirty="0"/>
              <a:t>GLOW Dodgeball</a:t>
            </a:r>
          </a:p>
          <a:p>
            <a:pPr lvl="1"/>
            <a:endParaRPr lang="en-US" sz="1400" dirty="0"/>
          </a:p>
          <a:p>
            <a:pPr marL="228600" lvl="1" indent="0" algn="ctr">
              <a:buNone/>
            </a:pPr>
            <a:r>
              <a:rPr lang="en-US" sz="1400" dirty="0">
                <a:hlinkClick r:id="rId2"/>
              </a:rPr>
              <a:t>https://recreation.umbc.edu/</a:t>
            </a:r>
            <a:endParaRPr lang="en-US" sz="1400" dirty="0"/>
          </a:p>
          <a:p>
            <a:pPr lvl="1"/>
            <a:endParaRPr lang="en-US" dirty="0"/>
          </a:p>
          <a:p>
            <a:pPr lvl="1"/>
            <a:endParaRPr lang="en-US" dirty="0"/>
          </a:p>
        </p:txBody>
      </p:sp>
    </p:spTree>
    <p:extLst>
      <p:ext uri="{BB962C8B-B14F-4D97-AF65-F5344CB8AC3E}">
        <p14:creationId xmlns:p14="http://schemas.microsoft.com/office/powerpoint/2010/main" val="2113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Pre-Professional Advising</a:t>
            </a:r>
          </a:p>
        </p:txBody>
      </p:sp>
      <p:sp>
        <p:nvSpPr>
          <p:cNvPr id="3" name="Content Placeholder 2"/>
          <p:cNvSpPr>
            <a:spLocks noGrp="1"/>
          </p:cNvSpPr>
          <p:nvPr>
            <p:ph idx="1"/>
          </p:nvPr>
        </p:nvSpPr>
        <p:spPr>
          <a:xfrm>
            <a:off x="2236489" y="4579775"/>
            <a:ext cx="3476028" cy="523308"/>
          </a:xfrm>
        </p:spPr>
        <p:txBody>
          <a:bodyPr>
            <a:normAutofit fontScale="92500"/>
          </a:bodyPr>
          <a:lstStyle/>
          <a:p>
            <a:r>
              <a:rPr lang="en-US" dirty="0">
                <a:hlinkClick r:id="rId2"/>
              </a:rPr>
              <a:t>http://advising.umbc.edu/</a:t>
            </a:r>
            <a:endParaRPr lang="en-US" dirty="0"/>
          </a:p>
        </p:txBody>
      </p:sp>
      <p:pic>
        <p:nvPicPr>
          <p:cNvPr id="6" name="Picture 5"/>
          <p:cNvPicPr>
            <a:picLocks noChangeAspect="1"/>
          </p:cNvPicPr>
          <p:nvPr/>
        </p:nvPicPr>
        <p:blipFill>
          <a:blip r:embed="rId3"/>
          <a:stretch>
            <a:fillRect/>
          </a:stretch>
        </p:blipFill>
        <p:spPr>
          <a:xfrm>
            <a:off x="2142556" y="2425700"/>
            <a:ext cx="3670300" cy="1993900"/>
          </a:xfrm>
          <a:prstGeom prst="rect">
            <a:avLst/>
          </a:prstGeom>
        </p:spPr>
      </p:pic>
    </p:spTree>
    <p:extLst>
      <p:ext uri="{BB962C8B-B14F-4D97-AF65-F5344CB8AC3E}">
        <p14:creationId xmlns:p14="http://schemas.microsoft.com/office/powerpoint/2010/main" val="381029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Registrar</a:t>
            </a:r>
          </a:p>
        </p:txBody>
      </p:sp>
      <p:sp>
        <p:nvSpPr>
          <p:cNvPr id="3" name="Content Placeholder 2"/>
          <p:cNvSpPr>
            <a:spLocks noGrp="1"/>
          </p:cNvSpPr>
          <p:nvPr>
            <p:ph idx="1"/>
          </p:nvPr>
        </p:nvSpPr>
        <p:spPr/>
        <p:txBody>
          <a:bodyPr/>
          <a:lstStyle/>
          <a:p>
            <a:r>
              <a:rPr lang="en-US" dirty="0"/>
              <a:t>Mission : “Our mission is to provide the UMBC community with high quality services related to academic programs, registration, records, and graduation…”</a:t>
            </a:r>
          </a:p>
          <a:p>
            <a:r>
              <a:rPr lang="en-US" dirty="0"/>
              <a:t>Location: Sherman Hall, B-Wing 2</a:t>
            </a:r>
            <a:r>
              <a:rPr lang="en-US" baseline="30000" dirty="0"/>
              <a:t>nd</a:t>
            </a:r>
            <a:r>
              <a:rPr lang="en-US" dirty="0"/>
              <a:t> Floor</a:t>
            </a:r>
          </a:p>
          <a:p>
            <a:r>
              <a:rPr lang="en-US" dirty="0"/>
              <a:t>Office Hours : Monday – Friday,  8:30am-4:30pm</a:t>
            </a:r>
          </a:p>
          <a:p>
            <a:r>
              <a:rPr lang="en-US" dirty="0">
                <a:hlinkClick r:id="rId2"/>
              </a:rPr>
              <a:t>https://registrar.umbc.edu/</a:t>
            </a:r>
            <a:endParaRPr lang="en-US" dirty="0"/>
          </a:p>
        </p:txBody>
      </p:sp>
    </p:spTree>
    <p:extLst>
      <p:ext uri="{BB962C8B-B14F-4D97-AF65-F5344CB8AC3E}">
        <p14:creationId xmlns:p14="http://schemas.microsoft.com/office/powerpoint/2010/main" val="30754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511578"/>
            <a:ext cx="7556313" cy="1116106"/>
          </a:xfrm>
        </p:spPr>
        <p:txBody>
          <a:bodyPr/>
          <a:lstStyle/>
          <a:p>
            <a:r>
              <a:rPr lang="en-US" dirty="0"/>
              <a:t>myUMBC Events Calendar</a:t>
            </a:r>
          </a:p>
        </p:txBody>
      </p:sp>
      <p:sp>
        <p:nvSpPr>
          <p:cNvPr id="3" name="Content Placeholder 2"/>
          <p:cNvSpPr>
            <a:spLocks noGrp="1"/>
          </p:cNvSpPr>
          <p:nvPr>
            <p:ph idx="1"/>
          </p:nvPr>
        </p:nvSpPr>
        <p:spPr/>
        <p:txBody>
          <a:bodyPr/>
          <a:lstStyle/>
          <a:p>
            <a:r>
              <a:rPr lang="en-US" dirty="0">
                <a:hlinkClick r:id="rId2"/>
              </a:rPr>
              <a:t>http://my.umbc.edu/events</a:t>
            </a: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8475" y="2700221"/>
            <a:ext cx="7672542" cy="3159041"/>
          </a:xfrm>
          <a:prstGeom prst="rect">
            <a:avLst/>
          </a:prstGeom>
        </p:spPr>
      </p:pic>
    </p:spTree>
    <p:extLst>
      <p:ext uri="{BB962C8B-B14F-4D97-AF65-F5344CB8AC3E}">
        <p14:creationId xmlns:p14="http://schemas.microsoft.com/office/powerpoint/2010/main" val="114341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a:t>
            </a:r>
          </a:p>
        </p:txBody>
      </p:sp>
      <p:sp>
        <p:nvSpPr>
          <p:cNvPr id="3" name="Content Placeholder 2"/>
          <p:cNvSpPr>
            <a:spLocks noGrp="1"/>
          </p:cNvSpPr>
          <p:nvPr>
            <p:ph idx="1"/>
          </p:nvPr>
        </p:nvSpPr>
        <p:spPr/>
        <p:txBody>
          <a:bodyPr/>
          <a:lstStyle/>
          <a:p>
            <a:r>
              <a:rPr lang="en-US" dirty="0"/>
              <a:t>Location : Library Poolside</a:t>
            </a:r>
          </a:p>
          <a:p>
            <a:r>
              <a:rPr lang="en-US" dirty="0"/>
              <a:t>Office Hours : Monday – Friday,  8:30am-4:30pm</a:t>
            </a:r>
          </a:p>
          <a:p>
            <a:r>
              <a:rPr lang="en-US" dirty="0"/>
              <a:t>Contact for Financial Aid : </a:t>
            </a:r>
            <a:r>
              <a:rPr lang="en-US" b="1" dirty="0"/>
              <a:t>410-455-2387</a:t>
            </a:r>
          </a:p>
          <a:p>
            <a:r>
              <a:rPr lang="en-US" dirty="0"/>
              <a:t>How to best locate/contact your Financial Aid Counselor:</a:t>
            </a:r>
          </a:p>
          <a:p>
            <a:pPr lvl="1"/>
            <a:r>
              <a:rPr lang="en-US" dirty="0">
                <a:hlinkClick r:id="rId2"/>
              </a:rPr>
              <a:t>https://financialaid.umbc.edu/contact/</a:t>
            </a:r>
            <a:endParaRPr lang="en-US" dirty="0"/>
          </a:p>
        </p:txBody>
      </p:sp>
    </p:spTree>
    <p:extLst>
      <p:ext uri="{BB962C8B-B14F-4D97-AF65-F5344CB8AC3E}">
        <p14:creationId xmlns:p14="http://schemas.microsoft.com/office/powerpoint/2010/main" val="46103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Scholars</a:t>
            </a:r>
          </a:p>
        </p:txBody>
      </p:sp>
      <p:pic>
        <p:nvPicPr>
          <p:cNvPr id="5" name="Content Placeholder 4">
            <a:extLst>
              <a:ext uri="{FF2B5EF4-FFF2-40B4-BE49-F238E27FC236}">
                <a16:creationId xmlns:a16="http://schemas.microsoft.com/office/drawing/2014/main" xmlns="" id="{06D5567A-77EA-45DE-B88E-0E97C6B6DA88}"/>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00820" y="1355209"/>
            <a:ext cx="7556500" cy="3778250"/>
          </a:xfrm>
        </p:spPr>
      </p:pic>
      <p:sp>
        <p:nvSpPr>
          <p:cNvPr id="6" name="Rectangle 5">
            <a:extLst>
              <a:ext uri="{FF2B5EF4-FFF2-40B4-BE49-F238E27FC236}">
                <a16:creationId xmlns:a16="http://schemas.microsoft.com/office/drawing/2014/main" xmlns="" id="{BD0DC2E3-6F95-4258-AADB-B6051DD32AA9}"/>
              </a:ext>
            </a:extLst>
          </p:cNvPr>
          <p:cNvSpPr/>
          <p:nvPr/>
        </p:nvSpPr>
        <p:spPr>
          <a:xfrm>
            <a:off x="2431830" y="5630349"/>
            <a:ext cx="4280339" cy="369332"/>
          </a:xfrm>
          <a:prstGeom prst="rect">
            <a:avLst/>
          </a:prstGeom>
        </p:spPr>
        <p:txBody>
          <a:bodyPr wrap="none">
            <a:spAutoFit/>
          </a:bodyPr>
          <a:lstStyle/>
          <a:p>
            <a:r>
              <a:rPr lang="en-US" dirty="0">
                <a:hlinkClick r:id="rId3"/>
              </a:rPr>
              <a:t>https://scholarships.umbc.edu/cyber/</a:t>
            </a:r>
            <a:endParaRPr lang="en-US" dirty="0"/>
          </a:p>
        </p:txBody>
      </p:sp>
    </p:spTree>
    <p:extLst>
      <p:ext uri="{BB962C8B-B14F-4D97-AF65-F5344CB8AC3E}">
        <p14:creationId xmlns:p14="http://schemas.microsoft.com/office/powerpoint/2010/main" val="42142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Sherman STEM Teacher Education Scholars</a:t>
            </a:r>
          </a:p>
        </p:txBody>
      </p:sp>
      <p:pic>
        <p:nvPicPr>
          <p:cNvPr id="5" name="Content Placeholder 4">
            <a:extLst>
              <a:ext uri="{FF2B5EF4-FFF2-40B4-BE49-F238E27FC236}">
                <a16:creationId xmlns:a16="http://schemas.microsoft.com/office/drawing/2014/main" xmlns="" id="{06D5567A-77EA-45DE-B88E-0E97C6B6DA88}"/>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12044" y="1600200"/>
            <a:ext cx="7556500" cy="3778250"/>
          </a:xfrm>
        </p:spPr>
      </p:pic>
      <p:sp>
        <p:nvSpPr>
          <p:cNvPr id="6" name="Rectangle 5">
            <a:extLst>
              <a:ext uri="{FF2B5EF4-FFF2-40B4-BE49-F238E27FC236}">
                <a16:creationId xmlns:a16="http://schemas.microsoft.com/office/drawing/2014/main" xmlns="" id="{BD0DC2E3-6F95-4258-AADB-B6051DD32AA9}"/>
              </a:ext>
            </a:extLst>
          </p:cNvPr>
          <p:cNvSpPr/>
          <p:nvPr/>
        </p:nvSpPr>
        <p:spPr>
          <a:xfrm>
            <a:off x="2129990" y="5658888"/>
            <a:ext cx="5165197" cy="369332"/>
          </a:xfrm>
          <a:prstGeom prst="rect">
            <a:avLst/>
          </a:prstGeom>
        </p:spPr>
        <p:txBody>
          <a:bodyPr wrap="none">
            <a:spAutoFit/>
          </a:bodyPr>
          <a:lstStyle/>
          <a:p>
            <a:r>
              <a:rPr lang="en-US" dirty="0">
                <a:hlinkClick r:id="rId3"/>
              </a:rPr>
              <a:t>https://scholarships.umbc.edu/sherman-stem/</a:t>
            </a:r>
            <a:endParaRPr lang="en-US" dirty="0"/>
          </a:p>
        </p:txBody>
      </p:sp>
    </p:spTree>
    <p:extLst>
      <p:ext uri="{BB962C8B-B14F-4D97-AF65-F5344CB8AC3E}">
        <p14:creationId xmlns:p14="http://schemas.microsoft.com/office/powerpoint/2010/main" val="69618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Resource Center</a:t>
            </a:r>
          </a:p>
        </p:txBody>
      </p:sp>
      <p:sp>
        <p:nvSpPr>
          <p:cNvPr id="3" name="Content Placeholder 2"/>
          <p:cNvSpPr>
            <a:spLocks noGrp="1"/>
          </p:cNvSpPr>
          <p:nvPr>
            <p:ph idx="1"/>
          </p:nvPr>
        </p:nvSpPr>
        <p:spPr/>
        <p:txBody>
          <a:bodyPr/>
          <a:lstStyle/>
          <a:p>
            <a:r>
              <a:rPr lang="en-US" dirty="0"/>
              <a:t>Location : Sherman Hall, Room 345</a:t>
            </a:r>
          </a:p>
          <a:p>
            <a:r>
              <a:rPr lang="en-US" dirty="0"/>
              <a:t>Services :</a:t>
            </a:r>
          </a:p>
          <a:p>
            <a:pPr lvl="1"/>
            <a:r>
              <a:rPr lang="en-US" dirty="0"/>
              <a:t>Tutorial Centers</a:t>
            </a:r>
          </a:p>
          <a:p>
            <a:pPr lvl="1"/>
            <a:r>
              <a:rPr lang="en-US" dirty="0"/>
              <a:t>The Placement Testing Program</a:t>
            </a:r>
          </a:p>
          <a:p>
            <a:pPr lvl="1"/>
            <a:r>
              <a:rPr lang="en-US" dirty="0"/>
              <a:t> The First Year Innovation Program</a:t>
            </a:r>
          </a:p>
          <a:p>
            <a:pPr lvl="1"/>
            <a:r>
              <a:rPr lang="en-US" dirty="0"/>
              <a:t>Supplemental Instruction</a:t>
            </a:r>
          </a:p>
          <a:p>
            <a:pPr lvl="1"/>
            <a:r>
              <a:rPr lang="en-US" dirty="0"/>
              <a:t>The International Teaching Assistants Program (ITAP)</a:t>
            </a:r>
          </a:p>
          <a:p>
            <a:pPr lvl="1"/>
            <a:endParaRPr lang="en-US" dirty="0"/>
          </a:p>
          <a:p>
            <a:pPr lvl="1"/>
            <a:r>
              <a:rPr lang="en-US" dirty="0">
                <a:hlinkClick r:id="rId2"/>
              </a:rPr>
              <a:t>https://lrc.umbc.edu/</a:t>
            </a:r>
            <a:endParaRPr lang="en-US" dirty="0"/>
          </a:p>
        </p:txBody>
      </p:sp>
    </p:spTree>
    <p:extLst>
      <p:ext uri="{BB962C8B-B14F-4D97-AF65-F5344CB8AC3E}">
        <p14:creationId xmlns:p14="http://schemas.microsoft.com/office/powerpoint/2010/main" val="416113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Writing Center</a:t>
            </a:r>
          </a:p>
        </p:txBody>
      </p:sp>
      <p:sp>
        <p:nvSpPr>
          <p:cNvPr id="3" name="Content Placeholder 2"/>
          <p:cNvSpPr>
            <a:spLocks noGrp="1"/>
          </p:cNvSpPr>
          <p:nvPr>
            <p:ph idx="1"/>
          </p:nvPr>
        </p:nvSpPr>
        <p:spPr/>
        <p:txBody>
          <a:bodyPr/>
          <a:lstStyle/>
          <a:p>
            <a:r>
              <a:rPr lang="en-US" dirty="0"/>
              <a:t>Location : First floor of library</a:t>
            </a:r>
          </a:p>
          <a:p>
            <a:r>
              <a:rPr lang="en-US" dirty="0"/>
              <a:t>Offers both Appointment Tutoring AND Walk-In Tutoring</a:t>
            </a:r>
          </a:p>
          <a:p>
            <a:r>
              <a:rPr lang="en-US" dirty="0"/>
              <a:t>Help with : Writing Assignments, Resumes, Application Essays </a:t>
            </a:r>
            <a:r>
              <a:rPr lang="en-US" dirty="0" err="1"/>
              <a:t>etc</a:t>
            </a:r>
            <a:r>
              <a:rPr lang="en-US" dirty="0"/>
              <a:t>…</a:t>
            </a:r>
          </a:p>
          <a:p>
            <a:endParaRPr lang="en-US" dirty="0"/>
          </a:p>
          <a:p>
            <a:pPr marL="0" indent="0" algn="ctr">
              <a:buNone/>
            </a:pPr>
            <a:r>
              <a:rPr lang="en-US" dirty="0">
                <a:hlinkClick r:id="rId2"/>
              </a:rPr>
              <a:t>https://lrc.umbc.edu/tutor/writing-center/</a:t>
            </a:r>
            <a:endParaRPr lang="en-US" dirty="0"/>
          </a:p>
        </p:txBody>
      </p:sp>
    </p:spTree>
    <p:extLst>
      <p:ext uri="{BB962C8B-B14F-4D97-AF65-F5344CB8AC3E}">
        <p14:creationId xmlns:p14="http://schemas.microsoft.com/office/powerpoint/2010/main" val="112975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Judicial Program</a:t>
            </a:r>
          </a:p>
        </p:txBody>
      </p:sp>
      <p:sp>
        <p:nvSpPr>
          <p:cNvPr id="3" name="Content Placeholder 2"/>
          <p:cNvSpPr>
            <a:spLocks noGrp="1"/>
          </p:cNvSpPr>
          <p:nvPr>
            <p:ph idx="1"/>
          </p:nvPr>
        </p:nvSpPr>
        <p:spPr/>
        <p:txBody>
          <a:bodyPr/>
          <a:lstStyle/>
          <a:p>
            <a:r>
              <a:rPr lang="en-US" dirty="0"/>
              <a:t>Code of Conduct</a:t>
            </a:r>
          </a:p>
          <a:p>
            <a:r>
              <a:rPr lang="en-US" dirty="0"/>
              <a:t>Student Discipline</a:t>
            </a:r>
          </a:p>
          <a:p>
            <a:r>
              <a:rPr lang="en-US" dirty="0"/>
              <a:t>Hearing Guidelines</a:t>
            </a:r>
          </a:p>
          <a:p>
            <a:r>
              <a:rPr lang="en-US" dirty="0"/>
              <a:t>Parking Appeals</a:t>
            </a:r>
          </a:p>
          <a:p>
            <a:r>
              <a:rPr lang="en-US" dirty="0">
                <a:hlinkClick r:id="rId2"/>
              </a:rPr>
              <a:t>http://www.umbc.edu/</a:t>
            </a:r>
            <a:r>
              <a:rPr lang="en-US" dirty="0" err="1">
                <a:hlinkClick r:id="rId2"/>
              </a:rPr>
              <a:t>sjp</a:t>
            </a:r>
            <a:r>
              <a:rPr lang="en-US" dirty="0">
                <a:hlinkClick r:id="rId2"/>
              </a:rPr>
              <a:t>/</a:t>
            </a:r>
            <a:endParaRPr lang="en-US" dirty="0"/>
          </a:p>
        </p:txBody>
      </p:sp>
    </p:spTree>
    <p:extLst>
      <p:ext uri="{BB962C8B-B14F-4D97-AF65-F5344CB8AC3E}">
        <p14:creationId xmlns:p14="http://schemas.microsoft.com/office/powerpoint/2010/main" val="329215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Voices Against Violence Website &amp; Staff</a:t>
            </a:r>
          </a:p>
        </p:txBody>
      </p:sp>
      <p:sp>
        <p:nvSpPr>
          <p:cNvPr id="3" name="Content Placeholder 2"/>
          <p:cNvSpPr>
            <a:spLocks noGrp="1"/>
          </p:cNvSpPr>
          <p:nvPr>
            <p:ph idx="1"/>
          </p:nvPr>
        </p:nvSpPr>
        <p:spPr/>
        <p:txBody>
          <a:bodyPr/>
          <a:lstStyle/>
          <a:p>
            <a:r>
              <a:rPr lang="en-US" dirty="0"/>
              <a:t>Location : University Health Services, Erickson Hall</a:t>
            </a:r>
          </a:p>
          <a:p>
            <a:r>
              <a:rPr lang="en-US" dirty="0"/>
              <a:t>Phone : 410-455-3748</a:t>
            </a:r>
          </a:p>
          <a:p>
            <a:r>
              <a:rPr lang="en-US" dirty="0"/>
              <a:t>Email : vav@umbc.edu</a:t>
            </a:r>
          </a:p>
          <a:p>
            <a:r>
              <a:rPr lang="en-US" dirty="0"/>
              <a:t>Title IX Coordinator : Stephanie Lazarus</a:t>
            </a:r>
          </a:p>
          <a:p>
            <a:pPr lvl="1"/>
            <a:r>
              <a:rPr lang="en-US" dirty="0"/>
              <a:t>Email : slazar@umbc.edu</a:t>
            </a:r>
          </a:p>
          <a:p>
            <a:pPr lvl="1"/>
            <a:endParaRPr lang="en-US" dirty="0"/>
          </a:p>
        </p:txBody>
      </p:sp>
    </p:spTree>
    <p:extLst>
      <p:ext uri="{BB962C8B-B14F-4D97-AF65-F5344CB8AC3E}">
        <p14:creationId xmlns:p14="http://schemas.microsoft.com/office/powerpoint/2010/main" val="119492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Dot Program</a:t>
            </a:r>
          </a:p>
        </p:txBody>
      </p:sp>
      <p:sp>
        <p:nvSpPr>
          <p:cNvPr id="3" name="Content Placeholder 2"/>
          <p:cNvSpPr>
            <a:spLocks noGrp="1"/>
          </p:cNvSpPr>
          <p:nvPr>
            <p:ph idx="1"/>
          </p:nvPr>
        </p:nvSpPr>
        <p:spPr>
          <a:xfrm>
            <a:off x="329799" y="1981200"/>
            <a:ext cx="7556313" cy="558929"/>
          </a:xfrm>
        </p:spPr>
        <p:txBody>
          <a:bodyPr/>
          <a:lstStyle/>
          <a:p>
            <a:r>
              <a:rPr lang="en-US" dirty="0"/>
              <a:t>What does this organization/movement do?</a:t>
            </a:r>
          </a:p>
        </p:txBody>
      </p:sp>
      <p:pic>
        <p:nvPicPr>
          <p:cNvPr id="4" name="Picture 3"/>
          <p:cNvPicPr>
            <a:picLocks noChangeAspect="1"/>
          </p:cNvPicPr>
          <p:nvPr/>
        </p:nvPicPr>
        <p:blipFill>
          <a:blip r:embed="rId2"/>
          <a:stretch>
            <a:fillRect/>
          </a:stretch>
        </p:blipFill>
        <p:spPr>
          <a:xfrm>
            <a:off x="2129878" y="2757237"/>
            <a:ext cx="4884243" cy="1698631"/>
          </a:xfrm>
          <a:prstGeom prst="rect">
            <a:avLst/>
          </a:prstGeom>
        </p:spPr>
      </p:pic>
      <p:sp>
        <p:nvSpPr>
          <p:cNvPr id="5" name="Rectangle 4">
            <a:extLst>
              <a:ext uri="{FF2B5EF4-FFF2-40B4-BE49-F238E27FC236}">
                <a16:creationId xmlns:a16="http://schemas.microsoft.com/office/drawing/2014/main" xmlns="" id="{0B782D22-72C3-444B-BFDC-EA5A429AE63A}"/>
              </a:ext>
            </a:extLst>
          </p:cNvPr>
          <p:cNvSpPr/>
          <p:nvPr/>
        </p:nvSpPr>
        <p:spPr>
          <a:xfrm>
            <a:off x="2917096" y="4860070"/>
            <a:ext cx="3664914" cy="369332"/>
          </a:xfrm>
          <a:prstGeom prst="rect">
            <a:avLst/>
          </a:prstGeom>
        </p:spPr>
        <p:txBody>
          <a:bodyPr wrap="none">
            <a:spAutoFit/>
          </a:bodyPr>
          <a:lstStyle/>
          <a:p>
            <a:r>
              <a:rPr lang="en-US" dirty="0">
                <a:hlinkClick r:id="rId3"/>
              </a:rPr>
              <a:t>http://rvap.umbc.edu/greendot/</a:t>
            </a:r>
            <a:endParaRPr lang="en-US" dirty="0"/>
          </a:p>
        </p:txBody>
      </p:sp>
    </p:spTree>
    <p:extLst>
      <p:ext uri="{BB962C8B-B14F-4D97-AF65-F5344CB8AC3E}">
        <p14:creationId xmlns:p14="http://schemas.microsoft.com/office/powerpoint/2010/main" val="402174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905" y="2157968"/>
            <a:ext cx="7556313" cy="1116106"/>
          </a:xfrm>
        </p:spPr>
        <p:txBody>
          <a:bodyPr/>
          <a:lstStyle/>
          <a:p>
            <a:pPr algn="ctr"/>
            <a:r>
              <a:rPr lang="en-US" dirty="0"/>
              <a:t>Know Your UMBC Resources:</a:t>
            </a:r>
            <a:br>
              <a:rPr lang="en-US" dirty="0"/>
            </a:br>
            <a:r>
              <a:rPr lang="en-US" dirty="0"/>
              <a:t>We’re here to help you!!</a:t>
            </a:r>
          </a:p>
        </p:txBody>
      </p:sp>
    </p:spTree>
    <p:extLst>
      <p:ext uri="{BB962C8B-B14F-4D97-AF65-F5344CB8AC3E}">
        <p14:creationId xmlns:p14="http://schemas.microsoft.com/office/powerpoint/2010/main" val="161978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Health Services</a:t>
            </a:r>
          </a:p>
        </p:txBody>
      </p:sp>
      <p:sp>
        <p:nvSpPr>
          <p:cNvPr id="3" name="Content Placeholder 2"/>
          <p:cNvSpPr>
            <a:spLocks noGrp="1"/>
          </p:cNvSpPr>
          <p:nvPr>
            <p:ph idx="1"/>
          </p:nvPr>
        </p:nvSpPr>
        <p:spPr/>
        <p:txBody>
          <a:bodyPr/>
          <a:lstStyle/>
          <a:p>
            <a:r>
              <a:rPr lang="en-US" dirty="0"/>
              <a:t>Where: Erikson Hall</a:t>
            </a:r>
          </a:p>
          <a:p>
            <a:r>
              <a:rPr lang="en-US" dirty="0"/>
              <a:t>Monday – Friday, 8:30am – 5pm</a:t>
            </a:r>
          </a:p>
          <a:p>
            <a:r>
              <a:rPr lang="en-US" dirty="0"/>
              <a:t>(410) 455-2542</a:t>
            </a:r>
          </a:p>
          <a:p>
            <a:r>
              <a:rPr lang="en-US" dirty="0"/>
              <a:t>After hours care: (410)455-5555</a:t>
            </a:r>
          </a:p>
          <a:p>
            <a:r>
              <a:rPr lang="en-US" dirty="0">
                <a:hlinkClick r:id="rId2"/>
              </a:rPr>
              <a:t>https://player.vimeo.com/video/71349692</a:t>
            </a:r>
            <a:endParaRPr lang="en-US" dirty="0"/>
          </a:p>
        </p:txBody>
      </p:sp>
    </p:spTree>
    <p:extLst>
      <p:ext uri="{BB962C8B-B14F-4D97-AF65-F5344CB8AC3E}">
        <p14:creationId xmlns:p14="http://schemas.microsoft.com/office/powerpoint/2010/main" val="214988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 Center</a:t>
            </a:r>
          </a:p>
        </p:txBody>
      </p:sp>
      <p:sp>
        <p:nvSpPr>
          <p:cNvPr id="3" name="Content Placeholder 2"/>
          <p:cNvSpPr>
            <a:spLocks noGrp="1"/>
          </p:cNvSpPr>
          <p:nvPr>
            <p:ph idx="1"/>
          </p:nvPr>
        </p:nvSpPr>
        <p:spPr/>
        <p:txBody>
          <a:bodyPr/>
          <a:lstStyle/>
          <a:p>
            <a:r>
              <a:rPr lang="en-US" dirty="0"/>
              <a:t>Student Development &amp; Success Center</a:t>
            </a:r>
          </a:p>
          <a:p>
            <a:r>
              <a:rPr lang="en-US" dirty="0"/>
              <a:t>410-455-2472</a:t>
            </a:r>
          </a:p>
          <a:p>
            <a:r>
              <a:rPr lang="en-US" dirty="0"/>
              <a:t>Monday-Friday 8:30am-5:00pm</a:t>
            </a:r>
          </a:p>
          <a:p>
            <a:r>
              <a:rPr lang="en-US" dirty="0">
                <a:hlinkClick r:id="rId2"/>
              </a:rPr>
              <a:t>http://counseling.umbc.edu/</a:t>
            </a:r>
            <a:endParaRPr lang="en-US" dirty="0"/>
          </a:p>
        </p:txBody>
      </p:sp>
    </p:spTree>
    <p:extLst>
      <p:ext uri="{BB962C8B-B14F-4D97-AF65-F5344CB8AC3E}">
        <p14:creationId xmlns:p14="http://schemas.microsoft.com/office/powerpoint/2010/main" val="306214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Interfaith Center</a:t>
            </a:r>
          </a:p>
        </p:txBody>
      </p:sp>
      <p:sp>
        <p:nvSpPr>
          <p:cNvPr id="3" name="Content Placeholder 2"/>
          <p:cNvSpPr>
            <a:spLocks noGrp="1"/>
          </p:cNvSpPr>
          <p:nvPr>
            <p:ph idx="1"/>
          </p:nvPr>
        </p:nvSpPr>
        <p:spPr>
          <a:xfrm>
            <a:off x="498474" y="1285783"/>
            <a:ext cx="7556313" cy="4286434"/>
          </a:xfrm>
        </p:spPr>
        <p:txBody>
          <a:bodyPr>
            <a:normAutofit/>
          </a:bodyPr>
          <a:lstStyle/>
          <a:p>
            <a:r>
              <a:rPr lang="en-US" dirty="0"/>
              <a:t>The Interfaith Center "Student Success &amp; Development Center", the yellow one-story building between Chesapeake and Susquehanna Halls. Walk up the right wheelchair ramp and go in the door on the right side of the building. </a:t>
            </a:r>
          </a:p>
          <a:p>
            <a:r>
              <a:rPr lang="en-US" dirty="0"/>
              <a:t>The </a:t>
            </a:r>
            <a:r>
              <a:rPr lang="en-US" b="1" dirty="0"/>
              <a:t>Interfaith Center (IFC)</a:t>
            </a:r>
            <a:r>
              <a:rPr lang="en-US" dirty="0"/>
              <a:t> is dedicated to creating, fostering, and supporting interfaith collaboration at UMBC. The IFC provides </a:t>
            </a:r>
            <a:r>
              <a:rPr lang="en-US" b="1" dirty="0"/>
              <a:t>space for students</a:t>
            </a:r>
            <a:r>
              <a:rPr lang="en-US" dirty="0"/>
              <a:t>, </a:t>
            </a:r>
            <a:r>
              <a:rPr lang="en-US" b="1" dirty="0"/>
              <a:t>staff </a:t>
            </a:r>
            <a:r>
              <a:rPr lang="en-US" dirty="0"/>
              <a:t>and</a:t>
            </a:r>
            <a:r>
              <a:rPr lang="en-US" b="1" dirty="0"/>
              <a:t> faculty</a:t>
            </a:r>
            <a:r>
              <a:rPr lang="en-US" dirty="0"/>
              <a:t> from all religious and spiritual backgrounds to </a:t>
            </a:r>
            <a:r>
              <a:rPr lang="en-US" b="1" dirty="0"/>
              <a:t>meet, worship, discuss</a:t>
            </a:r>
            <a:r>
              <a:rPr lang="en-US" dirty="0"/>
              <a:t>, and </a:t>
            </a:r>
            <a:r>
              <a:rPr lang="en-US" b="1" dirty="0"/>
              <a:t>celebrate</a:t>
            </a:r>
            <a:r>
              <a:rPr lang="en-US" dirty="0"/>
              <a:t> their individual and collective faiths and belief systems.</a:t>
            </a:r>
          </a:p>
          <a:p>
            <a:endParaRPr lang="en-US" dirty="0"/>
          </a:p>
        </p:txBody>
      </p:sp>
      <p:sp>
        <p:nvSpPr>
          <p:cNvPr id="4" name="Rectangle 3">
            <a:extLst>
              <a:ext uri="{FF2B5EF4-FFF2-40B4-BE49-F238E27FC236}">
                <a16:creationId xmlns:a16="http://schemas.microsoft.com/office/drawing/2014/main" xmlns="" id="{2BA889CC-75DE-43E9-BD46-BDA03A6912CE}"/>
              </a:ext>
            </a:extLst>
          </p:cNvPr>
          <p:cNvSpPr/>
          <p:nvPr/>
        </p:nvSpPr>
        <p:spPr>
          <a:xfrm>
            <a:off x="816746" y="5727575"/>
            <a:ext cx="7556312" cy="307777"/>
          </a:xfrm>
          <a:prstGeom prst="rect">
            <a:avLst/>
          </a:prstGeom>
        </p:spPr>
        <p:txBody>
          <a:bodyPr wrap="square">
            <a:spAutoFit/>
          </a:bodyPr>
          <a:lstStyle/>
          <a:p>
            <a:pPr algn="ctr"/>
            <a:r>
              <a:rPr lang="en-US" sz="1400" dirty="0">
                <a:hlinkClick r:id="rId2"/>
              </a:rPr>
              <a:t>https://campuslife.umbc.edu/diversity-and-inclusion/interfaith-center/</a:t>
            </a:r>
            <a:endParaRPr lang="en-US" sz="1400" dirty="0"/>
          </a:p>
        </p:txBody>
      </p:sp>
    </p:spTree>
    <p:extLst>
      <p:ext uri="{BB962C8B-B14F-4D97-AF65-F5344CB8AC3E}">
        <p14:creationId xmlns:p14="http://schemas.microsoft.com/office/powerpoint/2010/main" val="22034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Government Association</a:t>
            </a:r>
          </a:p>
        </p:txBody>
      </p:sp>
      <p:pic>
        <p:nvPicPr>
          <p:cNvPr id="4" name="Content Placeholder 3"/>
          <p:cNvPicPr>
            <a:picLocks noGrp="1" noChangeAspect="1"/>
          </p:cNvPicPr>
          <p:nvPr>
            <p:ph idx="1"/>
          </p:nvPr>
        </p:nvPicPr>
        <p:blipFill>
          <a:blip r:embed="rId2"/>
          <a:srcRect t="13431" b="13431"/>
          <a:stretch>
            <a:fillRect/>
          </a:stretch>
        </p:blipFill>
        <p:spPr>
          <a:xfrm>
            <a:off x="2603046" y="1995714"/>
            <a:ext cx="3941257" cy="2161949"/>
          </a:xfrm>
        </p:spPr>
      </p:pic>
      <p:sp>
        <p:nvSpPr>
          <p:cNvPr id="5" name="TextBox 4"/>
          <p:cNvSpPr txBox="1"/>
          <p:nvPr/>
        </p:nvSpPr>
        <p:spPr>
          <a:xfrm>
            <a:off x="3471185" y="4553177"/>
            <a:ext cx="3392714" cy="369332"/>
          </a:xfrm>
          <a:prstGeom prst="rect">
            <a:avLst/>
          </a:prstGeom>
          <a:noFill/>
        </p:spPr>
        <p:txBody>
          <a:bodyPr wrap="square" rtlCol="0">
            <a:spAutoFit/>
          </a:bodyPr>
          <a:lstStyle/>
          <a:p>
            <a:r>
              <a:rPr lang="en-US" dirty="0">
                <a:hlinkClick r:id="rId3"/>
              </a:rPr>
              <a:t>http://sga.umbc.edu</a:t>
            </a:r>
            <a:endParaRPr lang="en-US" dirty="0"/>
          </a:p>
        </p:txBody>
      </p:sp>
    </p:spTree>
    <p:extLst>
      <p:ext uri="{BB962C8B-B14F-4D97-AF65-F5344CB8AC3E}">
        <p14:creationId xmlns:p14="http://schemas.microsoft.com/office/powerpoint/2010/main" val="129701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Events Board (seb)</a:t>
            </a:r>
          </a:p>
        </p:txBody>
      </p:sp>
      <p:pic>
        <p:nvPicPr>
          <p:cNvPr id="7" name="Picture 6"/>
          <p:cNvPicPr>
            <a:picLocks noChangeAspect="1"/>
          </p:cNvPicPr>
          <p:nvPr/>
        </p:nvPicPr>
        <p:blipFill>
          <a:blip r:embed="rId2"/>
          <a:stretch>
            <a:fillRect/>
          </a:stretch>
        </p:blipFill>
        <p:spPr>
          <a:xfrm>
            <a:off x="2930071" y="1817913"/>
            <a:ext cx="2685143" cy="2685143"/>
          </a:xfrm>
          <a:prstGeom prst="rect">
            <a:avLst/>
          </a:prstGeom>
        </p:spPr>
      </p:pic>
      <p:sp>
        <p:nvSpPr>
          <p:cNvPr id="9" name="TextBox 8"/>
          <p:cNvSpPr txBox="1"/>
          <p:nvPr/>
        </p:nvSpPr>
        <p:spPr>
          <a:xfrm>
            <a:off x="2930071" y="4735286"/>
            <a:ext cx="2685143" cy="369332"/>
          </a:xfrm>
          <a:prstGeom prst="rect">
            <a:avLst/>
          </a:prstGeom>
          <a:noFill/>
        </p:spPr>
        <p:txBody>
          <a:bodyPr wrap="square" rtlCol="0">
            <a:spAutoFit/>
          </a:bodyPr>
          <a:lstStyle/>
          <a:p>
            <a:pPr algn="ctr"/>
            <a:r>
              <a:rPr lang="en-US" dirty="0">
                <a:hlinkClick r:id="rId3"/>
              </a:rPr>
              <a:t>http://seb.umbc.edu</a:t>
            </a:r>
            <a:endParaRPr lang="en-US" dirty="0"/>
          </a:p>
        </p:txBody>
      </p:sp>
    </p:spTree>
    <p:extLst>
      <p:ext uri="{BB962C8B-B14F-4D97-AF65-F5344CB8AC3E}">
        <p14:creationId xmlns:p14="http://schemas.microsoft.com/office/powerpoint/2010/main" val="359149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353584"/>
          </a:xfrm>
        </p:spPr>
        <p:txBody>
          <a:bodyPr/>
          <a:lstStyle/>
          <a:p>
            <a:r>
              <a:rPr lang="en-US" dirty="0"/>
              <a:t>Student Organizations</a:t>
            </a:r>
            <a:br>
              <a:rPr lang="en-US" dirty="0"/>
            </a:br>
            <a:r>
              <a:rPr lang="en-US" dirty="0"/>
              <a:t>Fraternities &amp; Sororities</a:t>
            </a:r>
          </a:p>
        </p:txBody>
      </p:sp>
      <p:pic>
        <p:nvPicPr>
          <p:cNvPr id="5" name="Picture 4">
            <a:extLst>
              <a:ext uri="{FF2B5EF4-FFF2-40B4-BE49-F238E27FC236}">
                <a16:creationId xmlns:a16="http://schemas.microsoft.com/office/drawing/2014/main" xmlns="" id="{56964DEE-FC72-493C-A4DF-9DB9AEAE7807}"/>
              </a:ext>
            </a:extLst>
          </p:cNvPr>
          <p:cNvPicPr>
            <a:picLocks noChangeAspect="1"/>
          </p:cNvPicPr>
          <p:nvPr/>
        </p:nvPicPr>
        <p:blipFill>
          <a:blip r:embed="rId2"/>
          <a:stretch>
            <a:fillRect/>
          </a:stretch>
        </p:blipFill>
        <p:spPr>
          <a:xfrm>
            <a:off x="3848918" y="2608265"/>
            <a:ext cx="1641469" cy="1641469"/>
          </a:xfrm>
          <a:prstGeom prst="rect">
            <a:avLst/>
          </a:prstGeom>
        </p:spPr>
      </p:pic>
      <p:sp>
        <p:nvSpPr>
          <p:cNvPr id="3" name="Rectangle 2">
            <a:extLst>
              <a:ext uri="{FF2B5EF4-FFF2-40B4-BE49-F238E27FC236}">
                <a16:creationId xmlns:a16="http://schemas.microsoft.com/office/drawing/2014/main" xmlns="" id="{1C0A6A55-E346-4E62-AF72-14EE3A991B8C}"/>
              </a:ext>
            </a:extLst>
          </p:cNvPr>
          <p:cNvSpPr/>
          <p:nvPr/>
        </p:nvSpPr>
        <p:spPr>
          <a:xfrm>
            <a:off x="941031" y="4420574"/>
            <a:ext cx="7457241" cy="646331"/>
          </a:xfrm>
          <a:prstGeom prst="rect">
            <a:avLst/>
          </a:prstGeom>
        </p:spPr>
        <p:txBody>
          <a:bodyPr wrap="square">
            <a:spAutoFit/>
          </a:bodyPr>
          <a:lstStyle/>
          <a:p>
            <a:pPr algn="ctr"/>
            <a:r>
              <a:rPr lang="en-US" dirty="0">
                <a:hlinkClick r:id="rId3"/>
              </a:rPr>
              <a:t>https://campuslife.umbc.edu/student-organizations/list-of-student-organizations/</a:t>
            </a:r>
            <a:endParaRPr lang="en-US" dirty="0"/>
          </a:p>
        </p:txBody>
      </p:sp>
    </p:spTree>
    <p:extLst>
      <p:ext uri="{BB962C8B-B14F-4D97-AF65-F5344CB8AC3E}">
        <p14:creationId xmlns:p14="http://schemas.microsoft.com/office/powerpoint/2010/main" val="222275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Retriever Weekly (TRW)</a:t>
            </a:r>
          </a:p>
        </p:txBody>
      </p:sp>
      <p:pic>
        <p:nvPicPr>
          <p:cNvPr id="4" name="Picture 3"/>
          <p:cNvPicPr>
            <a:picLocks noChangeAspect="1"/>
          </p:cNvPicPr>
          <p:nvPr/>
        </p:nvPicPr>
        <p:blipFill>
          <a:blip r:embed="rId2"/>
          <a:stretch>
            <a:fillRect/>
          </a:stretch>
        </p:blipFill>
        <p:spPr>
          <a:xfrm>
            <a:off x="1025071" y="2742980"/>
            <a:ext cx="7102929" cy="1816320"/>
          </a:xfrm>
          <a:prstGeom prst="rect">
            <a:avLst/>
          </a:prstGeom>
        </p:spPr>
      </p:pic>
      <p:sp>
        <p:nvSpPr>
          <p:cNvPr id="5" name="TextBox 4"/>
          <p:cNvSpPr txBox="1"/>
          <p:nvPr/>
        </p:nvSpPr>
        <p:spPr>
          <a:xfrm>
            <a:off x="2349500" y="4853215"/>
            <a:ext cx="3782786" cy="369332"/>
          </a:xfrm>
          <a:prstGeom prst="rect">
            <a:avLst/>
          </a:prstGeom>
          <a:noFill/>
        </p:spPr>
        <p:txBody>
          <a:bodyPr wrap="square" rtlCol="0">
            <a:spAutoFit/>
          </a:bodyPr>
          <a:lstStyle/>
          <a:p>
            <a:r>
              <a:rPr lang="en-US" dirty="0">
                <a:hlinkClick r:id="rId3"/>
              </a:rPr>
              <a:t>http://retrieverweekly.umbc.edu</a:t>
            </a:r>
            <a:endParaRPr lang="en-US" dirty="0"/>
          </a:p>
        </p:txBody>
      </p:sp>
    </p:spTree>
    <p:extLst>
      <p:ext uri="{BB962C8B-B14F-4D97-AF65-F5344CB8AC3E}">
        <p14:creationId xmlns:p14="http://schemas.microsoft.com/office/powerpoint/2010/main" val="257674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Advantag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3143</TotalTime>
  <Words>566</Words>
  <Application>Microsoft Macintosh PowerPoint</Application>
  <PresentationFormat>On-screen Show (4:3)</PresentationFormat>
  <Paragraphs>116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Rockwell</vt:lpstr>
      <vt:lpstr>Wingdings</vt:lpstr>
      <vt:lpstr>Advantage</vt:lpstr>
      <vt:lpstr>UMBC Campus Resources</vt:lpstr>
      <vt:lpstr>myUMBC Events Calendar</vt:lpstr>
      <vt:lpstr>University Health Services</vt:lpstr>
      <vt:lpstr>Counseling Center</vt:lpstr>
      <vt:lpstr>Interfaith Center</vt:lpstr>
      <vt:lpstr>Student Government Association</vt:lpstr>
      <vt:lpstr>Student Events Board (seb)</vt:lpstr>
      <vt:lpstr>Student Organizations Fraternities &amp; Sororities</vt:lpstr>
      <vt:lpstr>The Retriever Weekly (TRW)</vt:lpstr>
      <vt:lpstr>Queer Student Lounge</vt:lpstr>
      <vt:lpstr>Leadership Education from  Student Life</vt:lpstr>
      <vt:lpstr>UMBC Transit Bus Schedule &amp; Apps</vt:lpstr>
      <vt:lpstr>Women’s Center</vt:lpstr>
      <vt:lpstr>Residential Life</vt:lpstr>
      <vt:lpstr>Career Center &amp; UMBCworks</vt:lpstr>
      <vt:lpstr>The Shriver Center </vt:lpstr>
      <vt:lpstr>The RAC’s Intermural Sports</vt:lpstr>
      <vt:lpstr>Pre-Professional Advising</vt:lpstr>
      <vt:lpstr>Registrar</vt:lpstr>
      <vt:lpstr>Financial Aid</vt:lpstr>
      <vt:lpstr>Cyber Scholars</vt:lpstr>
      <vt:lpstr>Sherman STEM Teacher Education Scholars</vt:lpstr>
      <vt:lpstr>Learning Resource Center</vt:lpstr>
      <vt:lpstr>The Writing Center</vt:lpstr>
      <vt:lpstr>Student Judicial Program</vt:lpstr>
      <vt:lpstr>Voices Against Violence Website &amp; Staff</vt:lpstr>
      <vt:lpstr>Green Dot Program</vt:lpstr>
      <vt:lpstr>Know Your UMBC Resources: We’re here to help you!!</vt:lpstr>
    </vt:vector>
  </TitlesOfParts>
  <Company>UMBC Office of Student Life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UMBC Resources</dc:title>
  <dc:creator>Craig Berger</dc:creator>
  <cp:lastModifiedBy>Microsoft Office User</cp:lastModifiedBy>
  <cp:revision>33</cp:revision>
  <cp:lastPrinted>2015-06-18T13:03:14Z</cp:lastPrinted>
  <dcterms:created xsi:type="dcterms:W3CDTF">2015-06-15T20:53:58Z</dcterms:created>
  <dcterms:modified xsi:type="dcterms:W3CDTF">2018-10-11T00:23:08Z</dcterms:modified>
</cp:coreProperties>
</file>