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649" r:id="rId1"/>
  </p:sldMasterIdLst>
  <p:notesMasterIdLst>
    <p:notesMasterId r:id="rId31"/>
  </p:notesMasterIdLst>
  <p:sldIdLst>
    <p:sldId id="266" r:id="rId2"/>
    <p:sldId id="267" r:id="rId3"/>
    <p:sldId id="269" r:id="rId4"/>
    <p:sldId id="256" r:id="rId5"/>
    <p:sldId id="304" r:id="rId6"/>
    <p:sldId id="305" r:id="rId7"/>
    <p:sldId id="280" r:id="rId8"/>
    <p:sldId id="306" r:id="rId9"/>
    <p:sldId id="307" r:id="rId10"/>
    <p:sldId id="308" r:id="rId11"/>
    <p:sldId id="309" r:id="rId12"/>
    <p:sldId id="310" r:id="rId13"/>
    <p:sldId id="295" r:id="rId14"/>
    <p:sldId id="314" r:id="rId15"/>
    <p:sldId id="313" r:id="rId16"/>
    <p:sldId id="283" r:id="rId17"/>
    <p:sldId id="311" r:id="rId18"/>
    <p:sldId id="288" r:id="rId19"/>
    <p:sldId id="315" r:id="rId20"/>
    <p:sldId id="316" r:id="rId21"/>
    <p:sldId id="317" r:id="rId22"/>
    <p:sldId id="318" r:id="rId23"/>
    <p:sldId id="319" r:id="rId24"/>
    <p:sldId id="320" r:id="rId25"/>
    <p:sldId id="321" r:id="rId26"/>
    <p:sldId id="322" r:id="rId27"/>
    <p:sldId id="323" r:id="rId28"/>
    <p:sldId id="324" r:id="rId29"/>
    <p:sldId id="325" r:id="rId30"/>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FF"/>
    <a:srgbClr val="FFFF00"/>
    <a:srgbClr val="000000"/>
    <a:srgbClr val="E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9" autoAdjust="0"/>
    <p:restoredTop sz="94737" autoAdjust="0"/>
  </p:normalViewPr>
  <p:slideViewPr>
    <p:cSldViewPr>
      <p:cViewPr varScale="1">
        <p:scale>
          <a:sx n="87" d="100"/>
          <a:sy n="87" d="100"/>
        </p:scale>
        <p:origin x="-1470"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E29DA3-63A5-45F4-B0AC-F1A26A97D179}" type="datetimeFigureOut">
              <a:rPr lang="en-US" smtClean="0"/>
              <a:t>11/30/2015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982558-55F0-4153-9ABD-DD272252820A}" type="slidenum">
              <a:rPr lang="en-US" smtClean="0"/>
              <a:t>‹#›</a:t>
            </a:fld>
            <a:endParaRPr lang="en-US"/>
          </a:p>
        </p:txBody>
      </p:sp>
    </p:spTree>
    <p:extLst>
      <p:ext uri="{BB962C8B-B14F-4D97-AF65-F5344CB8AC3E}">
        <p14:creationId xmlns:p14="http://schemas.microsoft.com/office/powerpoint/2010/main" val="3904731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982558-55F0-4153-9ABD-DD272252820A}" type="slidenum">
              <a:rPr lang="en-US" smtClean="0"/>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982558-55F0-4153-9ABD-DD272252820A}" type="slidenum">
              <a:rPr lang="en-US" smtClean="0"/>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982558-55F0-4153-9ABD-DD272252820A}" type="slidenum">
              <a:rPr lang="en-US" smtClean="0"/>
              <a:t>26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982558-55F0-4153-9ABD-DD272252820A}" type="slidenum">
              <a:rPr lang="en-US" smtClean="0"/>
              <a:t>27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4982558-55F0-4153-9ABD-DD272252820A}" type="slidenum">
              <a:rPr lang="en-US" smtClean="0"/>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ltGray">
          <a:xfrm>
            <a:off x="0" y="0"/>
            <a:ext cx="825500" cy="6858000"/>
          </a:xfrm>
          <a:prstGeom prst="rect">
            <a:avLst/>
          </a:prstGeom>
          <a:solidFill>
            <a:schemeClr val="tx2">
              <a:alpha val="50000"/>
            </a:schemeClr>
          </a:solidFill>
          <a:ln w="9525">
            <a:noFill/>
            <a:miter lim="800000"/>
            <a:headEnd/>
            <a:tailEnd/>
          </a:ln>
        </p:spPr>
        <p:txBody>
          <a:bodyPr wrap="none" anchor="ctr"/>
          <a:lstStyle/>
          <a:p>
            <a:pPr>
              <a:defRPr/>
            </a:pPr>
            <a:endParaRPr lang="en-US"/>
          </a:p>
        </p:txBody>
      </p:sp>
      <p:sp>
        <p:nvSpPr>
          <p:cNvPr id="5" name="Rectangle 8"/>
          <p:cNvSpPr>
            <a:spLocks noChangeArrowheads="1"/>
          </p:cNvSpPr>
          <p:nvPr/>
        </p:nvSpPr>
        <p:spPr bwMode="ltGray">
          <a:xfrm>
            <a:off x="0" y="3543300"/>
            <a:ext cx="3344863" cy="122238"/>
          </a:xfrm>
          <a:prstGeom prst="rect">
            <a:avLst/>
          </a:prstGeom>
          <a:solidFill>
            <a:schemeClr val="bg2">
              <a:alpha val="50000"/>
            </a:schemeClr>
          </a:solidFill>
          <a:ln w="9525">
            <a:noFill/>
            <a:miter lim="800000"/>
            <a:headEnd/>
            <a:tailEnd/>
          </a:ln>
        </p:spPr>
        <p:txBody>
          <a:bodyPr wrap="none" anchor="ctr"/>
          <a:lstStyle/>
          <a:p>
            <a:pPr>
              <a:defRPr/>
            </a:pPr>
            <a:endParaRPr lang="en-US"/>
          </a:p>
        </p:txBody>
      </p:sp>
      <p:sp>
        <p:nvSpPr>
          <p:cNvPr id="3075" name="Rectangle 3"/>
          <p:cNvSpPr>
            <a:spLocks noGrp="1" noChangeArrowheads="1"/>
          </p:cNvSpPr>
          <p:nvPr>
            <p:ph type="ctrTitle"/>
          </p:nvPr>
        </p:nvSpPr>
        <p:spPr>
          <a:xfrm>
            <a:off x="685800" y="2133600"/>
            <a:ext cx="7772400" cy="1143000"/>
          </a:xfrm>
        </p:spPr>
        <p:txBody>
          <a:bodyPr/>
          <a:lstStyle>
            <a:lvl1pPr>
              <a:defRPr/>
            </a:lvl1pPr>
          </a:lstStyle>
          <a:p>
            <a:r>
              <a:rPr lang="en-US"/>
              <a:t>Click to edit Master title style</a:t>
            </a:r>
          </a:p>
        </p:txBody>
      </p:sp>
      <p:sp>
        <p:nvSpPr>
          <p:cNvPr id="3076" name="Rectangle 4"/>
          <p:cNvSpPr>
            <a:spLocks noGrp="1" noChangeArrowheads="1"/>
          </p:cNvSpPr>
          <p:nvPr>
            <p:ph type="subTitle" idx="1"/>
          </p:nvPr>
        </p:nvSpPr>
        <p:spPr>
          <a:xfrm>
            <a:off x="1447800" y="3886200"/>
            <a:ext cx="6400800" cy="1752600"/>
          </a:xfrm>
        </p:spPr>
        <p:txBody>
          <a:bodyPr/>
          <a:lstStyle>
            <a:lvl1pPr marL="0" indent="0" algn="ctr">
              <a:buFont typeface="Symbol" pitchFamily="18" charset="2"/>
              <a:buNone/>
              <a:defRPr/>
            </a:lvl1pPr>
          </a:lstStyle>
          <a:p>
            <a:r>
              <a:rPr lang="en-US"/>
              <a:t>Click to edit Master subtitle style</a:t>
            </a:r>
          </a:p>
        </p:txBody>
      </p:sp>
      <p:sp>
        <p:nvSpPr>
          <p:cNvPr id="6" name="Rectangle 5"/>
          <p:cNvSpPr>
            <a:spLocks noGrp="1" noChangeArrowheads="1"/>
          </p:cNvSpPr>
          <p:nvPr>
            <p:ph type="dt" sz="half" idx="10"/>
          </p:nvPr>
        </p:nvSpPr>
        <p:spPr/>
        <p:txBody>
          <a:bodyPr/>
          <a:lstStyle>
            <a:lvl1pPr>
              <a:defRPr>
                <a:solidFill>
                  <a:srgbClr val="CCECFF"/>
                </a:solidFill>
              </a:defRPr>
            </a:lvl1pPr>
          </a:lstStyle>
          <a:p>
            <a:pPr>
              <a:defRPr/>
            </a:pPr>
            <a:endParaRPr lang="en-US"/>
          </a:p>
        </p:txBody>
      </p:sp>
      <p:sp>
        <p:nvSpPr>
          <p:cNvPr id="7" name="Rectangle 6"/>
          <p:cNvSpPr>
            <a:spLocks noGrp="1" noChangeArrowheads="1"/>
          </p:cNvSpPr>
          <p:nvPr>
            <p:ph type="ftr" sz="quarter" idx="11"/>
          </p:nvPr>
        </p:nvSpPr>
        <p:spPr/>
        <p:txBody>
          <a:bodyPr/>
          <a:lstStyle>
            <a:lvl1pPr>
              <a:defRPr>
                <a:solidFill>
                  <a:srgbClr val="CCECFF"/>
                </a:solidFill>
              </a:defRPr>
            </a:lvl1pPr>
          </a:lstStyle>
          <a:p>
            <a:pPr>
              <a:defRPr/>
            </a:pPr>
            <a:endParaRPr lang="en-US"/>
          </a:p>
        </p:txBody>
      </p:sp>
      <p:sp>
        <p:nvSpPr>
          <p:cNvPr id="8" name="Rectangle 7"/>
          <p:cNvSpPr>
            <a:spLocks noGrp="1" noChangeArrowheads="1"/>
          </p:cNvSpPr>
          <p:nvPr>
            <p:ph type="sldNum" sz="quarter" idx="12"/>
          </p:nvPr>
        </p:nvSpPr>
        <p:spPr/>
        <p:txBody>
          <a:bodyPr/>
          <a:lstStyle>
            <a:lvl1pPr>
              <a:defRPr>
                <a:solidFill>
                  <a:srgbClr val="CCECFF"/>
                </a:solidFill>
              </a:defRPr>
            </a:lvl1pPr>
          </a:lstStyle>
          <a:p>
            <a:pPr>
              <a:defRPr/>
            </a:pPr>
            <a:fld id="{B5CC2A3B-5876-4441-8D57-8E1F38FCB5A8}" type="slidenum">
              <a:rPr lang="en-US"/>
              <a:pPr>
                <a:defRPr/>
              </a:pPr>
              <a:t>‹#›</a:t>
            </a:fld>
            <a:endParaRPr lang="en-US"/>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200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par>
                          <p:cTn id="8" fill="hold">
                            <p:stCondLst>
                              <p:cond delay="2500"/>
                            </p:stCondLst>
                            <p:childTnLst>
                              <p:par>
                                <p:cTn id="9" presetID="22" presetClass="entr" presetSubtype="2" fill="hold" grpId="0" nodeType="afterEffect">
                                  <p:stCondLst>
                                    <p:cond delay="300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77947C-C089-47B1-88D1-B02D1654D923}" type="slidenum">
              <a:rPr lang="en-US"/>
              <a:pPr>
                <a:defRPr/>
              </a:pPr>
              <a:t>‹#›</a:t>
            </a:fld>
            <a:endParaRPr lang="en-US"/>
          </a:p>
        </p:txBody>
      </p:sp>
    </p:spTree>
  </p:cSld>
  <p:clrMapOvr>
    <a:masterClrMapping/>
  </p:clrMapOvr>
  <p:transition>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19812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34F0CA-6285-464A-B95C-745B53D6C43E}" type="slidenum">
              <a:rPr lang="en-US"/>
              <a:pPr>
                <a:defRPr/>
              </a:pPr>
              <a:t>‹#›</a:t>
            </a:fld>
            <a:endParaRPr lang="en-US"/>
          </a:p>
        </p:txBody>
      </p:sp>
    </p:spTree>
  </p:cSld>
  <p:clrMapOvr>
    <a:masterClrMapping/>
  </p:clrMapOvr>
  <p:transition>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52578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58A0BAD5-DE0D-4747-AC94-16AF92C2C1F4}" type="slidenum">
              <a:rPr lang="en-US"/>
              <a:pPr>
                <a:defRPr/>
              </a:pPr>
              <a:t>‹#›</a:t>
            </a:fld>
            <a:endParaRPr lang="en-US"/>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0FB3DAD-563E-4587-A183-7BDDBB8D21EC}" type="slidenum">
              <a:rPr lang="en-US"/>
              <a:pPr>
                <a:defRPr/>
              </a:pPr>
              <a:t>‹#›</a:t>
            </a:fld>
            <a:endParaRPr lang="en-US"/>
          </a:p>
        </p:txBody>
      </p:sp>
    </p:spTree>
  </p:cSld>
  <p:clrMapOvr>
    <a:masterClrMapping/>
  </p:clrMapOvr>
  <p:transition>
    <p:zo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D2810E2-FF89-4818-9BBC-5200CD80DACE}" type="slidenum">
              <a:rPr lang="en-US"/>
              <a:pPr>
                <a:defRPr/>
              </a:pPr>
              <a:t>‹#›</a:t>
            </a:fld>
            <a:endParaRPr lang="en-US"/>
          </a:p>
        </p:txBody>
      </p:sp>
    </p:spTree>
  </p:cSld>
  <p:clrMapOvr>
    <a:masterClrMapping/>
  </p:clrMapOvr>
  <p:transition>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5E6F02-B39A-4B16-BD4D-F470BA31C431}" type="slidenum">
              <a:rPr lang="en-US"/>
              <a:pPr>
                <a:defRPr/>
              </a:pPr>
              <a:t>‹#›</a:t>
            </a:fld>
            <a:endParaRPr lang="en-US"/>
          </a:p>
        </p:txBody>
      </p:sp>
    </p:spTree>
  </p:cSld>
  <p:clrMapOvr>
    <a:masterClrMapping/>
  </p:clrMapOvr>
  <p:transition>
    <p:zo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39B970D-AE17-4C01-8DC7-EC69633DBA2E}" type="slidenum">
              <a:rPr lang="en-US"/>
              <a:pPr>
                <a:defRPr/>
              </a:pPr>
              <a:t>‹#›</a:t>
            </a:fld>
            <a:endParaRPr lang="en-US"/>
          </a:p>
        </p:txBody>
      </p:sp>
    </p:spTree>
  </p:cSld>
  <p:clrMapOvr>
    <a:masterClrMapping/>
  </p:clrMapOvr>
  <p:transition>
    <p:zo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FF9874-C1EA-42AC-989D-E85E42C18CC6}" type="slidenum">
              <a:rPr lang="en-US"/>
              <a:pPr>
                <a:defRPr/>
              </a:pPr>
              <a:t>‹#›</a:t>
            </a:fld>
            <a:endParaRPr lang="en-US"/>
          </a:p>
        </p:txBody>
      </p:sp>
    </p:spTree>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E85AC16-CCF0-41EB-A52A-AD64F510A63B}" type="slidenum">
              <a:rPr lang="en-US"/>
              <a:pPr>
                <a:defRPr/>
              </a:pPr>
              <a:t>‹#›</a:t>
            </a:fld>
            <a:endParaRPr lang="en-US"/>
          </a:p>
        </p:txBody>
      </p:sp>
    </p:spTree>
  </p:cSld>
  <p:clrMapOvr>
    <a:masterClrMapping/>
  </p:clrMapOvr>
  <p:transition>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7B74AB-7C9F-4093-B373-B0437EB7BA48}" type="slidenum">
              <a:rPr lang="en-US"/>
              <a:pPr>
                <a:defRPr/>
              </a:pPr>
              <a:t>‹#›</a:t>
            </a:fld>
            <a:endParaRPr lang="en-US"/>
          </a:p>
        </p:txBody>
      </p:sp>
    </p:spTree>
  </p:cSld>
  <p:clrMapOvr>
    <a:masterClrMapping/>
  </p:clrMapOvr>
  <p:transition>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0352197-C958-4B8B-9B04-C9D2E1B4D054}" type="slidenum">
              <a:rPr lang="en-US"/>
              <a:pPr>
                <a:defRPr/>
              </a:pPr>
              <a:t>‹#›</a:t>
            </a:fld>
            <a:endParaRPr lang="en-US"/>
          </a:p>
        </p:txBody>
      </p:sp>
    </p:spTree>
  </p:cSld>
  <p:clrMapOvr>
    <a:masterClrMapping/>
  </p:clrMapOvr>
  <p:transition>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352800" y="228600"/>
            <a:ext cx="52578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spcBef>
                <a:spcPct val="50000"/>
              </a:spcBef>
              <a:defRPr sz="1400"/>
            </a:lvl1pPr>
          </a:lstStyle>
          <a:p>
            <a:pPr>
              <a:defRPr/>
            </a:pPr>
            <a:endParaRPr lang="en-US"/>
          </a:p>
        </p:txBody>
      </p:sp>
      <p:sp>
        <p:nvSpPr>
          <p:cNvPr id="205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spcBef>
                <a:spcPct val="50000"/>
              </a:spcBef>
              <a:defRPr sz="1400"/>
            </a:lvl1pPr>
          </a:lstStyle>
          <a:p>
            <a:pPr>
              <a:defRPr/>
            </a:pPr>
            <a:endParaRPr lang="en-US"/>
          </a:p>
        </p:txBody>
      </p:sp>
      <p:sp>
        <p:nvSpPr>
          <p:cNvPr id="205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spcBef>
                <a:spcPct val="50000"/>
              </a:spcBef>
              <a:defRPr sz="1400"/>
            </a:lvl1pPr>
          </a:lstStyle>
          <a:p>
            <a:pPr>
              <a:defRPr/>
            </a:pPr>
            <a:fld id="{514768A8-146C-4FCC-85C7-83B0097C7798}" type="slidenum">
              <a:rPr lang="en-US"/>
              <a:pPr>
                <a:defRPr/>
              </a:pPr>
              <a:t>‹#›</a:t>
            </a:fld>
            <a:endParaRPr lang="en-US"/>
          </a:p>
        </p:txBody>
      </p:sp>
      <p:sp>
        <p:nvSpPr>
          <p:cNvPr id="2055" name="Rectangle 7"/>
          <p:cNvSpPr>
            <a:spLocks noChangeArrowheads="1"/>
          </p:cNvSpPr>
          <p:nvPr/>
        </p:nvSpPr>
        <p:spPr bwMode="gray">
          <a:xfrm>
            <a:off x="0" y="1371600"/>
            <a:ext cx="3344863" cy="122238"/>
          </a:xfrm>
          <a:prstGeom prst="rect">
            <a:avLst/>
          </a:prstGeom>
          <a:solidFill>
            <a:schemeClr val="bg2">
              <a:alpha val="50000"/>
            </a:schemeClr>
          </a:solidFill>
          <a:ln w="9525">
            <a:noFill/>
            <a:miter lim="800000"/>
            <a:headEnd/>
            <a:tailEnd/>
          </a:ln>
        </p:spPr>
        <p:txBody>
          <a:bodyPr wrap="none" anchor="ctr"/>
          <a:lstStyle/>
          <a:p>
            <a:pPr>
              <a:defRPr/>
            </a:pPr>
            <a:endParaRPr lang="en-US"/>
          </a:p>
        </p:txBody>
      </p:sp>
      <p:grpSp>
        <p:nvGrpSpPr>
          <p:cNvPr id="2056" name="Group 11"/>
          <p:cNvGrpSpPr>
            <a:grpSpLocks/>
          </p:cNvGrpSpPr>
          <p:nvPr/>
        </p:nvGrpSpPr>
        <p:grpSpPr bwMode="auto">
          <a:xfrm>
            <a:off x="381000" y="228600"/>
            <a:ext cx="2327275" cy="838200"/>
            <a:chOff x="240" y="144"/>
            <a:chExt cx="1466" cy="528"/>
          </a:xfrm>
        </p:grpSpPr>
        <p:pic>
          <p:nvPicPr>
            <p:cNvPr id="2057" name="Picture 8"/>
            <p:cNvPicPr>
              <a:picLocks noChangeAspect="1" noChangeArrowheads="1"/>
            </p:cNvPicPr>
            <p:nvPr/>
          </p:nvPicPr>
          <p:blipFill>
            <a:blip r:embed="rId15" cstate="print"/>
            <a:srcRect/>
            <a:stretch>
              <a:fillRect/>
            </a:stretch>
          </p:blipFill>
          <p:spPr bwMode="auto">
            <a:xfrm>
              <a:off x="336" y="144"/>
              <a:ext cx="1296" cy="349"/>
            </a:xfrm>
            <a:prstGeom prst="rect">
              <a:avLst/>
            </a:prstGeom>
            <a:noFill/>
            <a:ln w="9525">
              <a:noFill/>
              <a:miter lim="800000"/>
              <a:headEnd/>
              <a:tailEnd/>
            </a:ln>
          </p:spPr>
        </p:pic>
        <p:sp>
          <p:nvSpPr>
            <p:cNvPr id="2" name="Text Box 9"/>
            <p:cNvSpPr txBox="1">
              <a:spLocks noChangeArrowheads="1"/>
            </p:cNvSpPr>
            <p:nvPr/>
          </p:nvSpPr>
          <p:spPr bwMode="auto">
            <a:xfrm>
              <a:off x="240" y="537"/>
              <a:ext cx="1466" cy="135"/>
            </a:xfrm>
            <a:prstGeom prst="rect">
              <a:avLst/>
            </a:prstGeom>
            <a:noFill/>
            <a:ln w="9525">
              <a:noFill/>
              <a:miter lim="800000"/>
              <a:headEnd/>
              <a:tailEnd/>
            </a:ln>
            <a:effectLst/>
          </p:spPr>
          <p:txBody>
            <a:bodyPr wrap="none">
              <a:spAutoFit/>
            </a:bodyPr>
            <a:lstStyle/>
            <a:p>
              <a:pPr>
                <a:defRPr/>
              </a:pPr>
              <a:r>
                <a:rPr lang="en-US" sz="800" b="1">
                  <a:solidFill>
                    <a:srgbClr val="FFFFFF"/>
                  </a:solidFill>
                  <a:latin typeface="Gill Sans MT" pitchFamily="34" charset="0"/>
                </a:rPr>
                <a:t>AN HONORS UNIVERSITY IN MARYLAND</a:t>
              </a:r>
            </a:p>
          </p:txBody>
        </p:sp>
      </p:grpSp>
    </p:spTree>
  </p:cSld>
  <p:clrMap bg1="dk2" tx1="lt1" bg2="dk1" tx2="lt2" accent1="accent1" accent2="accent2" accent3="accent3" accent4="accent4" accent5="accent5" accent6="accent6" hlink="hlink" folHlink="folHlink"/>
  <p:sldLayoutIdLst>
    <p:sldLayoutId id="2147483739"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3000"/>
                                  </p:stCondLst>
                                  <p:childTnLst>
                                    <p:set>
                                      <p:cBhvr>
                                        <p:cTn id="6" dur="1" fill="hold">
                                          <p:stCondLst>
                                            <p:cond delay="0"/>
                                          </p:stCondLst>
                                        </p:cTn>
                                        <p:tgtEl>
                                          <p:spTgt spid="2055"/>
                                        </p:tgtEl>
                                        <p:attrNameLst>
                                          <p:attrName>style.visibility</p:attrName>
                                        </p:attrNameLst>
                                      </p:cBhvr>
                                      <p:to>
                                        <p:strVal val="visible"/>
                                      </p:to>
                                    </p:set>
                                    <p:animEffect transition="in" filter="wipe(right)">
                                      <p:cBhvr>
                                        <p:cTn id="7" dur="500"/>
                                        <p:tgtEl>
                                          <p:spTgt spid="20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animBg="1"/>
    </p:bldLst>
  </p:timing>
  <p:txStyles>
    <p:titleStyle>
      <a:lvl1pPr algn="ctr" rtl="0" eaLnBrk="0" fontAlgn="base" hangingPunct="0">
        <a:spcBef>
          <a:spcPct val="0"/>
        </a:spcBef>
        <a:spcAft>
          <a:spcPct val="0"/>
        </a:spcAft>
        <a:defRPr kumimoji="1" sz="4400" b="1">
          <a:solidFill>
            <a:srgbClr val="FFFFFF"/>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kumimoji="1" sz="4400" b="1">
          <a:solidFill>
            <a:srgbClr val="FFFFFF"/>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kumimoji="1" sz="4400" b="1">
          <a:solidFill>
            <a:srgbClr val="FFFFFF"/>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kumimoji="1" sz="4400" b="1">
          <a:solidFill>
            <a:srgbClr val="FFFFFF"/>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kumimoji="1" sz="4400" b="1">
          <a:solidFill>
            <a:srgbClr val="FFFFFF"/>
          </a:solidFill>
          <a:effectLst>
            <a:outerShdw blurRad="38100" dist="38100" dir="2700000" algn="tl">
              <a:srgbClr val="000000"/>
            </a:outerShdw>
          </a:effectLst>
          <a:latin typeface="Arial" charset="0"/>
        </a:defRPr>
      </a:lvl5pPr>
      <a:lvl6pPr marL="457200" algn="ctr" rtl="0" eaLnBrk="0" fontAlgn="base" hangingPunct="0">
        <a:spcBef>
          <a:spcPct val="0"/>
        </a:spcBef>
        <a:spcAft>
          <a:spcPct val="0"/>
        </a:spcAft>
        <a:defRPr kumimoji="1" sz="4400" b="1">
          <a:solidFill>
            <a:srgbClr val="FFFFFF"/>
          </a:solidFill>
          <a:effectLst>
            <a:outerShdw blurRad="38100" dist="38100" dir="2700000" algn="tl">
              <a:srgbClr val="000000"/>
            </a:outerShdw>
          </a:effectLst>
          <a:latin typeface="Arial" charset="0"/>
        </a:defRPr>
      </a:lvl6pPr>
      <a:lvl7pPr marL="914400" algn="ctr" rtl="0" eaLnBrk="0" fontAlgn="base" hangingPunct="0">
        <a:spcBef>
          <a:spcPct val="0"/>
        </a:spcBef>
        <a:spcAft>
          <a:spcPct val="0"/>
        </a:spcAft>
        <a:defRPr kumimoji="1" sz="4400" b="1">
          <a:solidFill>
            <a:srgbClr val="FFFFFF"/>
          </a:solidFill>
          <a:effectLst>
            <a:outerShdw blurRad="38100" dist="38100" dir="2700000" algn="tl">
              <a:srgbClr val="000000"/>
            </a:outerShdw>
          </a:effectLst>
          <a:latin typeface="Arial" charset="0"/>
        </a:defRPr>
      </a:lvl7pPr>
      <a:lvl8pPr marL="1371600" algn="ctr" rtl="0" eaLnBrk="0" fontAlgn="base" hangingPunct="0">
        <a:spcBef>
          <a:spcPct val="0"/>
        </a:spcBef>
        <a:spcAft>
          <a:spcPct val="0"/>
        </a:spcAft>
        <a:defRPr kumimoji="1" sz="4400" b="1">
          <a:solidFill>
            <a:srgbClr val="FFFFFF"/>
          </a:solidFill>
          <a:effectLst>
            <a:outerShdw blurRad="38100" dist="38100" dir="2700000" algn="tl">
              <a:srgbClr val="000000"/>
            </a:outerShdw>
          </a:effectLst>
          <a:latin typeface="Arial" charset="0"/>
        </a:defRPr>
      </a:lvl8pPr>
      <a:lvl9pPr marL="1828800" algn="ctr" rtl="0" eaLnBrk="0" fontAlgn="base" hangingPunct="0">
        <a:spcBef>
          <a:spcPct val="0"/>
        </a:spcBef>
        <a:spcAft>
          <a:spcPct val="0"/>
        </a:spcAft>
        <a:defRPr kumimoji="1" sz="4400" b="1">
          <a:solidFill>
            <a:srgbClr val="FFFFFF"/>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rgbClr val="E80000"/>
        </a:buClr>
        <a:buSzPct val="75000"/>
        <a:buFont typeface="Symbol" pitchFamily="18" charset="2"/>
        <a:buChar char="·"/>
        <a:defRPr kumimoji="1" sz="3200" b="1">
          <a:solidFill>
            <a:srgbClr val="FFFFFF"/>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rgbClr val="E80000"/>
        </a:buClr>
        <a:buChar char="–"/>
        <a:defRPr kumimoji="1" sz="2800" b="1">
          <a:solidFill>
            <a:srgbClr val="FFFFFF"/>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rgbClr val="E80000"/>
        </a:buClr>
        <a:buSzPct val="60000"/>
        <a:buFont typeface="Symbol" pitchFamily="18" charset="2"/>
        <a:buChar char="°"/>
        <a:defRPr kumimoji="1" sz="2400" b="1">
          <a:solidFill>
            <a:srgbClr val="FFFFFF"/>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rgbClr val="E80000"/>
        </a:buClr>
        <a:buChar char="–"/>
        <a:defRPr kumimoji="1" sz="2000" b="1">
          <a:solidFill>
            <a:srgbClr val="FFFFFF"/>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effectLst>
            <a:outerShdw blurRad="38100" dist="38100" dir="2700000" algn="tl">
              <a:srgbClr val="000000"/>
            </a:outerShdw>
          </a:effectLst>
          <a:latin typeface="+mn-lt"/>
        </a:defRPr>
      </a:lvl5pPr>
      <a:lvl6pPr marL="2514600" indent="-228600" algn="l" rtl="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effectLst>
            <a:outerShdw blurRad="38100" dist="38100" dir="2700000" algn="tl">
              <a:srgbClr val="000000"/>
            </a:outerShdw>
          </a:effectLst>
          <a:latin typeface="+mn-lt"/>
        </a:defRPr>
      </a:lvl6pPr>
      <a:lvl7pPr marL="2971800" indent="-228600" algn="l" rtl="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effectLst>
            <a:outerShdw blurRad="38100" dist="38100" dir="2700000" algn="tl">
              <a:srgbClr val="000000"/>
            </a:outerShdw>
          </a:effectLst>
          <a:latin typeface="+mn-lt"/>
        </a:defRPr>
      </a:lvl7pPr>
      <a:lvl8pPr marL="3429000" indent="-228600" algn="l" rtl="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effectLst>
            <a:outerShdw blurRad="38100" dist="38100" dir="2700000" algn="tl">
              <a:srgbClr val="000000"/>
            </a:outerShdw>
          </a:effectLst>
          <a:latin typeface="+mn-lt"/>
        </a:defRPr>
      </a:lvl8pPr>
      <a:lvl9pPr marL="3886200" indent="-228600" algn="l" rtl="0" eaLnBrk="0" fontAlgn="base" hangingPunct="0">
        <a:spcBef>
          <a:spcPct val="20000"/>
        </a:spcBef>
        <a:spcAft>
          <a:spcPct val="0"/>
        </a:spcAft>
        <a:buClr>
          <a:schemeClr val="folHlink"/>
        </a:buClr>
        <a:buSzPct val="50000"/>
        <a:buFont typeface="Monotype Sorts" pitchFamily="2" charset="2"/>
        <a:buChar char="n"/>
        <a:defRPr kumimoji="1" sz="2000" b="1">
          <a:solidFill>
            <a:srgbClr val="FFFFFF"/>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12.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jpeg"/><Relationship Id="rId2" Type="http://schemas.openxmlformats.org/officeDocument/2006/relationships/image" Target="../media/image13.png"/><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2133600"/>
            <a:ext cx="9144000" cy="4419600"/>
          </a:xfrm>
        </p:spPr>
        <p:txBody>
          <a:bodyPr/>
          <a:lstStyle/>
          <a:p>
            <a:pPr>
              <a:defRPr/>
            </a:pPr>
            <a:r>
              <a:rPr lang="en-US" sz="3600" dirty="0" smtClean="0"/>
              <a:t>Mechanical Engineering at UMBC: Opportunity and Scholarship</a:t>
            </a:r>
            <a:br>
              <a:rPr lang="en-US" sz="3600" dirty="0" smtClean="0"/>
            </a:br>
            <a:r>
              <a:rPr lang="en-US" sz="3200" dirty="0" smtClean="0"/>
              <a:t/>
            </a:r>
            <a:br>
              <a:rPr lang="en-US" sz="3200" dirty="0" smtClean="0"/>
            </a:br>
            <a:r>
              <a:rPr lang="en-US" sz="2800" dirty="0" smtClean="0"/>
              <a:t/>
            </a:r>
            <a:br>
              <a:rPr lang="en-US" sz="2800" dirty="0" smtClean="0"/>
            </a:br>
            <a:r>
              <a:rPr lang="en-US" sz="2800" dirty="0" smtClean="0"/>
              <a:t>Dr. Liang Zhu</a:t>
            </a:r>
            <a:br>
              <a:rPr lang="en-US" sz="2800" dirty="0" smtClean="0"/>
            </a:br>
            <a:r>
              <a:rPr lang="en-US" sz="2800" dirty="0" smtClean="0"/>
              <a:t/>
            </a:r>
            <a:br>
              <a:rPr lang="en-US" sz="2800" dirty="0" smtClean="0"/>
            </a:br>
            <a:r>
              <a:rPr lang="en-US" sz="2800" dirty="0" smtClean="0"/>
              <a:t>Professor of Mechanical Engineering</a:t>
            </a:r>
            <a:br>
              <a:rPr lang="en-US" sz="2800" dirty="0" smtClean="0"/>
            </a:br>
            <a:r>
              <a:rPr lang="en-US" sz="2800" dirty="0" smtClean="0"/>
              <a:t>Director, ME S-STEM Scholarship Program</a:t>
            </a:r>
            <a:br>
              <a:rPr lang="en-US" sz="2800" dirty="0" smtClean="0"/>
            </a:br>
            <a:r>
              <a:rPr lang="en-US" sz="2800" dirty="0" smtClean="0"/>
              <a:t/>
            </a:r>
            <a:br>
              <a:rPr lang="en-US" sz="2800" dirty="0" smtClean="0"/>
            </a:br>
            <a:endParaRPr lang="en-US" sz="2800" dirty="0" smtClean="0"/>
          </a:p>
        </p:txBody>
      </p:sp>
    </p:spTree>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defRPr/>
            </a:pPr>
            <a:r>
              <a:rPr lang="en-US" sz="4000" smtClean="0"/>
              <a:t>Junior Year Curriculum</a:t>
            </a:r>
          </a:p>
        </p:txBody>
      </p:sp>
      <p:sp>
        <p:nvSpPr>
          <p:cNvPr id="98307" name="Rectangle 3"/>
          <p:cNvSpPr>
            <a:spLocks noGrp="1" noChangeArrowheads="1"/>
          </p:cNvSpPr>
          <p:nvPr>
            <p:ph type="body" idx="1"/>
          </p:nvPr>
        </p:nvSpPr>
        <p:spPr>
          <a:xfrm>
            <a:off x="685800" y="1828800"/>
            <a:ext cx="7772400" cy="4724400"/>
          </a:xfrm>
        </p:spPr>
        <p:txBody>
          <a:bodyPr/>
          <a:lstStyle/>
          <a:p>
            <a:pPr>
              <a:lnSpc>
                <a:spcPct val="80000"/>
              </a:lnSpc>
              <a:buNone/>
              <a:defRPr/>
            </a:pPr>
            <a:r>
              <a:rPr lang="en-US" sz="2400" dirty="0" smtClean="0"/>
              <a:t>FALL</a:t>
            </a:r>
            <a:br>
              <a:rPr lang="en-US" sz="2400" dirty="0" smtClean="0"/>
            </a:br>
            <a:r>
              <a:rPr lang="en-US" sz="2400" dirty="0" smtClean="0"/>
              <a:t>ENME 301 - Engineering Materials 		3</a:t>
            </a:r>
            <a:br>
              <a:rPr lang="en-US" sz="2400" dirty="0" smtClean="0"/>
            </a:br>
            <a:r>
              <a:rPr lang="en-US" sz="2400" dirty="0" smtClean="0"/>
              <a:t>ENME 303 - Topics Engineering Math 	3 </a:t>
            </a:r>
            <a:br>
              <a:rPr lang="en-US" sz="2400" dirty="0" smtClean="0"/>
            </a:br>
            <a:r>
              <a:rPr lang="en-US" sz="2400" dirty="0" smtClean="0"/>
              <a:t>ENME 320 - Fluid Mechanics 			3</a:t>
            </a:r>
            <a:br>
              <a:rPr lang="en-US" sz="2400" dirty="0" smtClean="0"/>
            </a:br>
            <a:r>
              <a:rPr lang="en-US" sz="2400" dirty="0" smtClean="0"/>
              <a:t>ENEE 302 - Principles Electrical </a:t>
            </a:r>
            <a:r>
              <a:rPr lang="en-US" sz="2400" dirty="0" err="1" smtClean="0"/>
              <a:t>Engr</a:t>
            </a:r>
            <a:r>
              <a:rPr lang="en-US" sz="2400" dirty="0" smtClean="0"/>
              <a:t> 	4</a:t>
            </a:r>
            <a:br>
              <a:rPr lang="en-US" sz="2400" dirty="0" smtClean="0"/>
            </a:br>
            <a:r>
              <a:rPr lang="en-US" sz="2400" dirty="0" smtClean="0"/>
              <a:t>ENGL 393 - Technical  Writing 		3</a:t>
            </a:r>
            <a:br>
              <a:rPr lang="en-US" sz="2400" dirty="0" smtClean="0"/>
            </a:br>
            <a:r>
              <a:rPr lang="en-US" sz="2400" dirty="0" smtClean="0"/>
              <a:t>Total: 					         </a:t>
            </a:r>
            <a:r>
              <a:rPr lang="en-US" sz="2400" dirty="0" smtClean="0">
                <a:solidFill>
                  <a:srgbClr val="FFFF00"/>
                </a:solidFill>
              </a:rPr>
              <a:t>16</a:t>
            </a:r>
          </a:p>
          <a:p>
            <a:pPr>
              <a:lnSpc>
                <a:spcPct val="80000"/>
              </a:lnSpc>
              <a:buFont typeface="Symbol" pitchFamily="18" charset="2"/>
              <a:buNone/>
              <a:defRPr/>
            </a:pPr>
            <a:endParaRPr lang="en-US" sz="2400" dirty="0" smtClean="0"/>
          </a:p>
          <a:p>
            <a:pPr>
              <a:lnSpc>
                <a:spcPct val="80000"/>
              </a:lnSpc>
              <a:buNone/>
              <a:defRPr/>
            </a:pPr>
            <a:r>
              <a:rPr lang="en-US" sz="2400" dirty="0" smtClean="0"/>
              <a:t>SPRING</a:t>
            </a:r>
            <a:br>
              <a:rPr lang="en-US" sz="2400" dirty="0" smtClean="0"/>
            </a:br>
            <a:r>
              <a:rPr lang="en-US" sz="2400" dirty="0" smtClean="0"/>
              <a:t>ENME 304 - Machine Design 			3</a:t>
            </a:r>
            <a:br>
              <a:rPr lang="en-US" sz="2400" dirty="0" smtClean="0"/>
            </a:br>
            <a:r>
              <a:rPr lang="en-US" sz="2400" dirty="0" smtClean="0"/>
              <a:t>ENME 321 - Transfer Processes 		3</a:t>
            </a:r>
            <a:br>
              <a:rPr lang="en-US" sz="2400" dirty="0" smtClean="0"/>
            </a:br>
            <a:r>
              <a:rPr lang="en-US" sz="2400" dirty="0" smtClean="0"/>
              <a:t>ENME 332L - Solids Materials Lab 		3</a:t>
            </a:r>
            <a:br>
              <a:rPr lang="en-US" sz="2400" dirty="0" smtClean="0"/>
            </a:br>
            <a:r>
              <a:rPr lang="en-US" sz="2400" dirty="0" smtClean="0"/>
              <a:t>ENME 360 - Vibrations 			3</a:t>
            </a:r>
            <a:br>
              <a:rPr lang="en-US" sz="2400" dirty="0" smtClean="0"/>
            </a:br>
            <a:r>
              <a:rPr lang="en-US" sz="2400" dirty="0" smtClean="0"/>
              <a:t>GEP 						3</a:t>
            </a:r>
            <a:br>
              <a:rPr lang="en-US" sz="2400" dirty="0" smtClean="0"/>
            </a:br>
            <a:r>
              <a:rPr lang="en-US" sz="2400" dirty="0" smtClean="0"/>
              <a:t>Total: 					         </a:t>
            </a:r>
            <a:r>
              <a:rPr lang="en-US" sz="2400" dirty="0" smtClean="0">
                <a:solidFill>
                  <a:srgbClr val="FFFF00"/>
                </a:solidFill>
              </a:rPr>
              <a:t>15</a:t>
            </a:r>
          </a:p>
        </p:txBody>
      </p:sp>
    </p:spTree>
  </p:cSld>
  <p:clrMapOvr>
    <a:masterClrMapping/>
  </p:clrMapOvr>
  <p:transition>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defRPr/>
            </a:pPr>
            <a:r>
              <a:rPr lang="en-US" sz="4000" dirty="0" smtClean="0"/>
              <a:t>Senior Year Curriculum</a:t>
            </a:r>
          </a:p>
        </p:txBody>
      </p:sp>
      <p:sp>
        <p:nvSpPr>
          <p:cNvPr id="99331" name="Rectangle 3"/>
          <p:cNvSpPr>
            <a:spLocks noGrp="1" noChangeArrowheads="1"/>
          </p:cNvSpPr>
          <p:nvPr>
            <p:ph type="body" idx="1"/>
          </p:nvPr>
        </p:nvSpPr>
        <p:spPr>
          <a:xfrm>
            <a:off x="685800" y="1981200"/>
            <a:ext cx="7772400" cy="4419600"/>
          </a:xfrm>
        </p:spPr>
        <p:txBody>
          <a:bodyPr/>
          <a:lstStyle/>
          <a:p>
            <a:pPr>
              <a:lnSpc>
                <a:spcPct val="80000"/>
              </a:lnSpc>
              <a:buNone/>
              <a:defRPr/>
            </a:pPr>
            <a:r>
              <a:rPr lang="en-US" sz="2400" dirty="0" smtClean="0"/>
              <a:t>FALL</a:t>
            </a:r>
            <a:br>
              <a:rPr lang="en-US" sz="2400" dirty="0" smtClean="0"/>
            </a:br>
            <a:r>
              <a:rPr lang="en-US" sz="2400" dirty="0" smtClean="0"/>
              <a:t>ENME 403 - Automatic Controls 		3</a:t>
            </a:r>
            <a:br>
              <a:rPr lang="en-US" sz="2400" dirty="0" smtClean="0"/>
            </a:br>
            <a:r>
              <a:rPr lang="en-US" sz="2400" dirty="0" smtClean="0"/>
              <a:t>ENME 432L - Fluid/Energy Lab 		2</a:t>
            </a:r>
            <a:br>
              <a:rPr lang="en-US" sz="2400" dirty="0" smtClean="0"/>
            </a:br>
            <a:r>
              <a:rPr lang="en-US" sz="2400" dirty="0" smtClean="0"/>
              <a:t>ENME 4XX - Tech/Design Elective 		3</a:t>
            </a:r>
            <a:br>
              <a:rPr lang="en-US" sz="2400" dirty="0" smtClean="0"/>
            </a:br>
            <a:r>
              <a:rPr lang="en-US" sz="2400" dirty="0" smtClean="0"/>
              <a:t>S/DE - Science/Design Elective		3 </a:t>
            </a:r>
            <a:br>
              <a:rPr lang="en-US" sz="2400" dirty="0" smtClean="0"/>
            </a:br>
            <a:r>
              <a:rPr lang="en-US" sz="2400" dirty="0" smtClean="0"/>
              <a:t>GEP 						6 </a:t>
            </a:r>
            <a:br>
              <a:rPr lang="en-US" sz="2400" dirty="0" smtClean="0"/>
            </a:br>
            <a:r>
              <a:rPr lang="en-US" sz="2400" dirty="0" smtClean="0"/>
              <a:t>Total: 					         </a:t>
            </a:r>
            <a:r>
              <a:rPr lang="en-US" sz="2400" dirty="0" smtClean="0">
                <a:solidFill>
                  <a:srgbClr val="FFFF00"/>
                </a:solidFill>
              </a:rPr>
              <a:t>17</a:t>
            </a:r>
          </a:p>
          <a:p>
            <a:pPr>
              <a:lnSpc>
                <a:spcPct val="80000"/>
              </a:lnSpc>
              <a:buFont typeface="Symbol" pitchFamily="18" charset="2"/>
              <a:buNone/>
              <a:defRPr/>
            </a:pPr>
            <a:endParaRPr lang="en-US" sz="2400" dirty="0" smtClean="0"/>
          </a:p>
          <a:p>
            <a:pPr>
              <a:lnSpc>
                <a:spcPct val="80000"/>
              </a:lnSpc>
              <a:buNone/>
              <a:defRPr/>
            </a:pPr>
            <a:r>
              <a:rPr lang="en-US" sz="2400" dirty="0" smtClean="0"/>
              <a:t>SPRING</a:t>
            </a:r>
            <a:br>
              <a:rPr lang="en-US" sz="2400" dirty="0" smtClean="0"/>
            </a:br>
            <a:r>
              <a:rPr lang="en-US" sz="2400" dirty="0" smtClean="0"/>
              <a:t>ENME 444 - Systems Design 			3</a:t>
            </a:r>
            <a:br>
              <a:rPr lang="en-US" sz="2400" dirty="0" smtClean="0"/>
            </a:br>
            <a:r>
              <a:rPr lang="en-US" sz="2400" dirty="0" smtClean="0"/>
              <a:t>ENME 482L - Vibrations/Control Lab 	2</a:t>
            </a:r>
            <a:br>
              <a:rPr lang="en-US" sz="2400" dirty="0" smtClean="0"/>
            </a:br>
            <a:r>
              <a:rPr lang="en-US" sz="2400" dirty="0" smtClean="0"/>
              <a:t>ENME 4XX - Tech/Design Elective 		3</a:t>
            </a:r>
            <a:br>
              <a:rPr lang="en-US" sz="2400" dirty="0" smtClean="0"/>
            </a:br>
            <a:r>
              <a:rPr lang="en-US" sz="2400" dirty="0" smtClean="0"/>
              <a:t>GEP 						7</a:t>
            </a:r>
            <a:br>
              <a:rPr lang="en-US" sz="2400" dirty="0" smtClean="0"/>
            </a:br>
            <a:r>
              <a:rPr lang="en-US" sz="2400" dirty="0" smtClean="0"/>
              <a:t>Total: 					         </a:t>
            </a:r>
            <a:r>
              <a:rPr lang="en-US" sz="2400" dirty="0" smtClean="0">
                <a:solidFill>
                  <a:srgbClr val="FFFF00"/>
                </a:solidFill>
              </a:rPr>
              <a:t>15</a:t>
            </a:r>
            <a:r>
              <a:rPr lang="en-US" sz="2400" dirty="0" smtClean="0"/>
              <a:t> </a:t>
            </a:r>
          </a:p>
        </p:txBody>
      </p:sp>
    </p:spTree>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pPr>
              <a:defRPr/>
            </a:pPr>
            <a:r>
              <a:rPr lang="en-US" sz="4000" dirty="0" smtClean="0"/>
              <a:t>Technical Electives</a:t>
            </a:r>
          </a:p>
        </p:txBody>
      </p:sp>
      <p:sp>
        <p:nvSpPr>
          <p:cNvPr id="100355" name="Rectangle 3"/>
          <p:cNvSpPr>
            <a:spLocks noGrp="1" noChangeArrowheads="1"/>
          </p:cNvSpPr>
          <p:nvPr>
            <p:ph type="body" idx="1"/>
          </p:nvPr>
        </p:nvSpPr>
        <p:spPr>
          <a:xfrm>
            <a:off x="0" y="1600200"/>
            <a:ext cx="8763000" cy="4876800"/>
          </a:xfrm>
        </p:spPr>
        <p:txBody>
          <a:bodyPr/>
          <a:lstStyle/>
          <a:p>
            <a:pPr>
              <a:lnSpc>
                <a:spcPct val="90000"/>
              </a:lnSpc>
              <a:buFont typeface="Symbol" pitchFamily="18" charset="2"/>
              <a:buNone/>
              <a:defRPr/>
            </a:pPr>
            <a:r>
              <a:rPr lang="en-US" sz="2400" dirty="0" smtClean="0"/>
              <a:t>ENME 409 – 	Mechanics of Deformable Solids</a:t>
            </a:r>
          </a:p>
          <a:p>
            <a:pPr>
              <a:lnSpc>
                <a:spcPct val="90000"/>
              </a:lnSpc>
              <a:buFont typeface="Symbol" pitchFamily="18" charset="2"/>
              <a:buNone/>
              <a:defRPr/>
            </a:pPr>
            <a:r>
              <a:rPr lang="en-US" sz="2400" dirty="0" smtClean="0"/>
              <a:t>ENME 412 – 	Mechanical Design For Manufacturing</a:t>
            </a:r>
          </a:p>
          <a:p>
            <a:pPr>
              <a:lnSpc>
                <a:spcPct val="90000"/>
              </a:lnSpc>
              <a:buFont typeface="Symbol" pitchFamily="18" charset="2"/>
              <a:buNone/>
              <a:defRPr/>
            </a:pPr>
            <a:r>
              <a:rPr lang="en-US" sz="2400" dirty="0" smtClean="0"/>
              <a:t>ENME 422 – Heat Transfer in Biological Systems</a:t>
            </a:r>
          </a:p>
          <a:p>
            <a:pPr>
              <a:lnSpc>
                <a:spcPct val="90000"/>
              </a:lnSpc>
              <a:buFont typeface="Symbol" pitchFamily="18" charset="2"/>
              <a:buNone/>
              <a:defRPr/>
            </a:pPr>
            <a:r>
              <a:rPr lang="en-US" sz="2400" dirty="0" smtClean="0"/>
              <a:t>ENME 423 – HVAC Design</a:t>
            </a:r>
          </a:p>
          <a:p>
            <a:pPr>
              <a:lnSpc>
                <a:spcPct val="90000"/>
              </a:lnSpc>
              <a:buFont typeface="Symbol" pitchFamily="18" charset="2"/>
              <a:buNone/>
              <a:defRPr/>
            </a:pPr>
            <a:r>
              <a:rPr lang="en-US" sz="2400" dirty="0" smtClean="0"/>
              <a:t>ENME 460 – Kinematics and Mechanism Design</a:t>
            </a:r>
          </a:p>
          <a:p>
            <a:pPr>
              <a:lnSpc>
                <a:spcPct val="90000"/>
              </a:lnSpc>
              <a:buFont typeface="Symbol" pitchFamily="18" charset="2"/>
              <a:buNone/>
              <a:defRPr/>
            </a:pPr>
            <a:r>
              <a:rPr lang="en-US" sz="2400" dirty="0" smtClean="0"/>
              <a:t>ENME 471 – 	Computer Aided Finite Element Based Design</a:t>
            </a:r>
          </a:p>
          <a:p>
            <a:pPr>
              <a:lnSpc>
                <a:spcPct val="90000"/>
              </a:lnSpc>
              <a:buFont typeface="Symbol" pitchFamily="18" charset="2"/>
              <a:buNone/>
              <a:defRPr/>
            </a:pPr>
            <a:r>
              <a:rPr lang="en-US" sz="2400" dirty="0" smtClean="0"/>
              <a:t>ENME 472 – 	Materials and Processes for MEMS</a:t>
            </a:r>
          </a:p>
          <a:p>
            <a:pPr>
              <a:lnSpc>
                <a:spcPct val="90000"/>
              </a:lnSpc>
              <a:buNone/>
              <a:defRPr/>
            </a:pPr>
            <a:r>
              <a:rPr lang="en-US" sz="2400" dirty="0" smtClean="0"/>
              <a:t>ENME 489A – Digital and Analog Electronics</a:t>
            </a:r>
          </a:p>
          <a:p>
            <a:pPr>
              <a:lnSpc>
                <a:spcPct val="90000"/>
              </a:lnSpc>
              <a:buFont typeface="Symbol" pitchFamily="18" charset="2"/>
              <a:buNone/>
              <a:defRPr/>
            </a:pPr>
            <a:r>
              <a:rPr lang="en-US" sz="2400" dirty="0" smtClean="0"/>
              <a:t>ENME 489B – Biomechanics</a:t>
            </a:r>
          </a:p>
          <a:p>
            <a:pPr>
              <a:lnSpc>
                <a:spcPct val="90000"/>
              </a:lnSpc>
              <a:buFont typeface="Symbol" pitchFamily="18" charset="2"/>
              <a:buNone/>
              <a:defRPr/>
            </a:pPr>
            <a:r>
              <a:rPr lang="en-US" sz="2400" dirty="0" smtClean="0"/>
              <a:t>ENME 489C – Elements of Aerospace Engineering</a:t>
            </a:r>
          </a:p>
          <a:p>
            <a:pPr>
              <a:lnSpc>
                <a:spcPct val="90000"/>
              </a:lnSpc>
              <a:buFont typeface="Symbol" pitchFamily="18" charset="2"/>
              <a:buNone/>
              <a:defRPr/>
            </a:pPr>
            <a:r>
              <a:rPr lang="en-US" sz="2400" dirty="0" smtClean="0"/>
              <a:t>ENME 489D – Computational Fluid Dynamics</a:t>
            </a:r>
          </a:p>
          <a:p>
            <a:pPr>
              <a:lnSpc>
                <a:spcPct val="90000"/>
              </a:lnSpc>
              <a:buFont typeface="Symbol" pitchFamily="18" charset="2"/>
              <a:buNone/>
              <a:defRPr/>
            </a:pPr>
            <a:r>
              <a:rPr lang="en-US" sz="2400" dirty="0" smtClean="0"/>
              <a:t>ENME 489M – Space Technology and Design</a:t>
            </a:r>
          </a:p>
          <a:p>
            <a:pPr>
              <a:lnSpc>
                <a:spcPct val="90000"/>
              </a:lnSpc>
              <a:buFont typeface="Symbol" pitchFamily="18" charset="2"/>
              <a:buNone/>
              <a:defRPr/>
            </a:pPr>
            <a:endParaRPr lang="en-US" sz="2400" dirty="0" smtClean="0"/>
          </a:p>
        </p:txBody>
      </p:sp>
    </p:spTree>
  </p:cSld>
  <p:clrMapOvr>
    <a:masterClrMapping/>
  </p:clrMapOvr>
  <p:transition>
    <p:zo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3352800" y="152400"/>
            <a:ext cx="5257800" cy="1143000"/>
          </a:xfrm>
        </p:spPr>
        <p:txBody>
          <a:bodyPr/>
          <a:lstStyle/>
          <a:p>
            <a:pPr>
              <a:defRPr/>
            </a:pPr>
            <a:r>
              <a:rPr lang="en-US" sz="3600" dirty="0" smtClean="0"/>
              <a:t>Freshman Scholarship Opportunities at UMBC</a:t>
            </a:r>
          </a:p>
        </p:txBody>
      </p:sp>
      <p:sp>
        <p:nvSpPr>
          <p:cNvPr id="65539" name="Rectangle 3"/>
          <p:cNvSpPr>
            <a:spLocks noGrp="1" noChangeArrowheads="1"/>
          </p:cNvSpPr>
          <p:nvPr>
            <p:ph type="body" idx="1"/>
          </p:nvPr>
        </p:nvSpPr>
        <p:spPr>
          <a:xfrm>
            <a:off x="228600" y="1447800"/>
            <a:ext cx="8915400" cy="5334000"/>
          </a:xfrm>
        </p:spPr>
        <p:txBody>
          <a:bodyPr/>
          <a:lstStyle/>
          <a:p>
            <a:pPr>
              <a:defRPr/>
            </a:pPr>
            <a:r>
              <a:rPr lang="en-US" sz="2400" dirty="0" smtClean="0">
                <a:solidFill>
                  <a:srgbClr val="C00000"/>
                </a:solidFill>
                <a:effectLst/>
              </a:rPr>
              <a:t>Mechanical Engineering S-STEM </a:t>
            </a:r>
            <a:r>
              <a:rPr lang="en-US" sz="2400" dirty="0" smtClean="0">
                <a:solidFill>
                  <a:srgbClr val="C00000"/>
                </a:solidFill>
                <a:effectLst/>
              </a:rPr>
              <a:t>Scholarship Program</a:t>
            </a:r>
            <a:endParaRPr lang="en-US" sz="2400" dirty="0" smtClean="0">
              <a:solidFill>
                <a:srgbClr val="C00000"/>
              </a:solidFill>
              <a:effectLst/>
            </a:endParaRPr>
          </a:p>
          <a:p>
            <a:pPr lvl="1">
              <a:defRPr/>
            </a:pPr>
            <a:r>
              <a:rPr lang="en-US" sz="2400" dirty="0" smtClean="0"/>
              <a:t>Up to $7,500 per year (see the fliers)</a:t>
            </a:r>
            <a:endParaRPr lang="en-US" sz="2400" dirty="0" smtClean="0">
              <a:solidFill>
                <a:srgbClr val="FFFF00"/>
              </a:solidFill>
            </a:endParaRPr>
          </a:p>
          <a:p>
            <a:pPr>
              <a:defRPr/>
            </a:pPr>
            <a:r>
              <a:rPr lang="en-US" sz="2400" dirty="0" smtClean="0">
                <a:solidFill>
                  <a:srgbClr val="FFFF00"/>
                </a:solidFill>
              </a:rPr>
              <a:t>Undergraduate Research Award</a:t>
            </a:r>
          </a:p>
          <a:p>
            <a:pPr lvl="1">
              <a:defRPr/>
            </a:pPr>
            <a:r>
              <a:rPr lang="en-US" sz="2400" dirty="0">
                <a:solidFill>
                  <a:schemeClr val="accent4">
                    <a:lumMod val="20000"/>
                    <a:lumOff val="80000"/>
                  </a:schemeClr>
                </a:solidFill>
              </a:rPr>
              <a:t> </a:t>
            </a:r>
            <a:r>
              <a:rPr lang="en-US" sz="2400" dirty="0" smtClean="0">
                <a:solidFill>
                  <a:schemeClr val="accent4">
                    <a:lumMod val="20000"/>
                    <a:lumOff val="80000"/>
                  </a:schemeClr>
                </a:solidFill>
              </a:rPr>
              <a:t>$2500 per year </a:t>
            </a:r>
          </a:p>
          <a:p>
            <a:pPr>
              <a:defRPr/>
            </a:pPr>
            <a:r>
              <a:rPr lang="en-US" sz="2400" dirty="0" smtClean="0">
                <a:solidFill>
                  <a:srgbClr val="FFFF00"/>
                </a:solidFill>
              </a:rPr>
              <a:t>Freshman Merit Awards</a:t>
            </a:r>
          </a:p>
          <a:p>
            <a:pPr lvl="1">
              <a:defRPr/>
            </a:pPr>
            <a:r>
              <a:rPr lang="en-US" sz="2400" dirty="0" smtClean="0"/>
              <a:t>$500 per year to Full Tuition + Room &amp; Board</a:t>
            </a:r>
            <a:endParaRPr lang="en-US" sz="2400" dirty="0" smtClean="0">
              <a:solidFill>
                <a:srgbClr val="FFFF00"/>
              </a:solidFill>
            </a:endParaRPr>
          </a:p>
          <a:p>
            <a:pPr>
              <a:defRPr/>
            </a:pPr>
            <a:r>
              <a:rPr lang="en-US" sz="2400" dirty="0" err="1" smtClean="0">
                <a:solidFill>
                  <a:srgbClr val="FFFF00"/>
                </a:solidFill>
              </a:rPr>
              <a:t>Meyerhoff</a:t>
            </a:r>
            <a:r>
              <a:rPr lang="en-US" sz="2400" dirty="0" smtClean="0">
                <a:solidFill>
                  <a:srgbClr val="FFFF00"/>
                </a:solidFill>
              </a:rPr>
              <a:t> Scholarships</a:t>
            </a:r>
            <a:endParaRPr lang="en-US" sz="2400" dirty="0" smtClean="0"/>
          </a:p>
          <a:p>
            <a:pPr lvl="1">
              <a:defRPr/>
            </a:pPr>
            <a:r>
              <a:rPr lang="en-US" sz="2400" dirty="0" smtClean="0"/>
              <a:t>4-year scholarship: Full Tuition + Room &amp; Board</a:t>
            </a:r>
            <a:endParaRPr lang="en-US" sz="2400" dirty="0" smtClean="0">
              <a:solidFill>
                <a:srgbClr val="FFFF00"/>
              </a:solidFill>
            </a:endParaRPr>
          </a:p>
          <a:p>
            <a:pPr>
              <a:defRPr/>
            </a:pPr>
            <a:r>
              <a:rPr lang="en-US" sz="2400" dirty="0" smtClean="0">
                <a:solidFill>
                  <a:srgbClr val="FFFF00"/>
                </a:solidFill>
              </a:rPr>
              <a:t>ASME Freshman Scholarship</a:t>
            </a:r>
          </a:p>
          <a:p>
            <a:pPr lvl="1">
              <a:defRPr/>
            </a:pPr>
            <a:r>
              <a:rPr lang="en-US" sz="2400" dirty="0" smtClean="0"/>
              <a:t>$3,000 for the freshman year</a:t>
            </a:r>
          </a:p>
          <a:p>
            <a:pPr>
              <a:defRPr/>
            </a:pPr>
            <a:r>
              <a:rPr lang="en-US" sz="2400" dirty="0" smtClean="0">
                <a:solidFill>
                  <a:srgbClr val="FFFF00"/>
                </a:solidFill>
              </a:rPr>
              <a:t>CWIT Scholarships</a:t>
            </a:r>
          </a:p>
          <a:p>
            <a:pPr lvl="1">
              <a:defRPr/>
            </a:pPr>
            <a:r>
              <a:rPr lang="en-US" sz="2400" dirty="0" smtClean="0"/>
              <a:t>4-year scholarship: Full Tuition</a:t>
            </a:r>
            <a:endParaRPr lang="en-US" sz="2400" dirty="0" smtClean="0">
              <a:solidFill>
                <a:srgbClr val="FFFF00"/>
              </a:solidFill>
            </a:endParaRPr>
          </a:p>
          <a:p>
            <a:pPr lvl="1">
              <a:defRPr/>
            </a:pPr>
            <a:endParaRPr lang="en-US" dirty="0" smtClean="0">
              <a:solidFill>
                <a:srgbClr val="FFFF00"/>
              </a:solidFill>
            </a:endParaRPr>
          </a:p>
          <a:p>
            <a:pPr lvl="1">
              <a:defRPr/>
            </a:pPr>
            <a:endParaRPr lang="en-US" dirty="0" smtClean="0"/>
          </a:p>
          <a:p>
            <a:pPr lvl="1">
              <a:buFontTx/>
              <a:buNone/>
              <a:defRPr/>
            </a:pPr>
            <a:endParaRPr lang="en-US" sz="2400" dirty="0" smtClean="0"/>
          </a:p>
        </p:txBody>
      </p:sp>
    </p:spTree>
  </p:cSld>
  <p:clrMapOvr>
    <a:masterClrMapping/>
  </p:clrMapOvr>
  <p:transition>
    <p:zo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3600" dirty="0" smtClean="0"/>
              <a:t>Other Scholarship Opportunities at UMBC</a:t>
            </a:r>
            <a:endParaRPr lang="en-US" sz="3600" dirty="0"/>
          </a:p>
        </p:txBody>
      </p:sp>
      <p:sp>
        <p:nvSpPr>
          <p:cNvPr id="4" name="Rectangle 3"/>
          <p:cNvSpPr>
            <a:spLocks noGrp="1" noChangeArrowheads="1"/>
          </p:cNvSpPr>
          <p:nvPr>
            <p:ph idx="1"/>
          </p:nvPr>
        </p:nvSpPr>
        <p:spPr/>
        <p:txBody>
          <a:bodyPr/>
          <a:lstStyle/>
          <a:p>
            <a:pPr>
              <a:defRPr/>
            </a:pPr>
            <a:r>
              <a:rPr lang="en-US" sz="2800" dirty="0" smtClean="0">
                <a:solidFill>
                  <a:srgbClr val="FFFF00"/>
                </a:solidFill>
              </a:rPr>
              <a:t>Alvarez Scholarship</a:t>
            </a:r>
          </a:p>
          <a:p>
            <a:pPr lvl="1">
              <a:defRPr/>
            </a:pPr>
            <a:r>
              <a:rPr lang="en-US" dirty="0" smtClean="0"/>
              <a:t>Junior or senior in engineering that demonstrates scholarship, leadership and service $5,000</a:t>
            </a:r>
          </a:p>
          <a:p>
            <a:pPr>
              <a:defRPr/>
            </a:pPr>
            <a:r>
              <a:rPr lang="en-US" sz="2800" dirty="0" smtClean="0">
                <a:solidFill>
                  <a:srgbClr val="FFFF00"/>
                </a:solidFill>
              </a:rPr>
              <a:t>Goldwater Scholarship</a:t>
            </a:r>
          </a:p>
          <a:p>
            <a:pPr lvl="1">
              <a:defRPr/>
            </a:pPr>
            <a:r>
              <a:rPr lang="en-US" dirty="0" smtClean="0"/>
              <a:t>Outstanding sophomore and junior students involved in research</a:t>
            </a:r>
          </a:p>
          <a:p>
            <a:pPr lvl="1">
              <a:buFontTx/>
              <a:buNone/>
              <a:defRPr/>
            </a:pPr>
            <a:endParaRPr lang="en-US" sz="2400" dirty="0" smtClean="0"/>
          </a:p>
        </p:txBody>
      </p:sp>
    </p:spTree>
  </p:cSld>
  <p:clrMapOvr>
    <a:masterClrMapping/>
  </p:clrMapOvr>
  <p:transition>
    <p:zo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3352800" y="152400"/>
            <a:ext cx="5257800" cy="1143000"/>
          </a:xfrm>
        </p:spPr>
        <p:txBody>
          <a:bodyPr/>
          <a:lstStyle/>
          <a:p>
            <a:pPr>
              <a:defRPr/>
            </a:pPr>
            <a:r>
              <a:rPr lang="en-US" sz="4000" dirty="0" smtClean="0"/>
              <a:t>And even more …</a:t>
            </a:r>
          </a:p>
        </p:txBody>
      </p:sp>
      <p:sp>
        <p:nvSpPr>
          <p:cNvPr id="103427" name="Rectangle 3"/>
          <p:cNvSpPr>
            <a:spLocks noGrp="1" noChangeArrowheads="1"/>
          </p:cNvSpPr>
          <p:nvPr>
            <p:ph type="body" idx="1"/>
          </p:nvPr>
        </p:nvSpPr>
        <p:spPr/>
        <p:txBody>
          <a:bodyPr/>
          <a:lstStyle/>
          <a:p>
            <a:pPr>
              <a:lnSpc>
                <a:spcPct val="90000"/>
              </a:lnSpc>
              <a:defRPr/>
            </a:pPr>
            <a:r>
              <a:rPr lang="en-US" sz="2400" dirty="0" smtClean="0">
                <a:solidFill>
                  <a:srgbClr val="FFFF00"/>
                </a:solidFill>
              </a:rPr>
              <a:t>Danaher Scholarship</a:t>
            </a:r>
          </a:p>
          <a:p>
            <a:pPr lvl="1">
              <a:lnSpc>
                <a:spcPct val="90000"/>
              </a:lnSpc>
              <a:defRPr/>
            </a:pPr>
            <a:r>
              <a:rPr lang="en-US" sz="2000" dirty="0" smtClean="0"/>
              <a:t>Internship and $10,000 scholarship for sophomore or junior in Mechanical Engineering</a:t>
            </a:r>
          </a:p>
          <a:p>
            <a:pPr>
              <a:lnSpc>
                <a:spcPct val="90000"/>
              </a:lnSpc>
              <a:defRPr/>
            </a:pPr>
            <a:r>
              <a:rPr lang="en-US" sz="2400" dirty="0" smtClean="0">
                <a:solidFill>
                  <a:srgbClr val="FFFF00"/>
                </a:solidFill>
              </a:rPr>
              <a:t>Mercedes-Benz</a:t>
            </a:r>
          </a:p>
          <a:p>
            <a:pPr lvl="1">
              <a:lnSpc>
                <a:spcPct val="90000"/>
              </a:lnSpc>
              <a:defRPr/>
            </a:pPr>
            <a:r>
              <a:rPr lang="en-US" sz="2000" dirty="0" smtClean="0"/>
              <a:t>Endowed scholarship to an outstanding contributor to the Mini-Baja team</a:t>
            </a:r>
          </a:p>
          <a:p>
            <a:pPr>
              <a:lnSpc>
                <a:spcPct val="90000"/>
              </a:lnSpc>
              <a:defRPr/>
            </a:pPr>
            <a:r>
              <a:rPr lang="en-US" sz="2400" dirty="0" smtClean="0">
                <a:solidFill>
                  <a:srgbClr val="FFFF00"/>
                </a:solidFill>
              </a:rPr>
              <a:t>ASME</a:t>
            </a:r>
          </a:p>
          <a:p>
            <a:pPr lvl="1">
              <a:lnSpc>
                <a:spcPct val="90000"/>
              </a:lnSpc>
              <a:defRPr/>
            </a:pPr>
            <a:r>
              <a:rPr lang="en-US" sz="2000" dirty="0" smtClean="0"/>
              <a:t>Scholarships for ASME student members ranging from $1,000-$10,000</a:t>
            </a:r>
          </a:p>
          <a:p>
            <a:pPr>
              <a:lnSpc>
                <a:spcPct val="90000"/>
              </a:lnSpc>
              <a:defRPr/>
            </a:pPr>
            <a:r>
              <a:rPr lang="en-US" sz="2400" dirty="0" smtClean="0">
                <a:solidFill>
                  <a:srgbClr val="FFFF00"/>
                </a:solidFill>
              </a:rPr>
              <a:t>ASHRAE</a:t>
            </a:r>
          </a:p>
          <a:p>
            <a:pPr lvl="1">
              <a:lnSpc>
                <a:spcPct val="90000"/>
              </a:lnSpc>
              <a:defRPr/>
            </a:pPr>
            <a:r>
              <a:rPr lang="en-US" sz="2000" dirty="0" smtClean="0"/>
              <a:t>Students studying heating, refrigeration and air conditioning, ~$2,000</a:t>
            </a:r>
          </a:p>
        </p:txBody>
      </p:sp>
    </p:spTree>
  </p:cSld>
  <p:clrMapOvr>
    <a:masterClrMapping/>
  </p:clrMapOvr>
  <p:transition>
    <p:zo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2514600" y="0"/>
            <a:ext cx="6629400" cy="1143000"/>
          </a:xfrm>
        </p:spPr>
        <p:txBody>
          <a:bodyPr/>
          <a:lstStyle/>
          <a:p>
            <a:pPr>
              <a:defRPr/>
            </a:pPr>
            <a:r>
              <a:rPr lang="en-US" sz="2800" dirty="0" smtClean="0"/>
              <a:t>Research Experience and Internships for Mechanical Engineers</a:t>
            </a:r>
          </a:p>
        </p:txBody>
      </p:sp>
      <p:sp>
        <p:nvSpPr>
          <p:cNvPr id="53251" name="Rectangle 3"/>
          <p:cNvSpPr>
            <a:spLocks noGrp="1" noChangeArrowheads="1"/>
          </p:cNvSpPr>
          <p:nvPr>
            <p:ph type="body" idx="1"/>
          </p:nvPr>
        </p:nvSpPr>
        <p:spPr>
          <a:xfrm>
            <a:off x="990600" y="1905000"/>
            <a:ext cx="7772400" cy="4114800"/>
          </a:xfrm>
        </p:spPr>
        <p:txBody>
          <a:bodyPr/>
          <a:lstStyle/>
          <a:p>
            <a:pPr>
              <a:lnSpc>
                <a:spcPct val="80000"/>
              </a:lnSpc>
              <a:defRPr/>
            </a:pPr>
            <a:r>
              <a:rPr lang="en-US" sz="2800" dirty="0" smtClean="0">
                <a:solidFill>
                  <a:srgbClr val="FFFF00"/>
                </a:solidFill>
              </a:rPr>
              <a:t>Undergraduate Research Experience in the Department</a:t>
            </a:r>
          </a:p>
          <a:p>
            <a:pPr lvl="1">
              <a:lnSpc>
                <a:spcPct val="80000"/>
              </a:lnSpc>
              <a:defRPr/>
            </a:pPr>
            <a:r>
              <a:rPr lang="en-US" sz="2400" dirty="0" smtClean="0">
                <a:solidFill>
                  <a:schemeClr val="accent4">
                    <a:lumMod val="20000"/>
                    <a:lumOff val="80000"/>
                  </a:schemeClr>
                </a:solidFill>
              </a:rPr>
              <a:t>UMBC is a research intensive university, ME has 15 faculty, 4 million annual external funding in biomedical engineering with clinical applications, nanotechnology, renewable energy, kinetics and vibration, materials and mechanics, engineering education, etc.</a:t>
            </a:r>
          </a:p>
          <a:p>
            <a:pPr>
              <a:lnSpc>
                <a:spcPct val="80000"/>
              </a:lnSpc>
              <a:defRPr/>
            </a:pPr>
            <a:r>
              <a:rPr lang="en-US" sz="2800" dirty="0" smtClean="0">
                <a:solidFill>
                  <a:srgbClr val="FFFF00"/>
                </a:solidFill>
              </a:rPr>
              <a:t>Internships with Industry</a:t>
            </a:r>
          </a:p>
          <a:p>
            <a:pPr lvl="1">
              <a:lnSpc>
                <a:spcPct val="80000"/>
              </a:lnSpc>
              <a:defRPr/>
            </a:pPr>
            <a:r>
              <a:rPr lang="en-US" sz="2400" dirty="0" smtClean="0"/>
              <a:t>Northrop Grumman, Black &amp; Decker, Eaton Fluid Sciences</a:t>
            </a:r>
          </a:p>
          <a:p>
            <a:pPr lvl="1">
              <a:lnSpc>
                <a:spcPct val="80000"/>
              </a:lnSpc>
              <a:defRPr/>
            </a:pPr>
            <a:r>
              <a:rPr lang="en-US" sz="2400" dirty="0" smtClean="0"/>
              <a:t>The Shriver Center at UMBC</a:t>
            </a:r>
          </a:p>
        </p:txBody>
      </p:sp>
    </p:spTree>
  </p:cSld>
  <p:clrMapOvr>
    <a:masterClrMapping/>
  </p:clrMapOvr>
  <p:transition>
    <p:zo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defRPr/>
            </a:pPr>
            <a:r>
              <a:rPr lang="en-US" sz="4000" smtClean="0"/>
              <a:t>BS/MS Program</a:t>
            </a:r>
          </a:p>
        </p:txBody>
      </p:sp>
      <p:sp>
        <p:nvSpPr>
          <p:cNvPr id="101379" name="Rectangle 3"/>
          <p:cNvSpPr>
            <a:spLocks noGrp="1" noChangeArrowheads="1"/>
          </p:cNvSpPr>
          <p:nvPr>
            <p:ph type="body" idx="1"/>
          </p:nvPr>
        </p:nvSpPr>
        <p:spPr/>
        <p:txBody>
          <a:bodyPr/>
          <a:lstStyle/>
          <a:p>
            <a:pPr>
              <a:lnSpc>
                <a:spcPct val="80000"/>
              </a:lnSpc>
              <a:defRPr/>
            </a:pPr>
            <a:r>
              <a:rPr lang="en-US" sz="2800" dirty="0" smtClean="0"/>
              <a:t>Obtain a Masters degree early in academic career</a:t>
            </a:r>
          </a:p>
          <a:p>
            <a:pPr>
              <a:lnSpc>
                <a:spcPct val="80000"/>
              </a:lnSpc>
              <a:defRPr/>
            </a:pPr>
            <a:r>
              <a:rPr lang="en-US" sz="2800" dirty="0" smtClean="0"/>
              <a:t>Complete MS in one additional year</a:t>
            </a:r>
          </a:p>
          <a:p>
            <a:pPr>
              <a:lnSpc>
                <a:spcPct val="80000"/>
              </a:lnSpc>
              <a:defRPr/>
            </a:pPr>
            <a:r>
              <a:rPr lang="en-US" sz="2800" dirty="0" smtClean="0"/>
              <a:t>Conduct research </a:t>
            </a:r>
          </a:p>
          <a:p>
            <a:pPr>
              <a:lnSpc>
                <a:spcPct val="80000"/>
              </a:lnSpc>
              <a:defRPr/>
            </a:pPr>
            <a:r>
              <a:rPr lang="en-US" sz="2800" dirty="0" smtClean="0"/>
              <a:t>Gain valuable hands on experience </a:t>
            </a:r>
          </a:p>
          <a:p>
            <a:pPr>
              <a:lnSpc>
                <a:spcPct val="80000"/>
              </a:lnSpc>
              <a:defRPr/>
            </a:pPr>
            <a:r>
              <a:rPr lang="en-US" sz="2800" dirty="0" smtClean="0"/>
              <a:t>Emphasis</a:t>
            </a:r>
          </a:p>
          <a:p>
            <a:pPr lvl="1">
              <a:lnSpc>
                <a:spcPct val="80000"/>
              </a:lnSpc>
              <a:defRPr/>
            </a:pPr>
            <a:r>
              <a:rPr lang="en-US" sz="2400" dirty="0" smtClean="0"/>
              <a:t>Design, Manufacturing and Systems</a:t>
            </a:r>
          </a:p>
          <a:p>
            <a:pPr lvl="1">
              <a:lnSpc>
                <a:spcPct val="80000"/>
              </a:lnSpc>
              <a:defRPr/>
            </a:pPr>
            <a:r>
              <a:rPr lang="en-US" sz="2400" dirty="0" smtClean="0"/>
              <a:t>Biomechanical Engineering </a:t>
            </a:r>
          </a:p>
          <a:p>
            <a:pPr lvl="1">
              <a:lnSpc>
                <a:spcPct val="80000"/>
              </a:lnSpc>
              <a:defRPr/>
            </a:pPr>
            <a:r>
              <a:rPr lang="en-US" sz="2400" dirty="0" smtClean="0"/>
              <a:t>Mechanics and Materials Engineering</a:t>
            </a:r>
          </a:p>
        </p:txBody>
      </p:sp>
    </p:spTree>
  </p:cSld>
  <p:clrMapOvr>
    <a:masterClrMapping/>
  </p:clrMapOvr>
  <p:transition>
    <p:zo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2819400" y="228600"/>
            <a:ext cx="6324600" cy="1143000"/>
          </a:xfrm>
        </p:spPr>
        <p:txBody>
          <a:bodyPr/>
          <a:lstStyle/>
          <a:p>
            <a:pPr>
              <a:defRPr/>
            </a:pPr>
            <a:r>
              <a:rPr lang="en-US" sz="4000" dirty="0" smtClean="0"/>
              <a:t>Mechanical Engineering Opportunities &amp; Wages</a:t>
            </a:r>
          </a:p>
        </p:txBody>
      </p:sp>
      <p:sp>
        <p:nvSpPr>
          <p:cNvPr id="58371" name="Rectangle 3"/>
          <p:cNvSpPr>
            <a:spLocks noGrp="1" noChangeArrowheads="1"/>
          </p:cNvSpPr>
          <p:nvPr>
            <p:ph type="body" idx="1"/>
          </p:nvPr>
        </p:nvSpPr>
        <p:spPr>
          <a:xfrm>
            <a:off x="838200" y="2133600"/>
            <a:ext cx="7620000" cy="3733800"/>
          </a:xfrm>
        </p:spPr>
        <p:txBody>
          <a:bodyPr/>
          <a:lstStyle/>
          <a:p>
            <a:pPr>
              <a:lnSpc>
                <a:spcPct val="90000"/>
              </a:lnSpc>
              <a:defRPr/>
            </a:pPr>
            <a:r>
              <a:rPr lang="en-US" sz="2800" dirty="0" smtClean="0"/>
              <a:t>Outlook</a:t>
            </a:r>
          </a:p>
          <a:p>
            <a:pPr lvl="1">
              <a:lnSpc>
                <a:spcPct val="90000"/>
              </a:lnSpc>
              <a:defRPr/>
            </a:pPr>
            <a:r>
              <a:rPr lang="en-US" sz="2400" dirty="0" smtClean="0"/>
              <a:t>New opportunities in IT, bio and nanotechnology</a:t>
            </a:r>
          </a:p>
          <a:p>
            <a:pPr lvl="1">
              <a:lnSpc>
                <a:spcPct val="90000"/>
              </a:lnSpc>
              <a:defRPr/>
            </a:pPr>
            <a:r>
              <a:rPr lang="en-US" sz="2400" dirty="0" smtClean="0"/>
              <a:t>Growth in business and engineering services firms</a:t>
            </a:r>
          </a:p>
          <a:p>
            <a:pPr>
              <a:lnSpc>
                <a:spcPct val="90000"/>
              </a:lnSpc>
              <a:defRPr/>
            </a:pPr>
            <a:r>
              <a:rPr lang="en-US" sz="2800" dirty="0" smtClean="0">
                <a:solidFill>
                  <a:srgbClr val="FFFF00"/>
                </a:solidFill>
              </a:rPr>
              <a:t>Average starting salaries</a:t>
            </a:r>
          </a:p>
          <a:p>
            <a:pPr lvl="1">
              <a:lnSpc>
                <a:spcPct val="90000"/>
              </a:lnSpc>
              <a:defRPr/>
            </a:pPr>
            <a:r>
              <a:rPr lang="en-US" sz="2400" dirty="0" smtClean="0">
                <a:solidFill>
                  <a:srgbClr val="FFFF00"/>
                </a:solidFill>
                <a:effectLst>
                  <a:outerShdw blurRad="38100" dist="38100" dir="2700000" algn="tl">
                    <a:srgbClr val="000000">
                      <a:alpha val="43137"/>
                    </a:srgbClr>
                  </a:outerShdw>
                </a:effectLst>
              </a:rPr>
              <a:t>BS $58,610</a:t>
            </a:r>
          </a:p>
          <a:p>
            <a:pPr lvl="1">
              <a:lnSpc>
                <a:spcPct val="90000"/>
              </a:lnSpc>
              <a:defRPr/>
            </a:pPr>
            <a:r>
              <a:rPr lang="en-US" sz="2400" dirty="0" smtClean="0">
                <a:solidFill>
                  <a:srgbClr val="FFFF00"/>
                </a:solidFill>
                <a:effectLst>
                  <a:outerShdw blurRad="38100" dist="38100" dir="2700000" algn="tl">
                    <a:srgbClr val="000000">
                      <a:alpha val="43137"/>
                    </a:srgbClr>
                  </a:outerShdw>
                </a:effectLst>
              </a:rPr>
              <a:t>MS $66,390</a:t>
            </a:r>
          </a:p>
          <a:p>
            <a:pPr lvl="1">
              <a:lnSpc>
                <a:spcPct val="90000"/>
              </a:lnSpc>
              <a:defRPr/>
            </a:pPr>
            <a:r>
              <a:rPr lang="en-US" sz="2400" dirty="0" smtClean="0">
                <a:solidFill>
                  <a:srgbClr val="FFFF00"/>
                </a:solidFill>
                <a:effectLst>
                  <a:outerShdw blurRad="38100" dist="38100" dir="2700000" algn="tl">
                    <a:srgbClr val="000000">
                      <a:alpha val="43137"/>
                    </a:srgbClr>
                  </a:outerShdw>
                </a:effectLst>
              </a:rPr>
              <a:t>PhD $85,160</a:t>
            </a:r>
          </a:p>
          <a:p>
            <a:pPr>
              <a:lnSpc>
                <a:spcPct val="90000"/>
              </a:lnSpc>
              <a:defRPr/>
            </a:pPr>
            <a:endParaRPr lang="en-US" sz="2800" dirty="0" smtClean="0"/>
          </a:p>
        </p:txBody>
      </p:sp>
      <p:sp>
        <p:nvSpPr>
          <p:cNvPr id="58378" name="Text Box 10"/>
          <p:cNvSpPr txBox="1">
            <a:spLocks noChangeArrowheads="1"/>
          </p:cNvSpPr>
          <p:nvPr/>
        </p:nvSpPr>
        <p:spPr bwMode="auto">
          <a:xfrm>
            <a:off x="381000" y="6521450"/>
            <a:ext cx="3250377" cy="338554"/>
          </a:xfrm>
          <a:prstGeom prst="rect">
            <a:avLst/>
          </a:prstGeom>
          <a:noFill/>
          <a:ln w="9525">
            <a:noFill/>
            <a:miter lim="800000"/>
            <a:headEnd/>
            <a:tailEnd/>
          </a:ln>
          <a:effectLst/>
        </p:spPr>
        <p:txBody>
          <a:bodyPr wrap="none">
            <a:spAutoFit/>
          </a:bodyPr>
          <a:lstStyle/>
          <a:p>
            <a:pPr>
              <a:defRPr/>
            </a:pPr>
            <a:r>
              <a:rPr lang="en-US" sz="1600" b="1" dirty="0">
                <a:effectLst>
                  <a:outerShdw blurRad="38100" dist="38100" dir="2700000" algn="tl">
                    <a:srgbClr val="000000"/>
                  </a:outerShdw>
                </a:effectLst>
                <a:latin typeface="Arial" charset="0"/>
              </a:rPr>
              <a:t>(Data from </a:t>
            </a:r>
            <a:r>
              <a:rPr lang="en-US" sz="1600" b="1" dirty="0" smtClean="0">
                <a:effectLst>
                  <a:outerShdw blurRad="38100" dist="38100" dir="2700000" algn="tl">
                    <a:srgbClr val="000000"/>
                  </a:outerShdw>
                </a:effectLst>
                <a:latin typeface="Arial" charset="0"/>
              </a:rPr>
              <a:t>engineersalary.com)</a:t>
            </a:r>
            <a:endParaRPr lang="en-US" sz="1600" b="1" dirty="0">
              <a:effectLst>
                <a:outerShdw blurRad="38100" dist="38100" dir="2700000" algn="tl">
                  <a:srgbClr val="000000"/>
                </a:outerShdw>
              </a:effectLst>
              <a:latin typeface="Arial" charset="0"/>
            </a:endParaRPr>
          </a:p>
        </p:txBody>
      </p:sp>
    </p:spTree>
  </p:cSld>
  <p:clrMapOvr>
    <a:masterClrMapping/>
  </p:clrMapOvr>
  <p:transition>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ME S-STEM Scholarship Program</a:t>
            </a:r>
            <a:endParaRPr lang="en-US" sz="3600" dirty="0"/>
          </a:p>
        </p:txBody>
      </p:sp>
      <p:sp>
        <p:nvSpPr>
          <p:cNvPr id="4" name="Rectangle 3"/>
          <p:cNvSpPr>
            <a:spLocks noGrp="1" noChangeArrowheads="1"/>
          </p:cNvSpPr>
          <p:nvPr>
            <p:ph idx="1"/>
          </p:nvPr>
        </p:nvSpPr>
        <p:spPr>
          <a:xfrm>
            <a:off x="685800" y="1981200"/>
            <a:ext cx="7924800" cy="4114800"/>
          </a:xfrm>
        </p:spPr>
        <p:txBody>
          <a:bodyPr>
            <a:normAutofit/>
          </a:bodyPr>
          <a:lstStyle/>
          <a:p>
            <a:pPr eaLnBrk="1" hangingPunct="1">
              <a:lnSpc>
                <a:spcPct val="80000"/>
              </a:lnSpc>
              <a:defRPr/>
            </a:pPr>
            <a:r>
              <a:rPr lang="en-US" sz="2000" dirty="0" smtClean="0">
                <a:effectLst/>
                <a:latin typeface="+mj-lt"/>
              </a:rPr>
              <a:t>The ME S-STEM Scholarship Program” is an NSF funded four year scholarship program starting in 2010.  We got the renewal from NSF in 2014 to continue the program for the next four years.</a:t>
            </a:r>
          </a:p>
          <a:p>
            <a:pPr eaLnBrk="1" hangingPunct="1">
              <a:lnSpc>
                <a:spcPct val="80000"/>
              </a:lnSpc>
              <a:buFont typeface="Wingdings" pitchFamily="2" charset="2"/>
              <a:buNone/>
              <a:defRPr/>
            </a:pPr>
            <a:endParaRPr lang="en-US" sz="2000" dirty="0" smtClean="0">
              <a:effectLst/>
              <a:latin typeface="+mj-lt"/>
            </a:endParaRPr>
          </a:p>
          <a:p>
            <a:pPr eaLnBrk="1" hangingPunct="1">
              <a:lnSpc>
                <a:spcPct val="80000"/>
              </a:lnSpc>
              <a:defRPr/>
            </a:pPr>
            <a:r>
              <a:rPr lang="en-US" sz="2000" dirty="0" smtClean="0">
                <a:effectLst/>
                <a:latin typeface="+mj-lt"/>
              </a:rPr>
              <a:t>The S-STEM program will provide scholarships and educational opportunities to 16-24 economically disadvantaged and academically talented undergraduate students in the ME program at UMBC.</a:t>
            </a:r>
          </a:p>
          <a:p>
            <a:pPr eaLnBrk="1" hangingPunct="1">
              <a:lnSpc>
                <a:spcPct val="80000"/>
              </a:lnSpc>
              <a:buFont typeface="Wingdings" pitchFamily="2" charset="2"/>
              <a:buNone/>
              <a:defRPr/>
            </a:pPr>
            <a:endParaRPr lang="en-US" sz="2000" dirty="0" smtClean="0">
              <a:effectLst/>
              <a:latin typeface="+mj-lt"/>
            </a:endParaRPr>
          </a:p>
          <a:p>
            <a:pPr eaLnBrk="1" hangingPunct="1">
              <a:lnSpc>
                <a:spcPct val="80000"/>
              </a:lnSpc>
              <a:defRPr/>
            </a:pPr>
            <a:r>
              <a:rPr lang="en-US" sz="2000" dirty="0" smtClean="0">
                <a:effectLst/>
                <a:latin typeface="+mj-lt"/>
              </a:rPr>
              <a:t>Scholarship amount is based on financial need (indicated in the FASFA form) and academic performance, with an average amount of $7500 per year per student.</a:t>
            </a:r>
          </a:p>
          <a:p>
            <a:pPr eaLnBrk="1" hangingPunct="1">
              <a:lnSpc>
                <a:spcPct val="80000"/>
              </a:lnSpc>
              <a:defRPr/>
            </a:pPr>
            <a:endParaRPr lang="en-US" sz="2000" dirty="0">
              <a:effectLst/>
              <a:latin typeface="+mj-lt"/>
            </a:endParaRPr>
          </a:p>
          <a:p>
            <a:pPr eaLnBrk="1" hangingPunct="1">
              <a:lnSpc>
                <a:spcPct val="80000"/>
              </a:lnSpc>
              <a:defRPr/>
            </a:pPr>
            <a:r>
              <a:rPr lang="en-US" sz="2000" dirty="0" smtClean="0">
                <a:solidFill>
                  <a:srgbClr val="FFFF00"/>
                </a:solidFill>
                <a:effectLst>
                  <a:outerShdw blurRad="38100" dist="38100" dir="2700000" algn="tl">
                    <a:srgbClr val="000000">
                      <a:alpha val="43137"/>
                    </a:srgbClr>
                  </a:outerShdw>
                </a:effectLst>
                <a:latin typeface="+mj-lt"/>
              </a:rPr>
              <a:t>Application deadline is May 15, 2016 for high school seniors.</a:t>
            </a:r>
          </a:p>
        </p:txBody>
      </p:sp>
    </p:spTree>
    <p:extLst>
      <p:ext uri="{BB962C8B-B14F-4D97-AF65-F5344CB8AC3E}">
        <p14:creationId xmlns:p14="http://schemas.microsoft.com/office/powerpoint/2010/main" val="1399286811"/>
      </p:ext>
    </p:extLst>
  </p:cSld>
  <p:clrMapOvr>
    <a:masterClrMapping/>
  </p:clrMapOvr>
  <p:transition>
    <p:zoom/>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352800" y="381000"/>
            <a:ext cx="5791200" cy="1143000"/>
          </a:xfrm>
        </p:spPr>
        <p:txBody>
          <a:bodyPr/>
          <a:lstStyle/>
          <a:p>
            <a:pPr>
              <a:defRPr/>
            </a:pPr>
            <a:r>
              <a:rPr lang="en-US" smtClean="0"/>
              <a:t>What is Mechanical Engineering?</a:t>
            </a:r>
          </a:p>
        </p:txBody>
      </p:sp>
      <p:sp>
        <p:nvSpPr>
          <p:cNvPr id="20483" name="Rectangle 3"/>
          <p:cNvSpPr>
            <a:spLocks noGrp="1" noChangeArrowheads="1"/>
          </p:cNvSpPr>
          <p:nvPr>
            <p:ph type="body" idx="1"/>
          </p:nvPr>
        </p:nvSpPr>
        <p:spPr>
          <a:xfrm>
            <a:off x="304800" y="1828800"/>
            <a:ext cx="8839200" cy="4114800"/>
          </a:xfrm>
        </p:spPr>
        <p:txBody>
          <a:bodyPr/>
          <a:lstStyle/>
          <a:p>
            <a:pPr>
              <a:defRPr/>
            </a:pPr>
            <a:r>
              <a:rPr lang="en-US" sz="2400" dirty="0" smtClean="0"/>
              <a:t>A Profession that combines physics, math, &amp; engineering.</a:t>
            </a:r>
          </a:p>
          <a:p>
            <a:pPr>
              <a:defRPr/>
            </a:pPr>
            <a:r>
              <a:rPr lang="en-US" sz="2400" dirty="0" smtClean="0"/>
              <a:t>Mechanical Engineering is one of the broadest branches of the engineering profession</a:t>
            </a:r>
          </a:p>
          <a:p>
            <a:pPr>
              <a:defRPr/>
            </a:pPr>
            <a:r>
              <a:rPr lang="en-US" sz="2400" dirty="0" smtClean="0"/>
              <a:t>Research, design and manufacture all kinds of mechanical things</a:t>
            </a:r>
          </a:p>
          <a:p>
            <a:pPr lvl="1">
              <a:defRPr/>
            </a:pPr>
            <a:r>
              <a:rPr lang="en-US" sz="2400" dirty="0" smtClean="0"/>
              <a:t>Tools</a:t>
            </a:r>
          </a:p>
          <a:p>
            <a:pPr lvl="1">
              <a:defRPr/>
            </a:pPr>
            <a:r>
              <a:rPr lang="en-US" sz="2400" dirty="0" smtClean="0"/>
              <a:t>Engines</a:t>
            </a:r>
          </a:p>
          <a:p>
            <a:pPr lvl="1">
              <a:defRPr/>
            </a:pPr>
            <a:r>
              <a:rPr lang="en-US" sz="2400" dirty="0" smtClean="0"/>
              <a:t>Machines</a:t>
            </a:r>
          </a:p>
          <a:p>
            <a:pPr lvl="1">
              <a:defRPr/>
            </a:pPr>
            <a:r>
              <a:rPr lang="en-US" sz="2400" dirty="0" smtClean="0"/>
              <a:t>Other devices</a:t>
            </a:r>
          </a:p>
          <a:p>
            <a:pPr>
              <a:defRPr/>
            </a:pPr>
            <a:endParaRPr lang="en-US" dirty="0" smtClean="0"/>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What do we do?</a:t>
            </a:r>
            <a:endParaRPr lang="en-US" sz="4000" dirty="0"/>
          </a:p>
        </p:txBody>
      </p:sp>
      <p:sp>
        <p:nvSpPr>
          <p:cNvPr id="4" name="Rectangle 3"/>
          <p:cNvSpPr>
            <a:spLocks noGrp="1" noChangeArrowheads="1"/>
          </p:cNvSpPr>
          <p:nvPr>
            <p:ph idx="1"/>
          </p:nvPr>
        </p:nvSpPr>
        <p:spPr>
          <a:xfrm>
            <a:off x="0" y="1600200"/>
            <a:ext cx="8991600" cy="4267200"/>
          </a:xfrm>
        </p:spPr>
        <p:txBody>
          <a:bodyPr>
            <a:noAutofit/>
          </a:bodyPr>
          <a:lstStyle/>
          <a:p>
            <a:pPr eaLnBrk="1" hangingPunct="1">
              <a:defRPr/>
            </a:pPr>
            <a:r>
              <a:rPr lang="en-US" sz="1700" b="1" dirty="0" smtClean="0">
                <a:solidFill>
                  <a:srgbClr val="C00000"/>
                </a:solidFill>
                <a:effectLst/>
                <a:latin typeface="+mj-lt"/>
              </a:rPr>
              <a:t>Mentoring</a:t>
            </a:r>
          </a:p>
          <a:p>
            <a:pPr lvl="1">
              <a:defRPr/>
            </a:pPr>
            <a:r>
              <a:rPr lang="en-US" sz="1700" dirty="0">
                <a:effectLst/>
                <a:latin typeface="+mj-lt"/>
              </a:rPr>
              <a:t>One-to-one mentoring by faculty in the </a:t>
            </a:r>
            <a:r>
              <a:rPr lang="en-US" sz="1700" dirty="0" smtClean="0">
                <a:effectLst/>
                <a:latin typeface="+mj-lt"/>
              </a:rPr>
              <a:t>department with regular interaction.</a:t>
            </a:r>
            <a:endParaRPr lang="en-US" sz="1700" dirty="0">
              <a:effectLst/>
              <a:latin typeface="+mj-lt"/>
            </a:endParaRPr>
          </a:p>
          <a:p>
            <a:pPr eaLnBrk="1" hangingPunct="1">
              <a:defRPr/>
            </a:pPr>
            <a:r>
              <a:rPr lang="en-US" sz="1700" b="1" dirty="0" smtClean="0">
                <a:solidFill>
                  <a:srgbClr val="C00000"/>
                </a:solidFill>
                <a:effectLst/>
                <a:latin typeface="+mj-lt"/>
              </a:rPr>
              <a:t>Community Building</a:t>
            </a:r>
          </a:p>
          <a:p>
            <a:pPr lvl="1">
              <a:defRPr/>
            </a:pPr>
            <a:r>
              <a:rPr lang="en-US" sz="1700" dirty="0">
                <a:effectLst/>
                <a:latin typeface="+mj-lt"/>
              </a:rPr>
              <a:t>August retreat</a:t>
            </a:r>
          </a:p>
          <a:p>
            <a:pPr lvl="1">
              <a:defRPr/>
            </a:pPr>
            <a:r>
              <a:rPr lang="en-US" sz="1700" dirty="0">
                <a:effectLst/>
                <a:latin typeface="+mj-lt"/>
              </a:rPr>
              <a:t>Participate in various academic activities on campus</a:t>
            </a:r>
          </a:p>
          <a:p>
            <a:pPr lvl="1">
              <a:defRPr/>
            </a:pPr>
            <a:r>
              <a:rPr lang="en-US" sz="1700" dirty="0">
                <a:effectLst/>
                <a:latin typeface="+mj-lt"/>
              </a:rPr>
              <a:t>A designated room for the ME S-STEM Scholarship </a:t>
            </a:r>
            <a:r>
              <a:rPr lang="en-US" sz="1700" dirty="0" smtClean="0">
                <a:effectLst/>
                <a:latin typeface="+mj-lt"/>
              </a:rPr>
              <a:t>Program</a:t>
            </a:r>
          </a:p>
          <a:p>
            <a:pPr eaLnBrk="1" hangingPunct="1">
              <a:defRPr/>
            </a:pPr>
            <a:r>
              <a:rPr lang="en-US" sz="1700" b="1" dirty="0" smtClean="0">
                <a:solidFill>
                  <a:srgbClr val="C00000"/>
                </a:solidFill>
                <a:effectLst/>
                <a:latin typeface="+mj-lt"/>
              </a:rPr>
              <a:t>Incorporating Research into Education</a:t>
            </a:r>
          </a:p>
          <a:p>
            <a:pPr lvl="1">
              <a:defRPr/>
            </a:pPr>
            <a:r>
              <a:rPr lang="en-US" sz="1700" dirty="0">
                <a:effectLst/>
                <a:latin typeface="+mj-lt"/>
              </a:rPr>
              <a:t>Bioengineering seminar series</a:t>
            </a:r>
          </a:p>
          <a:p>
            <a:pPr lvl="1">
              <a:defRPr/>
            </a:pPr>
            <a:r>
              <a:rPr lang="en-US" sz="1700" dirty="0">
                <a:effectLst/>
                <a:latin typeface="+mj-lt"/>
              </a:rPr>
              <a:t>One-semester or one summer research experience for the S-STEM </a:t>
            </a:r>
            <a:r>
              <a:rPr lang="en-US" sz="1700" dirty="0" smtClean="0">
                <a:effectLst/>
                <a:latin typeface="+mj-lt"/>
              </a:rPr>
              <a:t>scholars</a:t>
            </a:r>
          </a:p>
          <a:p>
            <a:pPr lvl="1">
              <a:defRPr/>
            </a:pPr>
            <a:r>
              <a:rPr lang="en-US" sz="1700" dirty="0" smtClean="0">
                <a:effectLst/>
                <a:latin typeface="+mj-lt"/>
              </a:rPr>
              <a:t>Financing students’ participating in research conferences</a:t>
            </a:r>
          </a:p>
          <a:p>
            <a:pPr eaLnBrk="1" hangingPunct="1">
              <a:defRPr/>
            </a:pPr>
            <a:r>
              <a:rPr lang="en-US" sz="1700" b="1" dirty="0" smtClean="0">
                <a:solidFill>
                  <a:srgbClr val="C00000"/>
                </a:solidFill>
                <a:effectLst/>
                <a:latin typeface="+mj-lt"/>
              </a:rPr>
              <a:t>Enhancing collaborations with </a:t>
            </a:r>
            <a:r>
              <a:rPr lang="en-US" sz="1700" b="1" dirty="0">
                <a:solidFill>
                  <a:srgbClr val="C00000"/>
                </a:solidFill>
                <a:effectLst/>
                <a:latin typeface="+mj-lt"/>
              </a:rPr>
              <a:t>C</a:t>
            </a:r>
            <a:r>
              <a:rPr lang="en-US" sz="1700" b="1" dirty="0" smtClean="0">
                <a:solidFill>
                  <a:srgbClr val="C00000"/>
                </a:solidFill>
                <a:effectLst/>
                <a:latin typeface="+mj-lt"/>
              </a:rPr>
              <a:t>ommunity Colleges</a:t>
            </a:r>
          </a:p>
          <a:p>
            <a:pPr lvl="1">
              <a:defRPr/>
            </a:pPr>
            <a:r>
              <a:rPr lang="en-US" sz="1700" dirty="0" smtClean="0">
                <a:effectLst/>
                <a:latin typeface="+mj-lt"/>
              </a:rPr>
              <a:t>Visiting community colleges </a:t>
            </a:r>
          </a:p>
          <a:p>
            <a:pPr lvl="1">
              <a:defRPr/>
            </a:pPr>
            <a:r>
              <a:rPr lang="en-US" sz="1700" dirty="0" smtClean="0">
                <a:effectLst/>
                <a:latin typeface="+mj-lt"/>
              </a:rPr>
              <a:t>Sending scholars back to their community colleges to describe the program</a:t>
            </a:r>
          </a:p>
          <a:p>
            <a:pPr lvl="1">
              <a:defRPr/>
            </a:pPr>
            <a:r>
              <a:rPr lang="en-US" sz="1700" dirty="0" smtClean="0">
                <a:effectLst/>
                <a:latin typeface="+mj-lt"/>
              </a:rPr>
              <a:t>Establishing regular contacts and intense interaction with community college faculty and staff members</a:t>
            </a:r>
          </a:p>
        </p:txBody>
      </p:sp>
    </p:spTree>
    <p:extLst>
      <p:ext uri="{BB962C8B-B14F-4D97-AF65-F5344CB8AC3E}">
        <p14:creationId xmlns:p14="http://schemas.microsoft.com/office/powerpoint/2010/main" val="978892103"/>
      </p:ext>
    </p:extLst>
  </p:cSld>
  <p:clrMapOvr>
    <a:masterClrMapping/>
  </p:clrMapOvr>
  <p:transition>
    <p:zo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Our Scholars</a:t>
            </a:r>
            <a:endParaRPr lang="en-US" sz="4000" dirty="0"/>
          </a:p>
        </p:txBody>
      </p:sp>
      <p:grpSp>
        <p:nvGrpSpPr>
          <p:cNvPr id="8" name="Group 7"/>
          <p:cNvGrpSpPr/>
          <p:nvPr/>
        </p:nvGrpSpPr>
        <p:grpSpPr>
          <a:xfrm>
            <a:off x="622414" y="1646085"/>
            <a:ext cx="7666100" cy="4878917"/>
            <a:chOff x="366889" y="924278"/>
            <a:chExt cx="8442211" cy="5631039"/>
          </a:xfrm>
        </p:grpSpPr>
        <p:pic>
          <p:nvPicPr>
            <p:cNvPr id="4" name="Picture 4" descr="DSCN046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924278"/>
              <a:ext cx="401320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948267"/>
              <a:ext cx="4008500" cy="299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889" y="3505200"/>
              <a:ext cx="4066822" cy="305011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3505200"/>
              <a:ext cx="4005678" cy="3004259"/>
            </a:xfrm>
            <a:prstGeom prst="rect">
              <a:avLst/>
            </a:prstGeom>
          </p:spPr>
        </p:pic>
      </p:grpSp>
    </p:spTree>
    <p:extLst>
      <p:ext uri="{BB962C8B-B14F-4D97-AF65-F5344CB8AC3E}">
        <p14:creationId xmlns:p14="http://schemas.microsoft.com/office/powerpoint/2010/main" val="310391117"/>
      </p:ext>
    </p:extLst>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52800" y="228600"/>
            <a:ext cx="5486400" cy="1143000"/>
          </a:xfrm>
        </p:spPr>
        <p:txBody>
          <a:bodyPr/>
          <a:lstStyle/>
          <a:p>
            <a:r>
              <a:rPr lang="en-US" sz="3600" dirty="0" smtClean="0"/>
              <a:t>Our Website </a:t>
            </a:r>
            <a:br>
              <a:rPr lang="en-US" sz="3600" dirty="0" smtClean="0"/>
            </a:br>
            <a:r>
              <a:rPr lang="en-US" sz="3600" dirty="0" smtClean="0"/>
              <a:t>me-stem.umbc.edu</a:t>
            </a:r>
            <a:endParaRPr lang="en-US" sz="3600" dirty="0"/>
          </a:p>
        </p:txBody>
      </p:sp>
      <p:pic>
        <p:nvPicPr>
          <p:cNvPr id="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106" y="1447800"/>
            <a:ext cx="7022694" cy="53884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4433241"/>
      </p:ext>
    </p:extLst>
  </p:cSld>
  <p:clrMapOvr>
    <a:masterClrMapping/>
  </p:clrMapOvr>
  <p:transition>
    <p:zoom/>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0" y="228600"/>
            <a:ext cx="3276600" cy="1143000"/>
          </a:xfrm>
        </p:spPr>
        <p:txBody>
          <a:bodyPr/>
          <a:lstStyle/>
          <a:p>
            <a:r>
              <a:rPr lang="en-US" sz="3600" dirty="0" smtClean="0"/>
              <a:t>Research in Dr. Zhu’s </a:t>
            </a:r>
            <a:r>
              <a:rPr lang="en-US" sz="3600" dirty="0" smtClean="0"/>
              <a:t>Lab</a:t>
            </a:r>
            <a:endParaRPr lang="en-US" sz="3600" dirty="0"/>
          </a:p>
        </p:txBody>
      </p:sp>
      <p:sp>
        <p:nvSpPr>
          <p:cNvPr id="3" name="Content Placeholder 2"/>
          <p:cNvSpPr>
            <a:spLocks noGrp="1"/>
          </p:cNvSpPr>
          <p:nvPr>
            <p:ph idx="1"/>
          </p:nvPr>
        </p:nvSpPr>
        <p:spPr>
          <a:xfrm>
            <a:off x="685800" y="1828800"/>
            <a:ext cx="7772400" cy="4419600"/>
          </a:xfrm>
        </p:spPr>
        <p:txBody>
          <a:bodyPr/>
          <a:lstStyle/>
          <a:p>
            <a:r>
              <a:rPr lang="en-US" sz="2400" dirty="0">
                <a:latin typeface="Arial" panose="020B0604020202020204" pitchFamily="34" charset="0"/>
                <a:cs typeface="Arial" panose="020B0604020202020204" pitchFamily="34" charset="0"/>
              </a:rPr>
              <a:t>Current cancer treatment options include: chemotherapy, </a:t>
            </a:r>
            <a:r>
              <a:rPr lang="en-US" sz="2400" dirty="0" smtClean="0">
                <a:latin typeface="Arial" panose="020B0604020202020204" pitchFamily="34" charset="0"/>
                <a:cs typeface="Arial" panose="020B0604020202020204" pitchFamily="34" charset="0"/>
              </a:rPr>
              <a:t>radiation </a:t>
            </a:r>
            <a:r>
              <a:rPr lang="en-US" sz="2400" dirty="0" err="1" smtClean="0">
                <a:latin typeface="Arial" panose="020B0604020202020204" pitchFamily="34" charset="0"/>
                <a:cs typeface="Arial" panose="020B0604020202020204" pitchFamily="34" charset="0"/>
              </a:rPr>
              <a:t>therepy</a:t>
            </a:r>
            <a:r>
              <a:rPr lang="en-US" sz="2400" dirty="0" smtClean="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surgery.</a:t>
            </a:r>
          </a:p>
          <a:p>
            <a:endParaRPr lang="en-US" sz="2400" dirty="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None of these methods have been able to consistently kill or remove all cancerous tissue at the original site, therefore, leading to tumor recurrence and/or metastasis</a:t>
            </a:r>
            <a:r>
              <a:rPr lang="en-US" sz="2400" dirty="0" smtClean="0">
                <a:latin typeface="Arial" panose="020B0604020202020204" pitchFamily="34" charset="0"/>
                <a:cs typeface="Arial" panose="020B0604020202020204" pitchFamily="34" charset="0"/>
              </a:rPr>
              <a:t>.</a:t>
            </a:r>
          </a:p>
          <a:p>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The cancer treatment we are focusing on is using </a:t>
            </a:r>
            <a:r>
              <a:rPr lang="en-US" sz="2400" u="sng" dirty="0" smtClean="0">
                <a:solidFill>
                  <a:srgbClr val="FFFF00"/>
                </a:solidFill>
                <a:latin typeface="Arial" panose="020B0604020202020204" pitchFamily="34" charset="0"/>
                <a:cs typeface="Arial" panose="020B0604020202020204" pitchFamily="34" charset="0"/>
              </a:rPr>
              <a:t>magnetic nanoparticles</a:t>
            </a:r>
            <a:r>
              <a:rPr lang="en-US" sz="2400" dirty="0" smtClean="0">
                <a:solidFill>
                  <a:srgbClr val="FFFF00"/>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to generate heat to kill cancer cells. </a:t>
            </a:r>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9691700"/>
      </p:ext>
    </p:extLst>
  </p:cSld>
  <p:clrMapOvr>
    <a:masterClrMapping/>
  </p:clrMapOvr>
  <p:transition>
    <p:zoom/>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Magnetic Nanoparticles</a:t>
            </a:r>
            <a:endParaRPr lang="en-US" sz="3600" dirty="0"/>
          </a:p>
        </p:txBody>
      </p:sp>
      <p:sp>
        <p:nvSpPr>
          <p:cNvPr id="3" name="Content Placeholder 2"/>
          <p:cNvSpPr>
            <a:spLocks noGrp="1"/>
          </p:cNvSpPr>
          <p:nvPr>
            <p:ph idx="1"/>
          </p:nvPr>
        </p:nvSpPr>
        <p:spPr>
          <a:xfrm>
            <a:off x="685800" y="1981200"/>
            <a:ext cx="6477000" cy="4114800"/>
          </a:xfrm>
        </p:spPr>
        <p:txBody>
          <a:bodyPr/>
          <a:lstStyle/>
          <a:p>
            <a:r>
              <a:rPr lang="en-US" sz="2400" dirty="0">
                <a:latin typeface="Arial" panose="020B0604020202020204" pitchFamily="34" charset="0"/>
                <a:cs typeface="Arial" panose="020B0604020202020204" pitchFamily="34" charset="0"/>
              </a:rPr>
              <a:t>Iron oxides magnetite Fe</a:t>
            </a:r>
            <a:r>
              <a:rPr lang="en-US" sz="2400" baseline="-25000" dirty="0">
                <a:latin typeface="Arial" panose="020B0604020202020204" pitchFamily="34" charset="0"/>
                <a:cs typeface="Arial" panose="020B0604020202020204" pitchFamily="34" charset="0"/>
              </a:rPr>
              <a:t>3</a:t>
            </a:r>
            <a:r>
              <a:rPr lang="en-US" sz="2400" dirty="0">
                <a:latin typeface="Arial" panose="020B0604020202020204" pitchFamily="34" charset="0"/>
                <a:cs typeface="Arial" panose="020B0604020202020204" pitchFamily="34" charset="0"/>
              </a:rPr>
              <a:t>O</a:t>
            </a:r>
            <a:r>
              <a:rPr lang="en-US" sz="2400" baseline="-25000" dirty="0">
                <a:latin typeface="Arial" panose="020B0604020202020204" pitchFamily="34" charset="0"/>
                <a:cs typeface="Arial" panose="020B0604020202020204" pitchFamily="34" charset="0"/>
              </a:rPr>
              <a:t>4 </a:t>
            </a:r>
            <a:r>
              <a:rPr lang="en-US" sz="2400" dirty="0">
                <a:latin typeface="Arial" panose="020B0604020202020204" pitchFamily="34" charset="0"/>
                <a:cs typeface="Arial" panose="020B0604020202020204" pitchFamily="34" charset="0"/>
              </a:rPr>
              <a:t>and </a:t>
            </a:r>
          </a:p>
          <a:p>
            <a:pPr>
              <a:buNone/>
            </a:pP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maghemite</a:t>
            </a:r>
            <a:r>
              <a:rPr lang="en-US" sz="2400" dirty="0">
                <a:latin typeface="Arial" panose="020B0604020202020204" pitchFamily="34" charset="0"/>
                <a:cs typeface="Arial" panose="020B0604020202020204" pitchFamily="34" charset="0"/>
              </a:rPr>
              <a:t> </a:t>
            </a:r>
            <a:r>
              <a:rPr lang="el-GR" sz="2400" dirty="0">
                <a:latin typeface="Arial" panose="020B0604020202020204" pitchFamily="34" charset="0"/>
                <a:cs typeface="Arial" panose="020B0604020202020204" pitchFamily="34" charset="0"/>
              </a:rPr>
              <a:t>γ</a:t>
            </a:r>
            <a:r>
              <a:rPr lang="en-US" sz="2400" dirty="0" smtClean="0">
                <a:latin typeface="Arial" panose="020B0604020202020204" pitchFamily="34" charset="0"/>
                <a:cs typeface="Arial" panose="020B0604020202020204" pitchFamily="34" charset="0"/>
              </a:rPr>
              <a:t>-Fe</a:t>
            </a:r>
            <a:r>
              <a:rPr lang="en-US" sz="2400" baseline="-25000" dirty="0" smtClean="0">
                <a:latin typeface="Arial" panose="020B0604020202020204" pitchFamily="34" charset="0"/>
                <a:cs typeface="Arial" panose="020B0604020202020204" pitchFamily="34" charset="0"/>
              </a:rPr>
              <a:t>2</a:t>
            </a:r>
            <a:r>
              <a:rPr lang="en-US" sz="2400" dirty="0" smtClean="0">
                <a:latin typeface="Arial" panose="020B0604020202020204" pitchFamily="34" charset="0"/>
                <a:cs typeface="Arial" panose="020B0604020202020204" pitchFamily="34" charset="0"/>
              </a:rPr>
              <a:t>O</a:t>
            </a:r>
            <a:r>
              <a:rPr lang="en-US" sz="2400" baseline="-25000" dirty="0" smtClean="0">
                <a:latin typeface="Arial" panose="020B0604020202020204" pitchFamily="34" charset="0"/>
                <a:cs typeface="Arial" panose="020B0604020202020204" pitchFamily="34" charset="0"/>
              </a:rPr>
              <a:t>3 </a:t>
            </a:r>
            <a:endParaRPr lang="en-US" sz="2400" baseline="-25000" dirty="0" smtClean="0">
              <a:latin typeface="Arial" panose="020B0604020202020204" pitchFamily="34" charset="0"/>
              <a:cs typeface="Arial" panose="020B0604020202020204" pitchFamily="34" charset="0"/>
            </a:endParaRPr>
          </a:p>
          <a:p>
            <a:pPr>
              <a:buNone/>
            </a:pPr>
            <a:endParaRPr lang="en-US" sz="2400" baseline="-250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Biocompatible</a:t>
            </a:r>
          </a:p>
          <a:p>
            <a:pPr lvl="1"/>
            <a:r>
              <a:rPr lang="en-US" sz="2400" dirty="0">
                <a:latin typeface="Arial" panose="020B0604020202020204" pitchFamily="34" charset="0"/>
                <a:cs typeface="Arial" panose="020B0604020202020204" pitchFamily="34" charset="0"/>
              </a:rPr>
              <a:t>Coated for minimizing </a:t>
            </a:r>
            <a:r>
              <a:rPr lang="en-US" sz="2400" dirty="0" smtClean="0">
                <a:latin typeface="Arial" panose="020B0604020202020204" pitchFamily="34" charset="0"/>
                <a:cs typeface="Arial" panose="020B0604020202020204" pitchFamily="34" charset="0"/>
              </a:rPr>
              <a:t>agglomeration. </a:t>
            </a:r>
            <a:endParaRPr lang="en-US" sz="2400" dirty="0">
              <a:latin typeface="Arial" panose="020B0604020202020204" pitchFamily="34" charset="0"/>
              <a:cs typeface="Arial" panose="020B0604020202020204" pitchFamily="34" charset="0"/>
            </a:endParaRPr>
          </a:p>
          <a:p>
            <a:pPr lvl="1"/>
            <a:r>
              <a:rPr lang="en-US" sz="2400" dirty="0">
                <a:latin typeface="Arial" panose="020B0604020202020204" pitchFamily="34" charset="0"/>
                <a:cs typeface="Arial" panose="020B0604020202020204" pitchFamily="34" charset="0"/>
              </a:rPr>
              <a:t>Generation of heat when </a:t>
            </a:r>
            <a:r>
              <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subject to an </a:t>
            </a:r>
          </a:p>
          <a:p>
            <a:pPr marL="457200" lvl="1" indent="0">
              <a:buNone/>
            </a:pPr>
            <a:r>
              <a:rPr lang="en-US" sz="2400" dirty="0">
                <a:solidFill>
                  <a:srgbClr val="FFFF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alternating magnetic field</a:t>
            </a:r>
          </a:p>
          <a:p>
            <a:endParaRPr lang="en-US" sz="2400" dirty="0">
              <a:latin typeface="Arial" panose="020B0604020202020204" pitchFamily="34" charset="0"/>
              <a:cs typeface="Arial" panose="020B0604020202020204" pitchFamily="34" charset="0"/>
            </a:endParaRPr>
          </a:p>
        </p:txBody>
      </p:sp>
      <p:pic>
        <p:nvPicPr>
          <p:cNvPr id="4" name="Picture 5"/>
          <p:cNvPicPr>
            <a:picLocks noChangeAspect="1" noChangeArrowheads="1"/>
          </p:cNvPicPr>
          <p:nvPr/>
        </p:nvPicPr>
        <p:blipFill>
          <a:blip r:embed="rId2" cstate="print"/>
          <a:srcRect/>
          <a:stretch>
            <a:fillRect/>
          </a:stretch>
        </p:blipFill>
        <p:spPr bwMode="auto">
          <a:xfrm>
            <a:off x="7181850" y="1828800"/>
            <a:ext cx="1442941" cy="4274308"/>
          </a:xfrm>
          <a:prstGeom prst="rect">
            <a:avLst/>
          </a:prstGeom>
          <a:noFill/>
          <a:ln w="9525">
            <a:noFill/>
            <a:miter lim="800000"/>
            <a:headEnd/>
            <a:tailEnd/>
          </a:ln>
        </p:spPr>
      </p:pic>
      <p:cxnSp>
        <p:nvCxnSpPr>
          <p:cNvPr id="6" name="Straight Arrow Connector 5"/>
          <p:cNvCxnSpPr/>
          <p:nvPr/>
        </p:nvCxnSpPr>
        <p:spPr bwMode="auto">
          <a:xfrm flipV="1">
            <a:off x="7181850" y="4953000"/>
            <a:ext cx="1047750" cy="838200"/>
          </a:xfrm>
          <a:prstGeom prst="straightConnector1">
            <a:avLst/>
          </a:prstGeom>
          <a:solidFill>
            <a:schemeClr val="accent1"/>
          </a:solidFill>
          <a:ln w="9525" cap="flat" cmpd="sng" algn="ctr">
            <a:solidFill>
              <a:srgbClr val="FFFF00"/>
            </a:solidFill>
            <a:prstDash val="solid"/>
            <a:round/>
            <a:headEnd type="arrow"/>
            <a:tailEnd type="arrow"/>
          </a:ln>
          <a:effectLst/>
        </p:spPr>
      </p:cxnSp>
      <p:sp>
        <p:nvSpPr>
          <p:cNvPr id="7" name="TextBox 6"/>
          <p:cNvSpPr txBox="1"/>
          <p:nvPr/>
        </p:nvSpPr>
        <p:spPr>
          <a:xfrm rot="19320941">
            <a:off x="7119579" y="4982425"/>
            <a:ext cx="997389" cy="461665"/>
          </a:xfrm>
          <a:prstGeom prst="rect">
            <a:avLst/>
          </a:prstGeom>
          <a:noFill/>
        </p:spPr>
        <p:txBody>
          <a:bodyPr wrap="none" rtlCol="0">
            <a:spAutoFit/>
          </a:bodyPr>
          <a:lstStyle/>
          <a:p>
            <a:r>
              <a:rPr lang="en-US" b="1" dirty="0" smtClean="0">
                <a:solidFill>
                  <a:srgbClr val="FFC000"/>
                </a:solidFill>
              </a:rPr>
              <a:t>10 nm</a:t>
            </a:r>
            <a:endParaRPr lang="en-US" b="1" dirty="0">
              <a:solidFill>
                <a:srgbClr val="FFC000"/>
              </a:solidFill>
            </a:endParaRPr>
          </a:p>
        </p:txBody>
      </p:sp>
    </p:spTree>
    <p:extLst>
      <p:ext uri="{BB962C8B-B14F-4D97-AF65-F5344CB8AC3E}">
        <p14:creationId xmlns:p14="http://schemas.microsoft.com/office/powerpoint/2010/main" val="803152700"/>
      </p:ext>
    </p:extLst>
  </p:cSld>
  <p:clrMapOvr>
    <a:masterClrMapping/>
  </p:clrMapOvr>
  <p:transition>
    <p:zoom/>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228600"/>
            <a:ext cx="6019800" cy="1143000"/>
          </a:xfrm>
        </p:spPr>
        <p:txBody>
          <a:bodyPr/>
          <a:lstStyle/>
          <a:p>
            <a:r>
              <a:rPr lang="en-US" sz="3600" dirty="0" smtClean="0"/>
              <a:t>Nanoparticle </a:t>
            </a:r>
            <a:r>
              <a:rPr lang="en-US" sz="3600" dirty="0" smtClean="0"/>
              <a:t>Distribution in Tumors </a:t>
            </a:r>
            <a:r>
              <a:rPr lang="en-US" sz="3600" dirty="0" smtClean="0"/>
              <a:t>Using </a:t>
            </a:r>
            <a:r>
              <a:rPr lang="en-US" sz="3600" dirty="0" err="1"/>
              <a:t>M</a:t>
            </a:r>
            <a:r>
              <a:rPr lang="en-US" sz="3600" dirty="0" err="1" smtClean="0"/>
              <a:t>icroCT</a:t>
            </a:r>
            <a:endParaRPr lang="en-US" sz="3600" dirty="0"/>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676400"/>
            <a:ext cx="61722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0" y="1943100"/>
            <a:ext cx="1981200" cy="838200"/>
          </a:xfrm>
          <a:prstGeom prst="rect">
            <a:avLst/>
          </a:prstGeom>
          <a:noFill/>
        </p:spPr>
        <p:txBody>
          <a:bodyPr wrap="square" rtlCol="0">
            <a:spAutoFit/>
          </a:bodyPr>
          <a:lstStyle/>
          <a:p>
            <a:r>
              <a:rPr lang="en-US" b="1" dirty="0" smtClean="0">
                <a:solidFill>
                  <a:srgbClr val="FFFF00"/>
                </a:solidFill>
                <a:effectLst>
                  <a:outerShdw blurRad="38100" dist="38100" dir="2700000" algn="tl">
                    <a:srgbClr val="000000">
                      <a:alpha val="43137"/>
                    </a:srgbClr>
                  </a:outerShdw>
                </a:effectLst>
              </a:rPr>
              <a:t>Nanoparticle region</a:t>
            </a:r>
            <a:endParaRPr lang="en-US" b="1" dirty="0">
              <a:solidFill>
                <a:srgbClr val="FFFF00"/>
              </a:solidFill>
              <a:effectLst>
                <a:outerShdw blurRad="38100" dist="38100" dir="2700000" algn="tl">
                  <a:srgbClr val="000000">
                    <a:alpha val="43137"/>
                  </a:srgbClr>
                </a:outerShdw>
              </a:effectLst>
            </a:endParaRPr>
          </a:p>
        </p:txBody>
      </p:sp>
      <p:cxnSp>
        <p:nvCxnSpPr>
          <p:cNvPr id="7" name="Straight Arrow Connector 6"/>
          <p:cNvCxnSpPr/>
          <p:nvPr/>
        </p:nvCxnSpPr>
        <p:spPr bwMode="auto">
          <a:xfrm flipV="1">
            <a:off x="1600200" y="2133600"/>
            <a:ext cx="990600" cy="2286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
        <p:nvSpPr>
          <p:cNvPr id="8" name="TextBox 7"/>
          <p:cNvSpPr txBox="1"/>
          <p:nvPr/>
        </p:nvSpPr>
        <p:spPr>
          <a:xfrm>
            <a:off x="381000" y="5334000"/>
            <a:ext cx="1219200" cy="830997"/>
          </a:xfrm>
          <a:prstGeom prst="rect">
            <a:avLst/>
          </a:prstGeom>
          <a:noFill/>
        </p:spPr>
        <p:txBody>
          <a:bodyPr wrap="square" rtlCol="0">
            <a:spAutoFit/>
          </a:bodyPr>
          <a:lstStyle/>
          <a:p>
            <a:r>
              <a:rPr lang="en-US" b="1" dirty="0" smtClean="0">
                <a:solidFill>
                  <a:srgbClr val="FF0000"/>
                </a:solidFill>
              </a:rPr>
              <a:t>Tumor region</a:t>
            </a:r>
            <a:endParaRPr lang="en-US" b="1" dirty="0">
              <a:solidFill>
                <a:srgbClr val="FF0000"/>
              </a:solidFill>
            </a:endParaRPr>
          </a:p>
        </p:txBody>
      </p:sp>
      <p:cxnSp>
        <p:nvCxnSpPr>
          <p:cNvPr id="10" name="Straight Arrow Connector 9"/>
          <p:cNvCxnSpPr/>
          <p:nvPr/>
        </p:nvCxnSpPr>
        <p:spPr bwMode="auto">
          <a:xfrm>
            <a:off x="1371600" y="5749498"/>
            <a:ext cx="914400" cy="117902"/>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spTree>
    <p:extLst>
      <p:ext uri="{BB962C8B-B14F-4D97-AF65-F5344CB8AC3E}">
        <p14:creationId xmlns:p14="http://schemas.microsoft.com/office/powerpoint/2010/main" val="2604808408"/>
      </p:ext>
    </p:extLst>
  </p:cSld>
  <p:clrMapOvr>
    <a:masterClrMapping/>
  </p:clrMapOvr>
  <p:transition>
    <p:zoom/>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Generation of </a:t>
            </a:r>
            <a:r>
              <a:rPr lang="en-US" sz="3600" dirty="0" smtClean="0"/>
              <a:t>Tumor and </a:t>
            </a:r>
            <a:r>
              <a:rPr lang="en-US" sz="3600" dirty="0" smtClean="0"/>
              <a:t>Mouse </a:t>
            </a:r>
            <a:r>
              <a:rPr lang="en-US" sz="3600" dirty="0" smtClean="0"/>
              <a:t>Models</a:t>
            </a:r>
            <a:endParaRPr lang="en-US" sz="36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362200"/>
            <a:ext cx="8709451" cy="2635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698329"/>
      </p:ext>
    </p:extLst>
  </p:cSld>
  <p:clrMapOvr>
    <a:masterClrMapping/>
  </p:clrMapOvr>
  <p:transition>
    <p:zoom/>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Temperature </a:t>
            </a:r>
            <a:r>
              <a:rPr lang="en-US" sz="3600" dirty="0"/>
              <a:t>D</a:t>
            </a:r>
            <a:r>
              <a:rPr lang="en-US" sz="3600" dirty="0" smtClean="0"/>
              <a:t>istribution in Tumors</a:t>
            </a:r>
            <a:endParaRPr lang="en-US" sz="3600" dirty="0"/>
          </a:p>
        </p:txBody>
      </p:sp>
      <p:pic>
        <p:nvPicPr>
          <p:cNvPr id="4" name="Content Placeholder 3" descr="C:\Users\lebrun1\Desktop\umm.gif"/>
          <p:cNvPicPr>
            <a:picLocks noGrp="1" noChangeAspect="1" noChangeArrowheads="1" noCrop="1"/>
          </p:cNvPicPr>
          <p:nvPr>
            <p:ph idx="1"/>
          </p:nvPr>
        </p:nvPicPr>
        <p:blipFill>
          <a:blip r:embed="rId3" cstate="print"/>
          <a:srcRect/>
          <a:stretch>
            <a:fillRect/>
          </a:stretch>
        </p:blipFill>
        <p:spPr bwMode="auto">
          <a:xfrm>
            <a:off x="1828800" y="1981200"/>
            <a:ext cx="5486400" cy="4114800"/>
          </a:xfrm>
          <a:prstGeom prst="rect">
            <a:avLst/>
          </a:prstGeom>
          <a:noFill/>
        </p:spPr>
      </p:pic>
    </p:spTree>
    <p:extLst>
      <p:ext uri="{BB962C8B-B14F-4D97-AF65-F5344CB8AC3E}">
        <p14:creationId xmlns:p14="http://schemas.microsoft.com/office/powerpoint/2010/main" val="3111605722"/>
      </p:ext>
    </p:extLst>
  </p:cSld>
  <p:clrMapOvr>
    <a:masterClrMapping/>
  </p:clrMapOvr>
  <p:transition>
    <p:zoom/>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Damaged Tumor Region</a:t>
            </a:r>
            <a:endParaRPr lang="en-US" sz="3600" dirty="0"/>
          </a:p>
        </p:txBody>
      </p:sp>
      <p:pic>
        <p:nvPicPr>
          <p:cNvPr id="4" name="Picture 2" descr="C:\Users\lebrun1\Desktop\damage_2.gif"/>
          <p:cNvPicPr>
            <a:picLocks noGrp="1" noChangeAspect="1" noChangeArrowheads="1" noCrop="1"/>
          </p:cNvPicPr>
          <p:nvPr>
            <p:ph idx="1"/>
          </p:nvPr>
        </p:nvPicPr>
        <p:blipFill>
          <a:blip r:embed="rId3" cstate="print"/>
          <a:srcRect/>
          <a:stretch>
            <a:fillRect/>
          </a:stretch>
        </p:blipFill>
        <p:spPr bwMode="auto">
          <a:xfrm>
            <a:off x="1828800" y="1981200"/>
            <a:ext cx="5486400" cy="4114800"/>
          </a:xfrm>
          <a:prstGeom prst="rect">
            <a:avLst/>
          </a:prstGeom>
          <a:noFill/>
        </p:spPr>
      </p:pic>
    </p:spTree>
    <p:extLst>
      <p:ext uri="{BB962C8B-B14F-4D97-AF65-F5344CB8AC3E}">
        <p14:creationId xmlns:p14="http://schemas.microsoft.com/office/powerpoint/2010/main" val="3862003366"/>
      </p:ext>
    </p:extLst>
  </p:cSld>
  <p:clrMapOvr>
    <a:masterClrMapping/>
  </p:clrMapOvr>
  <p:transition>
    <p:zo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Does the designed protocol work?</a:t>
            </a:r>
            <a:endParaRPr lang="en-US" sz="3600"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447800"/>
            <a:ext cx="4267200" cy="2920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6749" y="1447800"/>
            <a:ext cx="4295035" cy="29395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3765" y="4191000"/>
            <a:ext cx="38862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14400" y="1869132"/>
            <a:ext cx="1612942" cy="461665"/>
          </a:xfrm>
          <a:prstGeom prst="rect">
            <a:avLst/>
          </a:prstGeom>
          <a:noFill/>
        </p:spPr>
        <p:txBody>
          <a:bodyPr wrap="none" rtlCol="0">
            <a:spAutoFit/>
          </a:bodyPr>
          <a:lstStyle/>
          <a:p>
            <a:r>
              <a:rPr lang="en-US" b="1" dirty="0" smtClean="0">
                <a:solidFill>
                  <a:srgbClr val="0070C0"/>
                </a:solidFill>
              </a:rPr>
              <a:t>No heating</a:t>
            </a:r>
            <a:endParaRPr lang="en-US" b="1" dirty="0">
              <a:solidFill>
                <a:srgbClr val="0070C0"/>
              </a:solidFill>
            </a:endParaRPr>
          </a:p>
        </p:txBody>
      </p:sp>
      <p:sp>
        <p:nvSpPr>
          <p:cNvPr id="6" name="TextBox 5"/>
          <p:cNvSpPr txBox="1"/>
          <p:nvPr/>
        </p:nvSpPr>
        <p:spPr>
          <a:xfrm>
            <a:off x="5257800" y="1824335"/>
            <a:ext cx="2741456" cy="461665"/>
          </a:xfrm>
          <a:prstGeom prst="rect">
            <a:avLst/>
          </a:prstGeom>
          <a:noFill/>
        </p:spPr>
        <p:txBody>
          <a:bodyPr wrap="none" rtlCol="0">
            <a:spAutoFit/>
          </a:bodyPr>
          <a:lstStyle/>
          <a:p>
            <a:r>
              <a:rPr lang="en-US" b="1" dirty="0" smtClean="0">
                <a:solidFill>
                  <a:srgbClr val="FFC000"/>
                </a:solidFill>
              </a:rPr>
              <a:t>Insufficient heating</a:t>
            </a:r>
            <a:endParaRPr lang="en-US" b="1" dirty="0">
              <a:solidFill>
                <a:srgbClr val="FFC000"/>
              </a:solidFill>
            </a:endParaRPr>
          </a:p>
        </p:txBody>
      </p:sp>
      <p:sp>
        <p:nvSpPr>
          <p:cNvPr id="8" name="TextBox 7"/>
          <p:cNvSpPr txBox="1"/>
          <p:nvPr/>
        </p:nvSpPr>
        <p:spPr>
          <a:xfrm>
            <a:off x="3876674" y="4323028"/>
            <a:ext cx="2762251" cy="830997"/>
          </a:xfrm>
          <a:prstGeom prst="rect">
            <a:avLst/>
          </a:prstGeom>
          <a:noFill/>
        </p:spPr>
        <p:txBody>
          <a:bodyPr wrap="square" rtlCol="0">
            <a:spAutoFit/>
          </a:bodyPr>
          <a:lstStyle/>
          <a:p>
            <a:r>
              <a:rPr lang="en-US" b="1" dirty="0" smtClean="0">
                <a:solidFill>
                  <a:srgbClr val="C00000"/>
                </a:solidFill>
              </a:rPr>
              <a:t>Heating according to design</a:t>
            </a:r>
            <a:endParaRPr lang="en-US" b="1" dirty="0">
              <a:solidFill>
                <a:srgbClr val="C00000"/>
              </a:solidFill>
            </a:endParaRPr>
          </a:p>
        </p:txBody>
      </p:sp>
      <p:sp>
        <p:nvSpPr>
          <p:cNvPr id="9" name="TextBox 8"/>
          <p:cNvSpPr txBox="1"/>
          <p:nvPr/>
        </p:nvSpPr>
        <p:spPr>
          <a:xfrm>
            <a:off x="4876800" y="5448300"/>
            <a:ext cx="1305165" cy="461665"/>
          </a:xfrm>
          <a:prstGeom prst="rect">
            <a:avLst/>
          </a:prstGeom>
          <a:noFill/>
        </p:spPr>
        <p:txBody>
          <a:bodyPr wrap="none" rtlCol="0">
            <a:spAutoFit/>
          </a:bodyPr>
          <a:lstStyle/>
          <a:p>
            <a:r>
              <a:rPr lang="en-US" dirty="0" smtClean="0">
                <a:solidFill>
                  <a:srgbClr val="C00000"/>
                </a:solidFill>
              </a:rPr>
              <a:t>It works!</a:t>
            </a:r>
            <a:endParaRPr lang="en-US" dirty="0">
              <a:solidFill>
                <a:srgbClr val="C00000"/>
              </a:solidFill>
            </a:endParaRPr>
          </a:p>
        </p:txBody>
      </p:sp>
    </p:spTree>
    <p:extLst>
      <p:ext uri="{BB962C8B-B14F-4D97-AF65-F5344CB8AC3E}">
        <p14:creationId xmlns:p14="http://schemas.microsoft.com/office/powerpoint/2010/main" val="1051836407"/>
      </p:ext>
    </p:extLst>
  </p:cSld>
  <p:clrMapOvr>
    <a:masterClrMapping/>
  </p:clrMapOvr>
  <p:transition>
    <p:zo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ChangeArrowheads="1"/>
          </p:cNvSpPr>
          <p:nvPr/>
        </p:nvSpPr>
        <p:spPr bwMode="auto">
          <a:xfrm>
            <a:off x="0" y="1600200"/>
            <a:ext cx="9144000" cy="5257800"/>
          </a:xfrm>
          <a:prstGeom prst="rect">
            <a:avLst/>
          </a:prstGeom>
          <a:noFill/>
          <a:ln w="9525">
            <a:noFill/>
            <a:miter lim="800000"/>
            <a:headEnd/>
            <a:tailEnd/>
          </a:ln>
        </p:spPr>
        <p:txBody>
          <a:bodyPr/>
          <a:lstStyle/>
          <a:p>
            <a:pPr marL="342900" indent="-342900">
              <a:spcBef>
                <a:spcPct val="20000"/>
              </a:spcBef>
              <a:buClr>
                <a:srgbClr val="E80000"/>
              </a:buClr>
              <a:buSzPct val="75000"/>
              <a:buFont typeface="Symbol" pitchFamily="18" charset="2"/>
              <a:buChar char="·"/>
              <a:defRPr/>
            </a:pPr>
            <a:r>
              <a:rPr kumimoji="1" lang="en-US" b="1" dirty="0">
                <a:solidFill>
                  <a:srgbClr val="FFFFFF"/>
                </a:solidFill>
                <a:effectLst>
                  <a:outerShdw blurRad="38100" dist="38100" dir="2700000" algn="tl">
                    <a:srgbClr val="000000"/>
                  </a:outerShdw>
                </a:effectLst>
                <a:latin typeface="Arial" charset="0"/>
              </a:rPr>
              <a:t>Design “smart” toys for kids</a:t>
            </a:r>
          </a:p>
          <a:p>
            <a:pPr marL="342900" indent="-342900">
              <a:spcBef>
                <a:spcPct val="20000"/>
              </a:spcBef>
              <a:buClr>
                <a:srgbClr val="E80000"/>
              </a:buClr>
              <a:buSzPct val="75000"/>
              <a:buFont typeface="Symbol" pitchFamily="18" charset="2"/>
              <a:buChar char="·"/>
              <a:defRPr/>
            </a:pPr>
            <a:r>
              <a:rPr kumimoji="1" lang="en-US" b="1" dirty="0">
                <a:solidFill>
                  <a:srgbClr val="FFFFFF"/>
                </a:solidFill>
                <a:effectLst>
                  <a:outerShdw blurRad="38100" dist="38100" dir="2700000" algn="tl">
                    <a:srgbClr val="000000"/>
                  </a:outerShdw>
                </a:effectLst>
                <a:latin typeface="Arial" charset="0"/>
              </a:rPr>
              <a:t>Develop cars that are more fuel efficient</a:t>
            </a:r>
          </a:p>
          <a:p>
            <a:pPr marL="342900" indent="-342900">
              <a:spcBef>
                <a:spcPct val="20000"/>
              </a:spcBef>
              <a:buClr>
                <a:srgbClr val="E80000"/>
              </a:buClr>
              <a:buSzPct val="75000"/>
              <a:buFont typeface="Symbol" pitchFamily="18" charset="2"/>
              <a:buChar char="·"/>
              <a:defRPr/>
            </a:pPr>
            <a:r>
              <a:rPr kumimoji="1" lang="en-US" b="1" dirty="0">
                <a:solidFill>
                  <a:srgbClr val="FFFFFF"/>
                </a:solidFill>
                <a:effectLst>
                  <a:outerShdw blurRad="38100" dist="38100" dir="2700000" algn="tl">
                    <a:srgbClr val="000000"/>
                  </a:outerShdw>
                </a:effectLst>
                <a:latin typeface="Arial" charset="0"/>
              </a:rPr>
              <a:t>Produce hypoallergenic air conditioning for hospital operating rooms</a:t>
            </a:r>
          </a:p>
          <a:p>
            <a:pPr marL="342900" indent="-342900">
              <a:spcBef>
                <a:spcPct val="20000"/>
              </a:spcBef>
              <a:buClr>
                <a:srgbClr val="E80000"/>
              </a:buClr>
              <a:buSzPct val="75000"/>
              <a:buFont typeface="Symbol" pitchFamily="18" charset="2"/>
              <a:buChar char="·"/>
              <a:defRPr/>
            </a:pPr>
            <a:r>
              <a:rPr kumimoji="1" lang="en-US" b="1" dirty="0">
                <a:solidFill>
                  <a:srgbClr val="FFFFFF"/>
                </a:solidFill>
                <a:effectLst>
                  <a:outerShdw blurRad="38100" dist="38100" dir="2700000" algn="tl">
                    <a:srgbClr val="000000"/>
                  </a:outerShdw>
                </a:effectLst>
                <a:latin typeface="Arial" charset="0"/>
              </a:rPr>
              <a:t>Create prosthetic hands that allow a person to write and type</a:t>
            </a:r>
          </a:p>
          <a:p>
            <a:pPr marL="342900" indent="-342900">
              <a:spcBef>
                <a:spcPct val="20000"/>
              </a:spcBef>
              <a:buClr>
                <a:srgbClr val="E80000"/>
              </a:buClr>
              <a:buSzPct val="75000"/>
              <a:buFont typeface="Symbol" pitchFamily="18" charset="2"/>
              <a:buChar char="·"/>
              <a:defRPr/>
            </a:pPr>
            <a:r>
              <a:rPr kumimoji="1" lang="en-US" b="1" dirty="0">
                <a:solidFill>
                  <a:srgbClr val="FFFFFF"/>
                </a:solidFill>
                <a:effectLst>
                  <a:outerShdw blurRad="38100" dist="38100" dir="2700000" algn="tl">
                    <a:srgbClr val="000000"/>
                  </a:outerShdw>
                </a:effectLst>
                <a:latin typeface="Arial" charset="0"/>
              </a:rPr>
              <a:t>Build aerospace vehicles to trek across planets and moons, collecting </a:t>
            </a:r>
            <a:r>
              <a:rPr kumimoji="1" lang="en-US" b="1" dirty="0" smtClean="0">
                <a:solidFill>
                  <a:srgbClr val="FFFFFF"/>
                </a:solidFill>
                <a:effectLst>
                  <a:outerShdw blurRad="38100" dist="38100" dir="2700000" algn="tl">
                    <a:srgbClr val="000000"/>
                  </a:outerShdw>
                </a:effectLst>
                <a:latin typeface="Arial" charset="0"/>
              </a:rPr>
              <a:t>samples</a:t>
            </a:r>
          </a:p>
          <a:p>
            <a:pPr marL="342900" indent="-342900">
              <a:spcBef>
                <a:spcPct val="20000"/>
              </a:spcBef>
              <a:buClr>
                <a:srgbClr val="E80000"/>
              </a:buClr>
              <a:buSzPct val="75000"/>
              <a:buFont typeface="Symbol" pitchFamily="18" charset="2"/>
              <a:buChar char="·"/>
              <a:defRPr/>
            </a:pPr>
            <a:r>
              <a:rPr kumimoji="1" lang="en-US" b="1" dirty="0" smtClean="0">
                <a:solidFill>
                  <a:srgbClr val="FFFFFF"/>
                </a:solidFill>
                <a:effectLst>
                  <a:outerShdw blurRad="38100" dist="38100" dir="2700000" algn="tl">
                    <a:srgbClr val="000000"/>
                  </a:outerShdw>
                </a:effectLst>
                <a:latin typeface="Arial" charset="0"/>
              </a:rPr>
              <a:t>Design hyperthermia treatment protocols for cancer patients</a:t>
            </a:r>
          </a:p>
          <a:p>
            <a:pPr marL="342900" indent="-342900">
              <a:spcBef>
                <a:spcPct val="20000"/>
              </a:spcBef>
              <a:buClr>
                <a:srgbClr val="E80000"/>
              </a:buClr>
              <a:buSzPct val="75000"/>
              <a:buFont typeface="Symbol" pitchFamily="18" charset="2"/>
              <a:buChar char="·"/>
              <a:defRPr/>
            </a:pPr>
            <a:r>
              <a:rPr kumimoji="1" lang="en-US" b="1" dirty="0" smtClean="0">
                <a:solidFill>
                  <a:srgbClr val="FFFFFF"/>
                </a:solidFill>
                <a:effectLst>
                  <a:outerShdw blurRad="38100" dist="38100" dir="2700000" algn="tl">
                    <a:srgbClr val="000000"/>
                  </a:outerShdw>
                </a:effectLst>
                <a:latin typeface="Arial" charset="0"/>
              </a:rPr>
              <a:t>Develop cooling devices for head injury patients</a:t>
            </a:r>
            <a:endParaRPr kumimoji="1" lang="en-US" b="1" dirty="0">
              <a:solidFill>
                <a:srgbClr val="FFFFFF"/>
              </a:solidFill>
              <a:effectLst>
                <a:outerShdw blurRad="38100" dist="38100" dir="2700000" algn="tl">
                  <a:srgbClr val="000000"/>
                </a:outerShdw>
              </a:effectLst>
              <a:latin typeface="Arial" charset="0"/>
            </a:endParaRPr>
          </a:p>
        </p:txBody>
      </p:sp>
      <p:sp>
        <p:nvSpPr>
          <p:cNvPr id="22535" name="Rectangle 7"/>
          <p:cNvSpPr>
            <a:spLocks noGrp="1" noChangeArrowheads="1"/>
          </p:cNvSpPr>
          <p:nvPr>
            <p:ph type="title"/>
          </p:nvPr>
        </p:nvSpPr>
        <p:spPr>
          <a:xfrm>
            <a:off x="3124200" y="381000"/>
            <a:ext cx="6019800" cy="1143000"/>
          </a:xfrm>
        </p:spPr>
        <p:txBody>
          <a:bodyPr/>
          <a:lstStyle/>
          <a:p>
            <a:pPr>
              <a:defRPr/>
            </a:pPr>
            <a:r>
              <a:rPr lang="en-US" sz="4000" dirty="0" smtClean="0"/>
              <a:t>What do Mechanical Engineers do?</a:t>
            </a:r>
          </a:p>
        </p:txBody>
      </p:sp>
    </p:spTree>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3" descr="solar-panel-1.jpg"/>
          <p:cNvPicPr>
            <a:picLocks noChangeAspect="1"/>
          </p:cNvPicPr>
          <p:nvPr/>
        </p:nvPicPr>
        <p:blipFill>
          <a:blip r:embed="rId2" cstate="print"/>
          <a:srcRect/>
          <a:stretch>
            <a:fillRect/>
          </a:stretch>
        </p:blipFill>
        <p:spPr bwMode="auto">
          <a:xfrm>
            <a:off x="3124200" y="4876800"/>
            <a:ext cx="1525588" cy="1219200"/>
          </a:xfrm>
          <a:prstGeom prst="rect">
            <a:avLst/>
          </a:prstGeom>
          <a:noFill/>
          <a:ln w="9525">
            <a:noFill/>
            <a:miter lim="800000"/>
            <a:headEnd/>
            <a:tailEnd/>
          </a:ln>
        </p:spPr>
      </p:pic>
      <p:sp>
        <p:nvSpPr>
          <p:cNvPr id="4098" name="Rectangle 2"/>
          <p:cNvSpPr>
            <a:spLocks noGrp="1" noChangeArrowheads="1"/>
          </p:cNvSpPr>
          <p:nvPr>
            <p:ph type="title"/>
          </p:nvPr>
        </p:nvSpPr>
        <p:spPr>
          <a:xfrm>
            <a:off x="3429000" y="152400"/>
            <a:ext cx="5257800" cy="1828800"/>
          </a:xfrm>
        </p:spPr>
        <p:txBody>
          <a:bodyPr/>
          <a:lstStyle/>
          <a:p>
            <a:pPr>
              <a:defRPr/>
            </a:pPr>
            <a:r>
              <a:rPr lang="en-US" sz="4000" dirty="0" smtClean="0"/>
              <a:t>Mechanical Engineers Help to Improve Our World!</a:t>
            </a:r>
          </a:p>
        </p:txBody>
      </p:sp>
      <p:pic>
        <p:nvPicPr>
          <p:cNvPr id="7172" name="Picture 16" descr="v22-010"/>
          <p:cNvPicPr>
            <a:picLocks noGrp="1" noChangeAspect="1" noChangeArrowheads="1"/>
          </p:cNvPicPr>
          <p:nvPr>
            <p:ph sz="quarter" idx="2"/>
          </p:nvPr>
        </p:nvPicPr>
        <p:blipFill>
          <a:blip r:embed="rId3" cstate="print"/>
          <a:srcRect/>
          <a:stretch>
            <a:fillRect/>
          </a:stretch>
        </p:blipFill>
        <p:spPr>
          <a:xfrm>
            <a:off x="228600" y="1676400"/>
            <a:ext cx="2508250" cy="1981200"/>
          </a:xfrm>
          <a:noFill/>
        </p:spPr>
      </p:pic>
      <p:pic>
        <p:nvPicPr>
          <p:cNvPr id="7173" name="Picture 10" descr="splashimage_a3"/>
          <p:cNvPicPr>
            <a:picLocks noGrp="1" noChangeAspect="1" noChangeArrowheads="1"/>
          </p:cNvPicPr>
          <p:nvPr>
            <p:ph sz="quarter" idx="3"/>
          </p:nvPr>
        </p:nvPicPr>
        <p:blipFill>
          <a:blip r:embed="rId4" cstate="print"/>
          <a:srcRect/>
          <a:stretch>
            <a:fillRect/>
          </a:stretch>
        </p:blipFill>
        <p:spPr>
          <a:xfrm>
            <a:off x="1828800" y="3200400"/>
            <a:ext cx="1838325" cy="1828800"/>
          </a:xfrm>
          <a:noFill/>
        </p:spPr>
      </p:pic>
      <p:pic>
        <p:nvPicPr>
          <p:cNvPr id="7174" name="Picture 4" descr="bone"/>
          <p:cNvPicPr>
            <a:picLocks noGrp="1" noChangeAspect="1" noChangeArrowheads="1"/>
          </p:cNvPicPr>
          <p:nvPr>
            <p:ph sz="half" idx="1"/>
          </p:nvPr>
        </p:nvPicPr>
        <p:blipFill>
          <a:blip r:embed="rId5" cstate="print"/>
          <a:srcRect/>
          <a:stretch>
            <a:fillRect/>
          </a:stretch>
        </p:blipFill>
        <p:spPr>
          <a:xfrm>
            <a:off x="381000" y="3733800"/>
            <a:ext cx="1765300" cy="2876550"/>
          </a:xfrm>
          <a:noFill/>
        </p:spPr>
      </p:pic>
      <p:pic>
        <p:nvPicPr>
          <p:cNvPr id="7181" name="Picture 13"/>
          <p:cNvPicPr>
            <a:picLocks noChangeAspect="1" noChangeArrowheads="1"/>
          </p:cNvPicPr>
          <p:nvPr/>
        </p:nvPicPr>
        <p:blipFill>
          <a:blip r:embed="rId6" cstate="print"/>
          <a:srcRect/>
          <a:stretch>
            <a:fillRect/>
          </a:stretch>
        </p:blipFill>
        <p:spPr bwMode="auto">
          <a:xfrm>
            <a:off x="4572000" y="5181600"/>
            <a:ext cx="2171700" cy="1447800"/>
          </a:xfrm>
          <a:prstGeom prst="rect">
            <a:avLst/>
          </a:prstGeom>
          <a:noFill/>
          <a:ln w="9525">
            <a:noFill/>
            <a:miter lim="800000"/>
            <a:headEnd/>
            <a:tailEnd/>
          </a:ln>
          <a:effectLst>
            <a:prstShdw prst="shdw17" dist="17961" dir="2700000">
              <a:schemeClr val="accent1">
                <a:gamma/>
                <a:shade val="60000"/>
                <a:invGamma/>
              </a:schemeClr>
            </a:prstShdw>
          </a:effectLst>
        </p:spPr>
      </p:pic>
      <p:pic>
        <p:nvPicPr>
          <p:cNvPr id="7176" name="Picture 12" descr="turbine.jpg"/>
          <p:cNvPicPr>
            <a:picLocks noChangeAspect="1"/>
          </p:cNvPicPr>
          <p:nvPr/>
        </p:nvPicPr>
        <p:blipFill>
          <a:blip r:embed="rId7" cstate="print"/>
          <a:srcRect/>
          <a:stretch>
            <a:fillRect/>
          </a:stretch>
        </p:blipFill>
        <p:spPr bwMode="auto">
          <a:xfrm>
            <a:off x="5562600" y="3733800"/>
            <a:ext cx="1905000" cy="1428750"/>
          </a:xfrm>
          <a:prstGeom prst="rect">
            <a:avLst/>
          </a:prstGeom>
          <a:noFill/>
          <a:ln w="9525">
            <a:noFill/>
            <a:miter lim="800000"/>
            <a:headEnd/>
            <a:tailEnd/>
          </a:ln>
        </p:spPr>
      </p:pic>
      <p:pic>
        <p:nvPicPr>
          <p:cNvPr id="7177" name="Picture 14" descr="en.PICPARSYSContentBeschreibung-52137-TextBlockImage.jpg"/>
          <p:cNvPicPr>
            <a:picLocks noChangeAspect="1"/>
          </p:cNvPicPr>
          <p:nvPr/>
        </p:nvPicPr>
        <p:blipFill>
          <a:blip r:embed="rId8" cstate="print"/>
          <a:srcRect/>
          <a:stretch>
            <a:fillRect/>
          </a:stretch>
        </p:blipFill>
        <p:spPr bwMode="auto">
          <a:xfrm>
            <a:off x="7315200" y="5105400"/>
            <a:ext cx="1582738" cy="1447800"/>
          </a:xfrm>
          <a:prstGeom prst="rect">
            <a:avLst/>
          </a:prstGeom>
          <a:noFill/>
          <a:ln w="9525">
            <a:noFill/>
            <a:miter lim="800000"/>
            <a:headEnd/>
            <a:tailEnd/>
          </a:ln>
        </p:spPr>
      </p:pic>
      <p:pic>
        <p:nvPicPr>
          <p:cNvPr id="7178" name="Picture 15" descr="ge.jpg"/>
          <p:cNvPicPr>
            <a:picLocks noChangeAspect="1"/>
          </p:cNvPicPr>
          <p:nvPr/>
        </p:nvPicPr>
        <p:blipFill>
          <a:blip r:embed="rId9" cstate="print"/>
          <a:srcRect/>
          <a:stretch>
            <a:fillRect/>
          </a:stretch>
        </p:blipFill>
        <p:spPr bwMode="auto">
          <a:xfrm>
            <a:off x="7239000" y="2133600"/>
            <a:ext cx="1625600" cy="1695450"/>
          </a:xfrm>
          <a:prstGeom prst="rect">
            <a:avLst/>
          </a:prstGeom>
          <a:noFill/>
          <a:ln w="9525">
            <a:noFill/>
            <a:miter lim="800000"/>
            <a:headEnd/>
            <a:tailEnd/>
          </a:ln>
        </p:spPr>
      </p:pic>
      <p:pic>
        <p:nvPicPr>
          <p:cNvPr id="7179" name="Picture 16" descr="knot tie.jpg"/>
          <p:cNvPicPr>
            <a:picLocks noChangeAspect="1"/>
          </p:cNvPicPr>
          <p:nvPr/>
        </p:nvPicPr>
        <p:blipFill>
          <a:blip r:embed="rId10" cstate="print"/>
          <a:srcRect/>
          <a:stretch>
            <a:fillRect/>
          </a:stretch>
        </p:blipFill>
        <p:spPr bwMode="auto">
          <a:xfrm>
            <a:off x="4114800" y="3276600"/>
            <a:ext cx="1371600" cy="1371600"/>
          </a:xfrm>
          <a:prstGeom prst="rect">
            <a:avLst/>
          </a:prstGeom>
          <a:noFill/>
          <a:ln w="9525">
            <a:noFill/>
            <a:miter lim="800000"/>
            <a:headEnd/>
            <a:tailEnd/>
          </a:ln>
        </p:spPr>
      </p:pic>
      <p:pic>
        <p:nvPicPr>
          <p:cNvPr id="7180" name="Picture 17" descr="jb_prius_touring.jpg"/>
          <p:cNvPicPr>
            <a:picLocks noChangeAspect="1"/>
          </p:cNvPicPr>
          <p:nvPr/>
        </p:nvPicPr>
        <p:blipFill>
          <a:blip r:embed="rId11" cstate="print"/>
          <a:srcRect/>
          <a:stretch>
            <a:fillRect/>
          </a:stretch>
        </p:blipFill>
        <p:spPr bwMode="auto">
          <a:xfrm>
            <a:off x="3048000" y="2286000"/>
            <a:ext cx="1905000" cy="779463"/>
          </a:xfrm>
          <a:prstGeom prst="rect">
            <a:avLst/>
          </a:prstGeom>
          <a:noFill/>
          <a:ln w="9525">
            <a:noFill/>
            <a:miter lim="800000"/>
            <a:headEnd/>
            <a:tailEnd/>
          </a:ln>
        </p:spPr>
      </p:pic>
    </p:spTree>
  </p:cSld>
  <p:clrMapOvr>
    <a:masterClrMapping/>
  </p:clrMapOvr>
  <p:transition>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2" name="Picture 8"/>
          <p:cNvPicPr>
            <a:picLocks noChangeAspect="1" noChangeArrowheads="1"/>
          </p:cNvPicPr>
          <p:nvPr/>
        </p:nvPicPr>
        <p:blipFill>
          <a:blip r:embed="rId2" cstate="print"/>
          <a:srcRect/>
          <a:stretch>
            <a:fillRect/>
          </a:stretch>
        </p:blipFill>
        <p:spPr bwMode="auto">
          <a:xfrm>
            <a:off x="3962400" y="1447800"/>
            <a:ext cx="2971800" cy="2228850"/>
          </a:xfrm>
          <a:prstGeom prst="rect">
            <a:avLst/>
          </a:prstGeom>
          <a:noFill/>
          <a:ln w="9525">
            <a:noFill/>
            <a:miter lim="800000"/>
            <a:headEnd/>
            <a:tailEnd/>
          </a:ln>
          <a:effectLst>
            <a:prstShdw prst="shdw17" dist="17961" dir="2700000">
              <a:schemeClr val="accent1">
                <a:gamma/>
                <a:shade val="60000"/>
                <a:invGamma/>
              </a:schemeClr>
            </a:prstShdw>
          </a:effectLst>
        </p:spPr>
      </p:pic>
      <p:sp>
        <p:nvSpPr>
          <p:cNvPr id="86018" name="Rectangle 2"/>
          <p:cNvSpPr>
            <a:spLocks noGrp="1" noChangeArrowheads="1"/>
          </p:cNvSpPr>
          <p:nvPr>
            <p:ph type="title"/>
          </p:nvPr>
        </p:nvSpPr>
        <p:spPr/>
        <p:txBody>
          <a:bodyPr/>
          <a:lstStyle/>
          <a:p>
            <a:pPr>
              <a:defRPr/>
            </a:pPr>
            <a:r>
              <a:rPr lang="en-US" sz="4000" smtClean="0"/>
              <a:t>Undergraduate Activities</a:t>
            </a:r>
          </a:p>
        </p:txBody>
      </p:sp>
      <p:sp>
        <p:nvSpPr>
          <p:cNvPr id="8196" name="Text Box 6"/>
          <p:cNvSpPr txBox="1">
            <a:spLocks noChangeArrowheads="1"/>
          </p:cNvSpPr>
          <p:nvPr/>
        </p:nvSpPr>
        <p:spPr bwMode="auto">
          <a:xfrm>
            <a:off x="4648200" y="3276600"/>
            <a:ext cx="4192588" cy="1016000"/>
          </a:xfrm>
          <a:prstGeom prst="rect">
            <a:avLst/>
          </a:prstGeom>
          <a:noFill/>
          <a:ln w="9525">
            <a:noFill/>
            <a:miter lim="800000"/>
            <a:headEnd/>
            <a:tailEnd/>
          </a:ln>
        </p:spPr>
        <p:txBody>
          <a:bodyPr wrap="none">
            <a:spAutoFit/>
          </a:bodyPr>
          <a:lstStyle/>
          <a:p>
            <a:pPr algn="ctr"/>
            <a:r>
              <a:rPr lang="en-US" sz="2000" b="1">
                <a:solidFill>
                  <a:srgbClr val="FFFFFF"/>
                </a:solidFill>
                <a:latin typeface="Arial" charset="0"/>
              </a:rPr>
              <a:t>Society of Automotive Engineers</a:t>
            </a:r>
          </a:p>
          <a:p>
            <a:pPr algn="ctr"/>
            <a:r>
              <a:rPr lang="en-US" sz="2000" b="1">
                <a:solidFill>
                  <a:srgbClr val="FFFFFF"/>
                </a:solidFill>
                <a:latin typeface="Arial" charset="0"/>
              </a:rPr>
              <a:t>SAE</a:t>
            </a:r>
          </a:p>
          <a:p>
            <a:pPr algn="ctr"/>
            <a:r>
              <a:rPr lang="en-US" sz="2000" b="1">
                <a:solidFill>
                  <a:srgbClr val="FFFFFF"/>
                </a:solidFill>
                <a:latin typeface="Arial" charset="0"/>
              </a:rPr>
              <a:t>Mini Baja Car</a:t>
            </a:r>
          </a:p>
        </p:txBody>
      </p:sp>
      <p:pic>
        <p:nvPicPr>
          <p:cNvPr id="8199" name="Picture 10" descr="SAMPElogo.GIF"/>
          <p:cNvPicPr>
            <a:picLocks noChangeAspect="1"/>
          </p:cNvPicPr>
          <p:nvPr/>
        </p:nvPicPr>
        <p:blipFill>
          <a:blip r:embed="rId3" cstate="print"/>
          <a:srcRect/>
          <a:stretch>
            <a:fillRect/>
          </a:stretch>
        </p:blipFill>
        <p:spPr bwMode="auto">
          <a:xfrm>
            <a:off x="7467600" y="1219200"/>
            <a:ext cx="1143000" cy="1319213"/>
          </a:xfrm>
          <a:prstGeom prst="rect">
            <a:avLst/>
          </a:prstGeom>
          <a:noFill/>
          <a:ln w="9525">
            <a:noFill/>
            <a:miter lim="800000"/>
            <a:headEnd/>
            <a:tailEnd/>
          </a:ln>
        </p:spPr>
      </p:pic>
      <p:pic>
        <p:nvPicPr>
          <p:cNvPr id="8200" name="Picture 11" descr="nsbe_logo.jpg"/>
          <p:cNvPicPr>
            <a:picLocks noChangeAspect="1"/>
          </p:cNvPicPr>
          <p:nvPr/>
        </p:nvPicPr>
        <p:blipFill>
          <a:blip r:embed="rId4" cstate="print"/>
          <a:srcRect/>
          <a:stretch>
            <a:fillRect/>
          </a:stretch>
        </p:blipFill>
        <p:spPr bwMode="auto">
          <a:xfrm>
            <a:off x="5181600" y="5181600"/>
            <a:ext cx="1295400" cy="1349375"/>
          </a:xfrm>
          <a:prstGeom prst="rect">
            <a:avLst/>
          </a:prstGeom>
          <a:noFill/>
          <a:ln w="9525">
            <a:noFill/>
            <a:miter lim="800000"/>
            <a:headEnd/>
            <a:tailEnd/>
          </a:ln>
        </p:spPr>
      </p:pic>
      <p:pic>
        <p:nvPicPr>
          <p:cNvPr id="8201" name="Picture 12" descr="bent.gif"/>
          <p:cNvPicPr>
            <a:picLocks noChangeAspect="1"/>
          </p:cNvPicPr>
          <p:nvPr/>
        </p:nvPicPr>
        <p:blipFill>
          <a:blip r:embed="rId5" cstate="print"/>
          <a:srcRect/>
          <a:stretch>
            <a:fillRect/>
          </a:stretch>
        </p:blipFill>
        <p:spPr bwMode="auto">
          <a:xfrm>
            <a:off x="3429000" y="4495800"/>
            <a:ext cx="1074738" cy="1471613"/>
          </a:xfrm>
          <a:prstGeom prst="rect">
            <a:avLst/>
          </a:prstGeom>
          <a:noFill/>
          <a:ln w="9525">
            <a:noFill/>
            <a:miter lim="800000"/>
            <a:headEnd/>
            <a:tailEnd/>
          </a:ln>
        </p:spPr>
      </p:pic>
      <p:pic>
        <p:nvPicPr>
          <p:cNvPr id="8202" name="Picture 13" descr="SWE_GEAR_RGB.gif"/>
          <p:cNvPicPr>
            <a:picLocks noChangeAspect="1"/>
          </p:cNvPicPr>
          <p:nvPr/>
        </p:nvPicPr>
        <p:blipFill>
          <a:blip r:embed="rId6" cstate="print"/>
          <a:srcRect/>
          <a:stretch>
            <a:fillRect/>
          </a:stretch>
        </p:blipFill>
        <p:spPr bwMode="auto">
          <a:xfrm>
            <a:off x="1295400" y="3962400"/>
            <a:ext cx="1371600" cy="1371600"/>
          </a:xfrm>
          <a:prstGeom prst="rect">
            <a:avLst/>
          </a:prstGeom>
          <a:noFill/>
          <a:ln w="9525">
            <a:noFill/>
            <a:miter lim="800000"/>
            <a:headEnd/>
            <a:tailEnd/>
          </a:ln>
        </p:spPr>
      </p:pic>
      <p:pic>
        <p:nvPicPr>
          <p:cNvPr id="12" name="Picture 11" descr="ASME.jpg"/>
          <p:cNvPicPr>
            <a:picLocks noChangeAspect="1"/>
          </p:cNvPicPr>
          <p:nvPr/>
        </p:nvPicPr>
        <p:blipFill>
          <a:blip r:embed="rId7" cstate="print"/>
          <a:srcRect r="71728" b="-3333"/>
          <a:stretch>
            <a:fillRect/>
          </a:stretch>
        </p:blipFill>
        <p:spPr>
          <a:xfrm>
            <a:off x="228600" y="2133600"/>
            <a:ext cx="2955209" cy="1600200"/>
          </a:xfrm>
          <a:prstGeom prst="rect">
            <a:avLst/>
          </a:prstGeom>
        </p:spPr>
      </p:pic>
    </p:spTree>
  </p:cSld>
  <p:clrMapOvr>
    <a:masterClrMapping/>
  </p:clrMapOvr>
  <p:transition>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352800" y="228600"/>
            <a:ext cx="5486400" cy="1143000"/>
          </a:xfrm>
        </p:spPr>
        <p:txBody>
          <a:bodyPr/>
          <a:lstStyle/>
          <a:p>
            <a:pPr>
              <a:defRPr/>
            </a:pPr>
            <a:r>
              <a:rPr lang="en-US" sz="3600" smtClean="0"/>
              <a:t>Mechanical Engineering at UMBC</a:t>
            </a:r>
          </a:p>
        </p:txBody>
      </p:sp>
      <p:sp>
        <p:nvSpPr>
          <p:cNvPr id="89091" name="Rectangle 3"/>
          <p:cNvSpPr>
            <a:spLocks noGrp="1" noChangeArrowheads="1"/>
          </p:cNvSpPr>
          <p:nvPr>
            <p:ph type="body" idx="1"/>
          </p:nvPr>
        </p:nvSpPr>
        <p:spPr>
          <a:xfrm>
            <a:off x="1066800" y="1905000"/>
            <a:ext cx="7467600" cy="4114800"/>
          </a:xfrm>
        </p:spPr>
        <p:txBody>
          <a:bodyPr/>
          <a:lstStyle/>
          <a:p>
            <a:pPr>
              <a:defRPr/>
            </a:pPr>
            <a:r>
              <a:rPr lang="en-US" smtClean="0"/>
              <a:t>129 credit program</a:t>
            </a:r>
          </a:p>
          <a:p>
            <a:pPr>
              <a:defRPr/>
            </a:pPr>
            <a:r>
              <a:rPr lang="en-US" smtClean="0"/>
              <a:t>Electives offered in:</a:t>
            </a:r>
          </a:p>
          <a:p>
            <a:pPr lvl="1">
              <a:defRPr/>
            </a:pPr>
            <a:r>
              <a:rPr lang="en-US" sz="2400" smtClean="0"/>
              <a:t>Biomechanics</a:t>
            </a:r>
          </a:p>
          <a:p>
            <a:pPr lvl="1">
              <a:defRPr/>
            </a:pPr>
            <a:r>
              <a:rPr lang="en-US" sz="2400" smtClean="0"/>
              <a:t>Aerospace</a:t>
            </a:r>
          </a:p>
          <a:p>
            <a:pPr lvl="1">
              <a:defRPr/>
            </a:pPr>
            <a:r>
              <a:rPr lang="en-US" sz="2400" smtClean="0"/>
              <a:t>Robotics</a:t>
            </a:r>
          </a:p>
          <a:p>
            <a:pPr lvl="1">
              <a:defRPr/>
            </a:pPr>
            <a:r>
              <a:rPr lang="en-US" sz="2400" smtClean="0"/>
              <a:t>Mechatronics</a:t>
            </a:r>
          </a:p>
          <a:p>
            <a:pPr lvl="1">
              <a:defRPr/>
            </a:pPr>
            <a:r>
              <a:rPr lang="en-US" sz="2400" smtClean="0"/>
              <a:t>Undergraduate Research Project</a:t>
            </a:r>
          </a:p>
          <a:p>
            <a:pPr>
              <a:defRPr/>
            </a:pPr>
            <a:r>
              <a:rPr lang="en-US" smtClean="0"/>
              <a:t>ABET accredited</a:t>
            </a:r>
          </a:p>
        </p:txBody>
      </p:sp>
    </p:spTree>
  </p:cSld>
  <p:clrMapOvr>
    <a:masterClrMapping/>
  </p:clrMapOvr>
  <p:transition>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defRPr/>
            </a:pPr>
            <a:r>
              <a:rPr lang="en-US" sz="3600" smtClean="0"/>
              <a:t>Your High School Preparation</a:t>
            </a:r>
          </a:p>
        </p:txBody>
      </p:sp>
      <p:sp>
        <p:nvSpPr>
          <p:cNvPr id="50179" name="Rectangle 3"/>
          <p:cNvSpPr>
            <a:spLocks noGrp="1" noChangeArrowheads="1"/>
          </p:cNvSpPr>
          <p:nvPr>
            <p:ph type="body" idx="1"/>
          </p:nvPr>
        </p:nvSpPr>
        <p:spPr/>
        <p:txBody>
          <a:bodyPr/>
          <a:lstStyle/>
          <a:p>
            <a:pPr>
              <a:defRPr/>
            </a:pPr>
            <a:r>
              <a:rPr lang="en-US" smtClean="0"/>
              <a:t>Basic Math (algebra, geometry, trig.)</a:t>
            </a:r>
          </a:p>
          <a:p>
            <a:pPr>
              <a:defRPr/>
            </a:pPr>
            <a:r>
              <a:rPr lang="en-US" smtClean="0"/>
              <a:t>Calculus</a:t>
            </a:r>
          </a:p>
          <a:p>
            <a:pPr>
              <a:defRPr/>
            </a:pPr>
            <a:r>
              <a:rPr lang="en-US" smtClean="0"/>
              <a:t>Chemistry</a:t>
            </a:r>
          </a:p>
          <a:p>
            <a:pPr>
              <a:defRPr/>
            </a:pPr>
            <a:r>
              <a:rPr lang="en-US" smtClean="0"/>
              <a:t>Physics</a:t>
            </a:r>
          </a:p>
          <a:p>
            <a:pPr>
              <a:defRPr/>
            </a:pPr>
            <a:r>
              <a:rPr lang="en-US" smtClean="0"/>
              <a:t>English</a:t>
            </a:r>
          </a:p>
          <a:p>
            <a:pPr>
              <a:defRPr/>
            </a:pPr>
            <a:r>
              <a:rPr lang="en-US" smtClean="0"/>
              <a:t>Computer Applications</a:t>
            </a: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pPr>
              <a:defRPr/>
            </a:pPr>
            <a:r>
              <a:rPr lang="en-US" sz="4000" smtClean="0"/>
              <a:t>Freshman Year Curriculum</a:t>
            </a:r>
          </a:p>
        </p:txBody>
      </p:sp>
      <p:sp>
        <p:nvSpPr>
          <p:cNvPr id="96259" name="Rectangle 3"/>
          <p:cNvSpPr>
            <a:spLocks noGrp="1" noChangeArrowheads="1"/>
          </p:cNvSpPr>
          <p:nvPr>
            <p:ph type="body" idx="1"/>
          </p:nvPr>
        </p:nvSpPr>
        <p:spPr>
          <a:xfrm>
            <a:off x="685800" y="1752600"/>
            <a:ext cx="7620000" cy="4876800"/>
          </a:xfrm>
        </p:spPr>
        <p:txBody>
          <a:bodyPr/>
          <a:lstStyle/>
          <a:p>
            <a:pPr>
              <a:lnSpc>
                <a:spcPct val="80000"/>
              </a:lnSpc>
              <a:buFont typeface="Symbol" pitchFamily="18" charset="2"/>
              <a:buNone/>
              <a:defRPr/>
            </a:pPr>
            <a:r>
              <a:rPr lang="en-US" sz="2400" dirty="0" smtClean="0"/>
              <a:t>FALL</a:t>
            </a:r>
          </a:p>
          <a:p>
            <a:pPr>
              <a:lnSpc>
                <a:spcPct val="80000"/>
              </a:lnSpc>
              <a:buNone/>
              <a:defRPr/>
            </a:pPr>
            <a:r>
              <a:rPr lang="en-US" sz="2400" dirty="0" smtClean="0"/>
              <a:t>	ENES 101 - Intro Engineering Science  	3</a:t>
            </a:r>
            <a:br>
              <a:rPr lang="en-US" sz="2400" dirty="0" smtClean="0"/>
            </a:br>
            <a:r>
              <a:rPr lang="en-US" sz="2400" dirty="0" smtClean="0"/>
              <a:t>MATH 151 - Calculus I    			4</a:t>
            </a:r>
            <a:br>
              <a:rPr lang="en-US" sz="2400" dirty="0" smtClean="0"/>
            </a:br>
            <a:r>
              <a:rPr lang="en-US" sz="2400" dirty="0" smtClean="0"/>
              <a:t>CHEM 101 - Chemistry I   			4 </a:t>
            </a:r>
            <a:br>
              <a:rPr lang="en-US" sz="2400" dirty="0" smtClean="0"/>
            </a:br>
            <a:r>
              <a:rPr lang="en-US" sz="2400" dirty="0" smtClean="0"/>
              <a:t>ENGL 100 - English Composition  		3</a:t>
            </a:r>
            <a:br>
              <a:rPr lang="en-US" sz="2400" dirty="0" smtClean="0"/>
            </a:br>
            <a:r>
              <a:rPr lang="en-US" sz="2400" dirty="0" smtClean="0"/>
              <a:t>GEP                                   			3 </a:t>
            </a:r>
            <a:br>
              <a:rPr lang="en-US" sz="2400" dirty="0" smtClean="0"/>
            </a:br>
            <a:r>
              <a:rPr lang="en-US" sz="2400" dirty="0" smtClean="0"/>
              <a:t>Total:                                      		         </a:t>
            </a:r>
            <a:r>
              <a:rPr lang="en-US" sz="2400" dirty="0" smtClean="0">
                <a:solidFill>
                  <a:srgbClr val="FFFF00"/>
                </a:solidFill>
              </a:rPr>
              <a:t>17</a:t>
            </a:r>
          </a:p>
          <a:p>
            <a:pPr>
              <a:lnSpc>
                <a:spcPct val="80000"/>
              </a:lnSpc>
              <a:buFont typeface="Symbol" pitchFamily="18" charset="2"/>
              <a:buNone/>
              <a:defRPr/>
            </a:pPr>
            <a:endParaRPr lang="en-US" sz="2400" dirty="0" smtClean="0"/>
          </a:p>
          <a:p>
            <a:pPr>
              <a:lnSpc>
                <a:spcPct val="80000"/>
              </a:lnSpc>
              <a:buFont typeface="Symbol" pitchFamily="18" charset="2"/>
              <a:buNone/>
              <a:defRPr/>
            </a:pPr>
            <a:r>
              <a:rPr lang="en-US" sz="2400" dirty="0" smtClean="0"/>
              <a:t>SPRING</a:t>
            </a:r>
          </a:p>
          <a:p>
            <a:pPr>
              <a:lnSpc>
                <a:spcPct val="80000"/>
              </a:lnSpc>
              <a:buNone/>
              <a:defRPr/>
            </a:pPr>
            <a:r>
              <a:rPr lang="en-US" sz="2400" dirty="0" smtClean="0"/>
              <a:t>	ENME 110    - Statics 				3</a:t>
            </a:r>
            <a:br>
              <a:rPr lang="en-US" sz="2400" dirty="0" smtClean="0"/>
            </a:br>
            <a:r>
              <a:rPr lang="en-US" sz="2400" dirty="0" smtClean="0"/>
              <a:t>MATH 152    - Calculus II 			4</a:t>
            </a:r>
            <a:br>
              <a:rPr lang="en-US" sz="2400" dirty="0" smtClean="0"/>
            </a:br>
            <a:r>
              <a:rPr lang="en-US" sz="2400" dirty="0" smtClean="0"/>
              <a:t>PHYS 121    - Physics I 			4</a:t>
            </a:r>
            <a:br>
              <a:rPr lang="en-US" sz="2400" dirty="0" smtClean="0"/>
            </a:br>
            <a:r>
              <a:rPr lang="en-US" sz="2400" dirty="0" smtClean="0"/>
              <a:t>CHEM 102    - Chemistry II  			3</a:t>
            </a:r>
            <a:br>
              <a:rPr lang="en-US" sz="2400" dirty="0" smtClean="0"/>
            </a:br>
            <a:r>
              <a:rPr lang="en-US" sz="2400" dirty="0" smtClean="0"/>
              <a:t>CHEM 102L - Chemistry Lab 			2</a:t>
            </a:r>
            <a:br>
              <a:rPr lang="en-US" sz="2400" dirty="0" smtClean="0"/>
            </a:br>
            <a:r>
              <a:rPr lang="en-US" sz="2400" dirty="0" smtClean="0"/>
              <a:t>Total: 			         		         </a:t>
            </a:r>
            <a:r>
              <a:rPr lang="en-US" sz="2400" dirty="0" smtClean="0">
                <a:solidFill>
                  <a:srgbClr val="FFFF00"/>
                </a:solidFill>
              </a:rPr>
              <a:t>16</a:t>
            </a:r>
            <a:r>
              <a:rPr lang="en-US" sz="2400" dirty="0" smtClean="0"/>
              <a:t> </a:t>
            </a:r>
          </a:p>
        </p:txBody>
      </p:sp>
    </p:spTree>
  </p:cSld>
  <p:clrMapOvr>
    <a:masterClrMapping/>
  </p:clrMapOvr>
  <p:transition>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sz="4000" smtClean="0"/>
              <a:t>Sophomore Year Curriculum</a:t>
            </a:r>
          </a:p>
        </p:txBody>
      </p:sp>
      <p:sp>
        <p:nvSpPr>
          <p:cNvPr id="97283" name="Rectangle 3"/>
          <p:cNvSpPr>
            <a:spLocks noGrp="1" noChangeArrowheads="1"/>
          </p:cNvSpPr>
          <p:nvPr>
            <p:ph type="body" idx="1"/>
          </p:nvPr>
        </p:nvSpPr>
        <p:spPr>
          <a:xfrm>
            <a:off x="685800" y="1676400"/>
            <a:ext cx="7772400" cy="4724400"/>
          </a:xfrm>
        </p:spPr>
        <p:txBody>
          <a:bodyPr/>
          <a:lstStyle/>
          <a:p>
            <a:pPr>
              <a:lnSpc>
                <a:spcPct val="80000"/>
              </a:lnSpc>
              <a:buNone/>
              <a:defRPr/>
            </a:pPr>
            <a:r>
              <a:rPr lang="en-US" sz="2400" dirty="0" smtClean="0"/>
              <a:t>FALL</a:t>
            </a:r>
            <a:br>
              <a:rPr lang="en-US" sz="2400" dirty="0" smtClean="0"/>
            </a:br>
            <a:r>
              <a:rPr lang="en-US" sz="2400" dirty="0" smtClean="0"/>
              <a:t>ENME 220 - Mechanics of Materials 	3</a:t>
            </a:r>
            <a:br>
              <a:rPr lang="en-US" sz="2400" dirty="0" smtClean="0"/>
            </a:br>
            <a:r>
              <a:rPr lang="en-US" sz="2400" dirty="0" smtClean="0"/>
              <a:t>MATH 251 - Multi Variable Calculus		4</a:t>
            </a:r>
            <a:br>
              <a:rPr lang="en-US" sz="2400" dirty="0" smtClean="0"/>
            </a:br>
            <a:r>
              <a:rPr lang="en-US" sz="2400" dirty="0" smtClean="0"/>
              <a:t>PHYS 122 - Physics II 				4</a:t>
            </a:r>
            <a:br>
              <a:rPr lang="en-US" sz="2400" dirty="0" smtClean="0"/>
            </a:br>
            <a:r>
              <a:rPr lang="en-US" sz="2400" dirty="0" smtClean="0"/>
              <a:t>STAT 355 - </a:t>
            </a:r>
            <a:r>
              <a:rPr lang="en-US" sz="2400" dirty="0" err="1" smtClean="0"/>
              <a:t>Prob</a:t>
            </a:r>
            <a:r>
              <a:rPr lang="en-US" sz="2400" dirty="0" smtClean="0"/>
              <a:t> and Stat for Engineers	4</a:t>
            </a:r>
            <a:br>
              <a:rPr lang="en-US" sz="2400" dirty="0" smtClean="0"/>
            </a:br>
            <a:r>
              <a:rPr lang="en-US" sz="2400" dirty="0" smtClean="0"/>
              <a:t>GEP 						3 </a:t>
            </a:r>
          </a:p>
          <a:p>
            <a:pPr>
              <a:lnSpc>
                <a:spcPct val="80000"/>
              </a:lnSpc>
              <a:buNone/>
              <a:defRPr/>
            </a:pPr>
            <a:r>
              <a:rPr lang="en-US" sz="2400" dirty="0" smtClean="0"/>
              <a:t>	Total: 					         </a:t>
            </a:r>
            <a:r>
              <a:rPr lang="en-US" sz="2400" dirty="0" smtClean="0">
                <a:solidFill>
                  <a:srgbClr val="FFFF00"/>
                </a:solidFill>
              </a:rPr>
              <a:t>18</a:t>
            </a:r>
          </a:p>
          <a:p>
            <a:pPr>
              <a:lnSpc>
                <a:spcPct val="80000"/>
              </a:lnSpc>
              <a:buFont typeface="Symbol" pitchFamily="18" charset="2"/>
              <a:buNone/>
              <a:defRPr/>
            </a:pPr>
            <a:endParaRPr lang="en-US" sz="2400" dirty="0" smtClean="0"/>
          </a:p>
          <a:p>
            <a:pPr>
              <a:lnSpc>
                <a:spcPct val="80000"/>
              </a:lnSpc>
              <a:buFont typeface="Symbol" pitchFamily="18" charset="2"/>
              <a:buNone/>
              <a:defRPr/>
            </a:pPr>
            <a:r>
              <a:rPr lang="en-US" sz="2400" dirty="0" smtClean="0"/>
              <a:t>SPRING</a:t>
            </a:r>
            <a:br>
              <a:rPr lang="en-US" sz="2400" dirty="0" smtClean="0"/>
            </a:br>
            <a:r>
              <a:rPr lang="en-US" sz="2400" dirty="0" smtClean="0"/>
              <a:t>ENME 217 - Engr. Thermodynamics		3</a:t>
            </a:r>
            <a:br>
              <a:rPr lang="en-US" sz="2400" dirty="0" smtClean="0"/>
            </a:br>
            <a:r>
              <a:rPr lang="en-US" sz="2400" dirty="0" smtClean="0"/>
              <a:t>ENME 204 - Intro to Design w/CAD 		3</a:t>
            </a:r>
            <a:br>
              <a:rPr lang="en-US" sz="2400" dirty="0" smtClean="0"/>
            </a:br>
            <a:r>
              <a:rPr lang="en-US" sz="2400" dirty="0" smtClean="0"/>
              <a:t>ENME 221 - Dynamics 				3</a:t>
            </a:r>
          </a:p>
          <a:p>
            <a:pPr>
              <a:lnSpc>
                <a:spcPct val="80000"/>
              </a:lnSpc>
              <a:buNone/>
              <a:defRPr/>
            </a:pPr>
            <a:r>
              <a:rPr lang="en-US" sz="2400" dirty="0" smtClean="0"/>
              <a:t>	MATH 225 - Differential Equations 		3</a:t>
            </a:r>
            <a:br>
              <a:rPr lang="en-US" sz="2400" dirty="0" smtClean="0"/>
            </a:br>
            <a:r>
              <a:rPr lang="en-US" sz="2400" dirty="0" smtClean="0"/>
              <a:t>GEP 						3</a:t>
            </a:r>
            <a:br>
              <a:rPr lang="en-US" sz="2400" dirty="0" smtClean="0"/>
            </a:br>
            <a:r>
              <a:rPr lang="en-US" sz="2400" dirty="0" smtClean="0"/>
              <a:t>Total: 					         </a:t>
            </a:r>
            <a:r>
              <a:rPr lang="en-US" sz="2400" dirty="0" smtClean="0">
                <a:solidFill>
                  <a:srgbClr val="FFFF00"/>
                </a:solidFill>
              </a:rPr>
              <a:t>15</a:t>
            </a:r>
            <a:r>
              <a:rPr lang="en-US" sz="2400" dirty="0" smtClean="0"/>
              <a:t> </a:t>
            </a:r>
          </a:p>
        </p:txBody>
      </p:sp>
    </p:spTree>
  </p:cSld>
  <p:clrMapOvr>
    <a:masterClrMapping/>
  </p:clrMapOvr>
  <p:transition>
    <p:zoom/>
  </p:transition>
  <p:timing>
    <p:tnLst>
      <p:par>
        <p:cTn id="1" dur="indefinite" restart="never" nodeType="tmRoot"/>
      </p:par>
    </p:tnLst>
  </p:timing>
</p:sld>
</file>

<file path=ppt/theme/theme1.xml><?xml version="1.0" encoding="utf-8"?>
<a:theme xmlns:a="http://schemas.openxmlformats.org/drawingml/2006/main" name="Whirlpool">
  <a:themeElements>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fontScheme name="Whirlpoo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Whirlpool 1">
        <a:dk1>
          <a:srgbClr val="000066"/>
        </a:dk1>
        <a:lt1>
          <a:srgbClr val="CCECFF"/>
        </a:lt1>
        <a:dk2>
          <a:srgbClr val="0000CC"/>
        </a:dk2>
        <a:lt2>
          <a:srgbClr val="CCFFFF"/>
        </a:lt2>
        <a:accent1>
          <a:srgbClr val="CC99FF"/>
        </a:accent1>
        <a:accent2>
          <a:srgbClr val="9999FF"/>
        </a:accent2>
        <a:accent3>
          <a:srgbClr val="AAAAE2"/>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2">
        <a:dk1>
          <a:srgbClr val="000066"/>
        </a:dk1>
        <a:lt1>
          <a:srgbClr val="CCECFF"/>
        </a:lt1>
        <a:dk2>
          <a:srgbClr val="6699FF"/>
        </a:dk2>
        <a:lt2>
          <a:srgbClr val="CCFFFF"/>
        </a:lt2>
        <a:accent1>
          <a:srgbClr val="CC99FF"/>
        </a:accent1>
        <a:accent2>
          <a:srgbClr val="9999FF"/>
        </a:accent2>
        <a:accent3>
          <a:srgbClr val="B8CAFF"/>
        </a:accent3>
        <a:accent4>
          <a:srgbClr val="AEC9DA"/>
        </a:accent4>
        <a:accent5>
          <a:srgbClr val="E2CAFF"/>
        </a:accent5>
        <a:accent6>
          <a:srgbClr val="8A8AE7"/>
        </a:accent6>
        <a:hlink>
          <a:srgbClr val="99CCFF"/>
        </a:hlink>
        <a:folHlink>
          <a:srgbClr val="0066FF"/>
        </a:folHlink>
      </a:clrScheme>
      <a:clrMap bg1="dk2" tx1="lt1" bg2="dk1" tx2="lt2" accent1="accent1" accent2="accent2" accent3="accent3" accent4="accent4" accent5="accent5" accent6="accent6" hlink="hlink" folHlink="folHlink"/>
    </a:extraClrScheme>
    <a:extraClrScheme>
      <a:clrScheme name="Whirlpool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1241</TotalTime>
  <Words>841</Words>
  <Application>Microsoft Office PowerPoint</Application>
  <PresentationFormat>On-screen Show (4:3)</PresentationFormat>
  <Paragraphs>179</Paragraphs>
  <Slides>29</Slides>
  <Notes>5</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Whirlpool</vt:lpstr>
      <vt:lpstr>Mechanical Engineering at UMBC: Opportunity and Scholarship   Dr. Liang Zhu  Professor of Mechanical Engineering Director, ME S-STEM Scholarship Program  </vt:lpstr>
      <vt:lpstr>What is Mechanical Engineering?</vt:lpstr>
      <vt:lpstr>What do Mechanical Engineers do?</vt:lpstr>
      <vt:lpstr>Mechanical Engineers Help to Improve Our World!</vt:lpstr>
      <vt:lpstr>Undergraduate Activities</vt:lpstr>
      <vt:lpstr>Mechanical Engineering at UMBC</vt:lpstr>
      <vt:lpstr>Your High School Preparation</vt:lpstr>
      <vt:lpstr>Freshman Year Curriculum</vt:lpstr>
      <vt:lpstr>Sophomore Year Curriculum</vt:lpstr>
      <vt:lpstr>Junior Year Curriculum</vt:lpstr>
      <vt:lpstr>Senior Year Curriculum</vt:lpstr>
      <vt:lpstr>Technical Electives</vt:lpstr>
      <vt:lpstr>Freshman Scholarship Opportunities at UMBC</vt:lpstr>
      <vt:lpstr>Other Scholarship Opportunities at UMBC</vt:lpstr>
      <vt:lpstr>And even more …</vt:lpstr>
      <vt:lpstr>Research Experience and Internships for Mechanical Engineers</vt:lpstr>
      <vt:lpstr>BS/MS Program</vt:lpstr>
      <vt:lpstr>Mechanical Engineering Opportunities &amp; Wages</vt:lpstr>
      <vt:lpstr>ME S-STEM Scholarship Program</vt:lpstr>
      <vt:lpstr>What do we do?</vt:lpstr>
      <vt:lpstr>Our Scholars</vt:lpstr>
      <vt:lpstr>Our Website  me-stem.umbc.edu</vt:lpstr>
      <vt:lpstr>Research in Dr. Zhu’s Lab</vt:lpstr>
      <vt:lpstr>Magnetic Nanoparticles</vt:lpstr>
      <vt:lpstr>Nanoparticle Distribution in Tumors Using MicroCT</vt:lpstr>
      <vt:lpstr>Generation of Tumor and Mouse Models</vt:lpstr>
      <vt:lpstr>Temperature Distribution in Tumors</vt:lpstr>
      <vt:lpstr>Damaged Tumor Region</vt:lpstr>
      <vt:lpstr>Does the designed protocol work?</vt:lpstr>
    </vt:vector>
  </TitlesOfParts>
  <Company>Northrop Grumman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Gary A. Bayles</dc:creator>
  <cp:lastModifiedBy>Windows User</cp:lastModifiedBy>
  <cp:revision>116</cp:revision>
  <cp:lastPrinted>2000-02-27T04:46:05Z</cp:lastPrinted>
  <dcterms:created xsi:type="dcterms:W3CDTF">2000-02-12T18:59:57Z</dcterms:created>
  <dcterms:modified xsi:type="dcterms:W3CDTF">2015-11-30T18:55:06Z</dcterms:modified>
</cp:coreProperties>
</file>