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2" r:id="rId6"/>
    <p:sldId id="259" r:id="rId7"/>
    <p:sldId id="263" r:id="rId8"/>
    <p:sldId id="264" r:id="rId9"/>
    <p:sldId id="265" r:id="rId10"/>
    <p:sldId id="267" r:id="rId11"/>
    <p:sldId id="266"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192"/>
    <a:srgbClr val="0041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86" d="100"/>
          <a:sy n="86" d="100"/>
        </p:scale>
        <p:origin x="48" y="153"/>
      </p:cViewPr>
      <p:guideLst/>
    </p:cSldViewPr>
  </p:slideViewPr>
  <p:notesTextViewPr>
    <p:cViewPr>
      <p:scale>
        <a:sx n="1" d="1"/>
        <a:sy n="1" d="1"/>
      </p:scale>
      <p:origin x="0" y="0"/>
    </p:cViewPr>
  </p:notesTextViewPr>
  <p:sorterViewPr>
    <p:cViewPr>
      <p:scale>
        <a:sx n="100" d="100"/>
        <a:sy n="100" d="100"/>
      </p:scale>
      <p:origin x="0" y="-13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7CB90-D5DA-485B-BC8F-324DC6CC93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39F9D4-CA8D-4D84-BBDD-494CE943AD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145E1D-05BA-4125-A71E-ECB4D67167C7}"/>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5" name="Footer Placeholder 4">
            <a:extLst>
              <a:ext uri="{FF2B5EF4-FFF2-40B4-BE49-F238E27FC236}">
                <a16:creationId xmlns:a16="http://schemas.microsoft.com/office/drawing/2014/main" id="{340B01A7-6D51-4C12-9C86-A825F07323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E0E0B-085D-462D-97E6-5113FC35ECEE}"/>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385845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3FC64-3EDB-4CD6-843B-CCB52E55A0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96CB41-FE51-43E4-8E5C-A68C7134F0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97CEBF-F600-42F1-88C0-AC9D8E6F2E8E}"/>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5" name="Footer Placeholder 4">
            <a:extLst>
              <a:ext uri="{FF2B5EF4-FFF2-40B4-BE49-F238E27FC236}">
                <a16:creationId xmlns:a16="http://schemas.microsoft.com/office/drawing/2014/main" id="{8BE484DC-4DA6-40A4-9B68-9B78352ACA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7D5CD8-F563-4D01-8DC1-0E0533AC0C32}"/>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3035945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B059D4-DA4E-4F61-8A35-64343CE006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132500-4551-46D9-824C-A20125CA5E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2A6079-7178-4EF5-9AF6-414FE3F39F93}"/>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5" name="Footer Placeholder 4">
            <a:extLst>
              <a:ext uri="{FF2B5EF4-FFF2-40B4-BE49-F238E27FC236}">
                <a16:creationId xmlns:a16="http://schemas.microsoft.com/office/drawing/2014/main" id="{6CC32309-2989-4AE7-BA35-1509F1F70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F7BCF1-B30A-4DAD-B5BE-A2188DBD43BD}"/>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415719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989C-5C1B-4DFE-B249-0787089C26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40E644-B378-4CD9-8A8B-6FBF13308D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0B403-9D91-48CC-830E-A25F8EAB0E8B}"/>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5" name="Footer Placeholder 4">
            <a:extLst>
              <a:ext uri="{FF2B5EF4-FFF2-40B4-BE49-F238E27FC236}">
                <a16:creationId xmlns:a16="http://schemas.microsoft.com/office/drawing/2014/main" id="{AB12CF6C-5F24-48B9-91C3-285CB9C08E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ED9C2-6165-4546-A481-3E28848784EE}"/>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1194380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21FED-95BD-411B-80C3-FEEB3B1785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7869D9-8974-4F82-92AC-E090A10539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190F47-0DCE-480D-8359-E86B2E70660E}"/>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5" name="Footer Placeholder 4">
            <a:extLst>
              <a:ext uri="{FF2B5EF4-FFF2-40B4-BE49-F238E27FC236}">
                <a16:creationId xmlns:a16="http://schemas.microsoft.com/office/drawing/2014/main" id="{5080B0A9-FF95-4FAF-8A5D-4B8CCA546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FD89D3-D0BF-4537-9F4B-C17FCC6FC801}"/>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285980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73206-E8D1-487D-B21E-F8A5C9EE1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74ABDA-BB59-439C-803B-B951571A2C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C63297-CC6D-4910-B6B8-E1115BD6D7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B58096-E50F-4002-AB77-2CC1784399E7}"/>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6" name="Footer Placeholder 5">
            <a:extLst>
              <a:ext uri="{FF2B5EF4-FFF2-40B4-BE49-F238E27FC236}">
                <a16:creationId xmlns:a16="http://schemas.microsoft.com/office/drawing/2014/main" id="{D8DC7ABF-C456-4E8F-A08D-367917CFA6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FC18F-973A-4689-BFA6-FB9996A49DD2}"/>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242347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CE88-3386-432D-9AAC-1CE45C01D7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25FB7E-90FA-4207-946F-2B40BF1624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170C61-B219-46A3-8DE8-E087939F35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C2D972-6560-47AD-8F72-63CF763038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993979-A7D7-4576-A277-CE2E7E3D7D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C92F6A-4F6F-4FA2-AF08-7F80C32B3D12}"/>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8" name="Footer Placeholder 7">
            <a:extLst>
              <a:ext uri="{FF2B5EF4-FFF2-40B4-BE49-F238E27FC236}">
                <a16:creationId xmlns:a16="http://schemas.microsoft.com/office/drawing/2014/main" id="{17E9FE32-A4C0-40B9-84B6-0D2053A64A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156942-9DFC-436F-B66E-DEDA5F56F625}"/>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167005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06452-4C69-4887-A62A-C83BC72F3A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CBCD35-98C7-4BB1-8D00-5286495AA891}"/>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4" name="Footer Placeholder 3">
            <a:extLst>
              <a:ext uri="{FF2B5EF4-FFF2-40B4-BE49-F238E27FC236}">
                <a16:creationId xmlns:a16="http://schemas.microsoft.com/office/drawing/2014/main" id="{4F4D8B56-4AAB-4FAA-A202-17E8E5FA4E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5DA60A-F17C-4E42-A1CE-585F778C1002}"/>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326105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84AED1-2173-4126-A897-4D1A4B877839}"/>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3" name="Footer Placeholder 2">
            <a:extLst>
              <a:ext uri="{FF2B5EF4-FFF2-40B4-BE49-F238E27FC236}">
                <a16:creationId xmlns:a16="http://schemas.microsoft.com/office/drawing/2014/main" id="{B19A194F-074A-41EF-920F-9198F5408C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6C206D-7228-4863-AD2C-826FF190991C}"/>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1389407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0B51C-E90C-48B9-AC90-6669062D74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B1AE96-E565-4C95-9560-2F229F79CD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8F3E24-E559-4537-82C5-5969637D2F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004E2-B811-4C52-9124-AC8137096E60}"/>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6" name="Footer Placeholder 5">
            <a:extLst>
              <a:ext uri="{FF2B5EF4-FFF2-40B4-BE49-F238E27FC236}">
                <a16:creationId xmlns:a16="http://schemas.microsoft.com/office/drawing/2014/main" id="{C7EF49F3-C650-4CF8-AB9F-F2459C07B6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9DE7E-B545-4F35-9887-6B283DECB981}"/>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4003086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78BC-9B18-494F-9E54-1FDDEB62A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234B92-6C5A-4EC6-9386-88CB4C5E73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F4FA79-70CB-4768-A8EC-F593FD3ABB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F2F3E3-6DFF-41F1-8AA2-B76389DF5598}"/>
              </a:ext>
            </a:extLst>
          </p:cNvPr>
          <p:cNvSpPr>
            <a:spLocks noGrp="1"/>
          </p:cNvSpPr>
          <p:nvPr>
            <p:ph type="dt" sz="half" idx="10"/>
          </p:nvPr>
        </p:nvSpPr>
        <p:spPr/>
        <p:txBody>
          <a:bodyPr/>
          <a:lstStyle/>
          <a:p>
            <a:fld id="{8E964294-49EE-4D3A-81A6-B4E351191BDE}" type="datetimeFigureOut">
              <a:rPr lang="en-US" smtClean="0"/>
              <a:t>9/4/2020</a:t>
            </a:fld>
            <a:endParaRPr lang="en-US"/>
          </a:p>
        </p:txBody>
      </p:sp>
      <p:sp>
        <p:nvSpPr>
          <p:cNvPr id="6" name="Footer Placeholder 5">
            <a:extLst>
              <a:ext uri="{FF2B5EF4-FFF2-40B4-BE49-F238E27FC236}">
                <a16:creationId xmlns:a16="http://schemas.microsoft.com/office/drawing/2014/main" id="{54182F5E-1AA2-4317-B73C-F2805B7481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8FBD69-C16B-44FA-98F8-15A7BC76CC84}"/>
              </a:ext>
            </a:extLst>
          </p:cNvPr>
          <p:cNvSpPr>
            <a:spLocks noGrp="1"/>
          </p:cNvSpPr>
          <p:nvPr>
            <p:ph type="sldNum" sz="quarter" idx="12"/>
          </p:nvPr>
        </p:nvSpPr>
        <p:spPr/>
        <p:txBody>
          <a:bodyPr/>
          <a:lstStyle/>
          <a:p>
            <a:fld id="{E4A1F2B0-C32D-4A8D-A47D-37D38A99DEB9}" type="slidenum">
              <a:rPr lang="en-US" smtClean="0"/>
              <a:t>‹#›</a:t>
            </a:fld>
            <a:endParaRPr lang="en-US"/>
          </a:p>
        </p:txBody>
      </p:sp>
    </p:spTree>
    <p:extLst>
      <p:ext uri="{BB962C8B-B14F-4D97-AF65-F5344CB8AC3E}">
        <p14:creationId xmlns:p14="http://schemas.microsoft.com/office/powerpoint/2010/main" val="419944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3EB138-BCEF-44B0-AB4B-B2CA38849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BF2D1D-589E-4E9C-A276-0470F33A8B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38099-7406-489C-97AA-29DDF88199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64294-49EE-4D3A-81A6-B4E351191BDE}" type="datetimeFigureOut">
              <a:rPr lang="en-US" smtClean="0"/>
              <a:t>9/4/2020</a:t>
            </a:fld>
            <a:endParaRPr lang="en-US"/>
          </a:p>
        </p:txBody>
      </p:sp>
      <p:sp>
        <p:nvSpPr>
          <p:cNvPr id="5" name="Footer Placeholder 4">
            <a:extLst>
              <a:ext uri="{FF2B5EF4-FFF2-40B4-BE49-F238E27FC236}">
                <a16:creationId xmlns:a16="http://schemas.microsoft.com/office/drawing/2014/main" id="{273212F5-2960-44E4-9984-DEA8853722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E4ADEE-1A1C-4EDA-BFA6-42D1D409CC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1F2B0-C32D-4A8D-A47D-37D38A99DEB9}" type="slidenum">
              <a:rPr lang="en-US" smtClean="0"/>
              <a:t>‹#›</a:t>
            </a:fld>
            <a:endParaRPr lang="en-US"/>
          </a:p>
        </p:txBody>
      </p:sp>
    </p:spTree>
    <p:extLst>
      <p:ext uri="{BB962C8B-B14F-4D97-AF65-F5344CB8AC3E}">
        <p14:creationId xmlns:p14="http://schemas.microsoft.com/office/powerpoint/2010/main" val="1866319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ist.gov/cnst/nanofab" TargetMode="External"/><Relationship Id="rId2" Type="http://schemas.openxmlformats.org/officeDocument/2006/relationships/hyperlink" Target="https://www.nist.gov/cnst/cnst-summer-undergraduate-research-fellowship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nist.gov/programs-projects/electronic-transport-nanoscale-organicinorganic-devices" TargetMode="External"/><Relationship Id="rId13" Type="http://schemas.openxmlformats.org/officeDocument/2006/relationships/hyperlink" Target="https://www.nist.gov/programs-projects/nanoplasmonics-and-three-dimensional-plasmonic-metamaterials" TargetMode="External"/><Relationship Id="rId3" Type="http://schemas.openxmlformats.org/officeDocument/2006/relationships/hyperlink" Target="https://www.nist.gov/programs-projects/nanostructures-energy-conversion" TargetMode="External"/><Relationship Id="rId7" Type="http://schemas.openxmlformats.org/officeDocument/2006/relationships/hyperlink" Target="https://www.nist.gov/programs-projects/dna-origami-precise-manufacturing-nanoscale-structures" TargetMode="External"/><Relationship Id="rId12" Type="http://schemas.openxmlformats.org/officeDocument/2006/relationships/hyperlink" Target="https://www.nist.gov/programs-projects/theory-spin-transfer-torque" TargetMode="External"/><Relationship Id="rId17" Type="http://schemas.openxmlformats.org/officeDocument/2006/relationships/hyperlink" Target="https://www.nist.gov/programs-projects/nanoscale-functional-and-structural-characterization-thin-film-inorganic-solar" TargetMode="External"/><Relationship Id="rId2" Type="http://schemas.openxmlformats.org/officeDocument/2006/relationships/hyperlink" Target="https://www.nist.gov/cnst/cnst-summer-undergraduate-research-fellowships" TargetMode="External"/><Relationship Id="rId16" Type="http://schemas.openxmlformats.org/officeDocument/2006/relationships/hyperlink" Target="https://www.nist.gov/programs-projects/optoelectrical-characterization-nanostructured-photovoltaic-materials-and-devices" TargetMode="External"/><Relationship Id="rId1" Type="http://schemas.openxmlformats.org/officeDocument/2006/relationships/slideLayout" Target="../slideLayouts/slideLayout2.xml"/><Relationship Id="rId6" Type="http://schemas.openxmlformats.org/officeDocument/2006/relationships/hyperlink" Target="https://www.nist.gov/programs-projects/atom-manipulation-scanning-tunneling-microscope" TargetMode="External"/><Relationship Id="rId11" Type="http://schemas.openxmlformats.org/officeDocument/2006/relationships/hyperlink" Target="https://www.nist.gov/programs-projects/nanomagnet-dynamics" TargetMode="External"/><Relationship Id="rId5" Type="http://schemas.openxmlformats.org/officeDocument/2006/relationships/hyperlink" Target="https://www.nist.gov/programs-projects/electron-microscopy-carbon-nanotube-composites" TargetMode="External"/><Relationship Id="rId15" Type="http://schemas.openxmlformats.org/officeDocument/2006/relationships/hyperlink" Target="https://www.nist.gov/programs-projects/designing-advanced-scanning-probe-microscopy-instruments" TargetMode="External"/><Relationship Id="rId10" Type="http://schemas.openxmlformats.org/officeDocument/2006/relationships/hyperlink" Target="https://www.nist.gov/programs-projects/measuring-light-matter-interactions-chip-based-optical-cavities" TargetMode="External"/><Relationship Id="rId4" Type="http://schemas.openxmlformats.org/officeDocument/2006/relationships/hyperlink" Target="https://www.nist.gov/programs-projects/novel-sources-focused-ion-beams" TargetMode="External"/><Relationship Id="rId9" Type="http://schemas.openxmlformats.org/officeDocument/2006/relationships/hyperlink" Target="https://www.nist.gov/programs-projects/frequency-conversion-interfaces-photonic-quantum-systems" TargetMode="External"/><Relationship Id="rId14" Type="http://schemas.openxmlformats.org/officeDocument/2006/relationships/hyperlink" Target="https://www.nist.gov/programs-projects/theory-and-modeling-materials-renewable-energ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nsf.gov/crssprgm/reu/reu_search.jsp" TargetMode="External"/><Relationship Id="rId2" Type="http://schemas.openxmlformats.org/officeDocument/2006/relationships/hyperlink" Target="https://www.nsf.gov/crssprgm/r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areers.umbc.edu/" TargetMode="External"/><Relationship Id="rId2" Type="http://schemas.openxmlformats.org/officeDocument/2006/relationships/hyperlink" Target="https://careers.umbc.edu/tools/additional-umbc-resources/" TargetMode="External"/><Relationship Id="rId1" Type="http://schemas.openxmlformats.org/officeDocument/2006/relationships/slideLayout" Target="../slideLayouts/slideLayout2.xml"/><Relationship Id="rId5" Type="http://schemas.openxmlformats.org/officeDocument/2006/relationships/hyperlink" Target="http://shrivercenter.umbc.edu/" TargetMode="External"/><Relationship Id="rId4" Type="http://schemas.openxmlformats.org/officeDocument/2006/relationships/hyperlink" Target="http://advising.umbc.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umbc.edu/thermalfluids-sciences/" TargetMode="External"/><Relationship Id="rId2" Type="http://schemas.openxmlformats.org/officeDocument/2006/relationships/hyperlink" Target="http://me.umbc.edu/solid-mechanics-and-materials-science/" TargetMode="External"/><Relationship Id="rId1" Type="http://schemas.openxmlformats.org/officeDocument/2006/relationships/slideLayout" Target="../slideLayouts/slideLayout2.xml"/><Relationship Id="rId5" Type="http://schemas.openxmlformats.org/officeDocument/2006/relationships/hyperlink" Target="http://me.umbc.edu/biomechanical-engineering/" TargetMode="External"/><Relationship Id="rId4" Type="http://schemas.openxmlformats.org/officeDocument/2006/relationships/hyperlink" Target="http://me.umbc.edu/design-manufacturing-and-system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SEP@hro.nrl.navy.mi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C0474-50C6-4472-A6FF-DC8D20FBDC5D}"/>
              </a:ext>
            </a:extLst>
          </p:cNvPr>
          <p:cNvSpPr>
            <a:spLocks noGrp="1"/>
          </p:cNvSpPr>
          <p:nvPr>
            <p:ph type="ctrTitle"/>
          </p:nvPr>
        </p:nvSpPr>
        <p:spPr>
          <a:xfrm>
            <a:off x="1360371" y="458220"/>
            <a:ext cx="9144000" cy="2387600"/>
          </a:xfrm>
        </p:spPr>
        <p:txBody>
          <a:bodyPr/>
          <a:lstStyle/>
          <a:p>
            <a:r>
              <a:rPr lang="en-US" b="1" dirty="0">
                <a:solidFill>
                  <a:srgbClr val="C00000"/>
                </a:solidFill>
              </a:rPr>
              <a:t>Reach </a:t>
            </a:r>
            <a:r>
              <a:rPr lang="en-US" b="1" dirty="0" smtClean="0">
                <a:solidFill>
                  <a:srgbClr val="C00000"/>
                </a:solidFill>
              </a:rPr>
              <a:t>out to faculty</a:t>
            </a:r>
            <a:endParaRPr lang="en-US" b="1" dirty="0">
              <a:solidFill>
                <a:srgbClr val="C00000"/>
              </a:solidFill>
            </a:endParaRPr>
          </a:p>
        </p:txBody>
      </p:sp>
      <p:sp>
        <p:nvSpPr>
          <p:cNvPr id="3" name="Subtitle 2">
            <a:extLst>
              <a:ext uri="{FF2B5EF4-FFF2-40B4-BE49-F238E27FC236}">
                <a16:creationId xmlns:a16="http://schemas.microsoft.com/office/drawing/2014/main" id="{5776551D-C1B1-4FC0-96EE-F37D35C4CCA0}"/>
              </a:ext>
            </a:extLst>
          </p:cNvPr>
          <p:cNvSpPr>
            <a:spLocks noGrp="1"/>
          </p:cNvSpPr>
          <p:nvPr>
            <p:ph type="subTitle" idx="1"/>
          </p:nvPr>
        </p:nvSpPr>
        <p:spPr>
          <a:xfrm>
            <a:off x="1524000" y="3602037"/>
            <a:ext cx="9144000" cy="2133599"/>
          </a:xfrm>
        </p:spPr>
        <p:txBody>
          <a:bodyPr>
            <a:normAutofit lnSpcReduction="10000"/>
          </a:bodyPr>
          <a:lstStyle/>
          <a:p>
            <a:r>
              <a:rPr lang="en-US" dirty="0"/>
              <a:t>Department of Mechanical Engineering, UMBC </a:t>
            </a:r>
          </a:p>
          <a:p>
            <a:r>
              <a:rPr lang="en-US" dirty="0"/>
              <a:t>S-STEM RETREAT</a:t>
            </a:r>
          </a:p>
          <a:p>
            <a:r>
              <a:rPr lang="en-US" dirty="0"/>
              <a:t>Fall, 2020</a:t>
            </a:r>
          </a:p>
          <a:p>
            <a:r>
              <a:rPr lang="en-US" dirty="0"/>
              <a:t>Deepa Madan, Assistant professor </a:t>
            </a:r>
          </a:p>
          <a:p>
            <a:r>
              <a:rPr lang="en-US" dirty="0"/>
              <a:t>Ronghui Ma, Associate professor</a:t>
            </a:r>
          </a:p>
          <a:p>
            <a:endParaRPr lang="en-US" dirty="0"/>
          </a:p>
          <a:p>
            <a:endParaRPr lang="en-US" dirty="0"/>
          </a:p>
        </p:txBody>
      </p:sp>
    </p:spTree>
    <p:extLst>
      <p:ext uri="{BB962C8B-B14F-4D97-AF65-F5344CB8AC3E}">
        <p14:creationId xmlns:p14="http://schemas.microsoft.com/office/powerpoint/2010/main" val="3293936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4B617-C2E0-48B6-89AF-D28348C1E409}"/>
              </a:ext>
            </a:extLst>
          </p:cNvPr>
          <p:cNvSpPr>
            <a:spLocks noGrp="1"/>
          </p:cNvSpPr>
          <p:nvPr>
            <p:ph type="title"/>
          </p:nvPr>
        </p:nvSpPr>
        <p:spPr>
          <a:xfrm>
            <a:off x="342560" y="712269"/>
            <a:ext cx="12224825" cy="1271415"/>
          </a:xfrm>
        </p:spPr>
        <p:txBody>
          <a:bodyPr>
            <a:normAutofit fontScale="90000"/>
          </a:bodyPr>
          <a:lstStyle/>
          <a:p>
            <a:r>
              <a:rPr lang="en-US" sz="3600" b="1" dirty="0">
                <a:solidFill>
                  <a:srgbClr val="000099"/>
                </a:solidFill>
                <a:latin typeface="Arial" panose="020B0604020202020204" pitchFamily="34" charset="0"/>
                <a:ea typeface="+mn-ea"/>
                <a:cs typeface="+mn-cs"/>
              </a:rPr>
              <a:t> </a:t>
            </a:r>
            <a:r>
              <a:rPr lang="en-US" sz="3300" b="1" dirty="0">
                <a:solidFill>
                  <a:srgbClr val="000099"/>
                </a:solidFill>
                <a:latin typeface="Arial" panose="020B0604020202020204" pitchFamily="34" charset="0"/>
              </a:rPr>
              <a:t/>
            </a:r>
            <a:br>
              <a:rPr lang="en-US" sz="3300" b="1" dirty="0">
                <a:solidFill>
                  <a:srgbClr val="000099"/>
                </a:solidFill>
                <a:latin typeface="Arial" panose="020B0604020202020204" pitchFamily="34" charset="0"/>
              </a:rPr>
            </a:br>
            <a:r>
              <a:rPr lang="en-US" sz="3300" b="1" dirty="0">
                <a:solidFill>
                  <a:srgbClr val="000099"/>
                </a:solidFill>
                <a:latin typeface="Arial" panose="020B0604020202020204" pitchFamily="34" charset="0"/>
              </a:rPr>
              <a:t/>
            </a:r>
            <a:br>
              <a:rPr lang="en-US" sz="3300" b="1" dirty="0">
                <a:solidFill>
                  <a:srgbClr val="000099"/>
                </a:solidFill>
                <a:latin typeface="Arial" panose="020B0604020202020204" pitchFamily="34" charset="0"/>
              </a:rPr>
            </a:br>
            <a:r>
              <a:rPr lang="en-US" sz="3300" b="1" dirty="0">
                <a:solidFill>
                  <a:srgbClr val="C00000"/>
                </a:solidFill>
                <a:latin typeface="Arial" panose="020B0604020202020204" pitchFamily="34" charset="0"/>
              </a:rPr>
              <a:t/>
            </a:r>
            <a:br>
              <a:rPr lang="en-US" sz="3300" b="1" dirty="0">
                <a:solidFill>
                  <a:srgbClr val="C00000"/>
                </a:solidFill>
                <a:latin typeface="Arial" panose="020B0604020202020204" pitchFamily="34" charset="0"/>
              </a:rPr>
            </a:br>
            <a:r>
              <a:rPr lang="en-US" sz="3300" b="1" dirty="0">
                <a:solidFill>
                  <a:srgbClr val="C00000"/>
                </a:solidFill>
                <a:latin typeface="Arial" panose="020B0604020202020204" pitchFamily="34" charset="0"/>
              </a:rPr>
              <a:t>Summer Undergraduate Research Fellowships NIST</a:t>
            </a:r>
            <a:r>
              <a:rPr lang="en-US" sz="3300" b="1" dirty="0">
                <a:solidFill>
                  <a:srgbClr val="000099"/>
                </a:solidFill>
                <a:latin typeface="Arial" panose="020B0604020202020204" pitchFamily="34" charset="0"/>
              </a:rPr>
              <a:t/>
            </a:r>
            <a:br>
              <a:rPr lang="en-US" sz="3300" b="1" dirty="0">
                <a:solidFill>
                  <a:srgbClr val="000099"/>
                </a:solidFill>
                <a:latin typeface="Arial" panose="020B0604020202020204" pitchFamily="34" charset="0"/>
              </a:rPr>
            </a:br>
            <a:r>
              <a:rPr lang="en-US" sz="3300" b="1" dirty="0" smtClean="0">
                <a:solidFill>
                  <a:srgbClr val="000099"/>
                </a:solidFill>
                <a:latin typeface="Arial" panose="020B0604020202020204" pitchFamily="34" charset="0"/>
              </a:rPr>
              <a:t/>
            </a:r>
            <a:br>
              <a:rPr lang="en-US" sz="3300" b="1" dirty="0" smtClean="0">
                <a:solidFill>
                  <a:srgbClr val="000099"/>
                </a:solidFill>
                <a:latin typeface="Arial" panose="020B0604020202020204" pitchFamily="34" charset="0"/>
              </a:rPr>
            </a:br>
            <a:r>
              <a:rPr lang="en-US" sz="2700" b="1" dirty="0" smtClean="0">
                <a:solidFill>
                  <a:srgbClr val="000099"/>
                </a:solidFill>
                <a:latin typeface="Arial" panose="020B0604020202020204" pitchFamily="34" charset="0"/>
                <a:hlinkClick r:id="rId2"/>
              </a:rPr>
              <a:t>https</a:t>
            </a:r>
            <a:r>
              <a:rPr lang="en-US" sz="2700" b="1" dirty="0">
                <a:solidFill>
                  <a:srgbClr val="000099"/>
                </a:solidFill>
                <a:latin typeface="Arial" panose="020B0604020202020204" pitchFamily="34" charset="0"/>
                <a:hlinkClick r:id="rId2"/>
              </a:rPr>
              <a:t>://www.nist.gov/cnst/cnst-summer-undergraduate-research-fellowships</a:t>
            </a:r>
            <a:r>
              <a:rPr lang="en-US" dirty="0"/>
              <a:t/>
            </a:r>
            <a:br>
              <a:rPr lang="en-US" dirty="0"/>
            </a:br>
            <a:r>
              <a:rPr lang="en-US" b="1" dirty="0"/>
              <a:t/>
            </a:r>
            <a:br>
              <a:rPr lang="en-US" b="1" dirty="0"/>
            </a:br>
            <a:endParaRPr lang="en-US" dirty="0"/>
          </a:p>
        </p:txBody>
      </p:sp>
      <p:sp>
        <p:nvSpPr>
          <p:cNvPr id="3" name="Content Placeholder 2">
            <a:extLst>
              <a:ext uri="{FF2B5EF4-FFF2-40B4-BE49-F238E27FC236}">
                <a16:creationId xmlns:a16="http://schemas.microsoft.com/office/drawing/2014/main" id="{0DD5D4C1-250B-4FF7-8CC0-E202EFFA0ED0}"/>
              </a:ext>
            </a:extLst>
          </p:cNvPr>
          <p:cNvSpPr>
            <a:spLocks noGrp="1"/>
          </p:cNvSpPr>
          <p:nvPr>
            <p:ph idx="1"/>
          </p:nvPr>
        </p:nvSpPr>
        <p:spPr>
          <a:xfrm>
            <a:off x="342560" y="2403141"/>
            <a:ext cx="11526130" cy="5763893"/>
          </a:xfrm>
        </p:spPr>
        <p:txBody>
          <a:bodyPr>
            <a:normAutofit/>
          </a:bodyPr>
          <a:lstStyle/>
          <a:p>
            <a:r>
              <a:rPr lang="en-US" sz="2200" dirty="0">
                <a:solidFill>
                  <a:srgbClr val="000099"/>
                </a:solidFill>
                <a:latin typeface="Arial" panose="020B0604020202020204" pitchFamily="34" charset="0"/>
                <a:cs typeface="Arial" panose="020B0604020202020204" pitchFamily="34" charset="0"/>
              </a:rPr>
              <a:t>The CNST encourages undergraduate science and engineering majors interested in nanotechnology to participate in the Summer Undergraduate Research Fellowship (SURF) program at NIST. </a:t>
            </a:r>
          </a:p>
          <a:p>
            <a:endParaRPr lang="en-US" sz="2200" dirty="0">
              <a:solidFill>
                <a:srgbClr val="000099"/>
              </a:solidFill>
              <a:latin typeface="Arial" panose="020B0604020202020204" pitchFamily="34" charset="0"/>
              <a:cs typeface="Arial" panose="020B0604020202020204" pitchFamily="34" charset="0"/>
            </a:endParaRPr>
          </a:p>
          <a:p>
            <a:r>
              <a:rPr lang="en-US" sz="2200" dirty="0">
                <a:solidFill>
                  <a:srgbClr val="000099"/>
                </a:solidFill>
                <a:latin typeface="Arial" panose="020B0604020202020204" pitchFamily="34" charset="0"/>
                <a:cs typeface="Arial" panose="020B0604020202020204" pitchFamily="34" charset="0"/>
              </a:rPr>
              <a:t>This program offers the opportunity for a student to spend 11 weeks during the summer performing hands-on research under the mentorship of a CNST scientist in CNST's world-cl ass laboratories, including the </a:t>
            </a:r>
            <a:r>
              <a:rPr lang="en-US" sz="2200" dirty="0" err="1">
                <a:solidFill>
                  <a:srgbClr val="000099"/>
                </a:solidFill>
                <a:latin typeface="Arial" panose="020B0604020202020204" pitchFamily="34" charset="0"/>
                <a:cs typeface="Arial" panose="020B0604020202020204" pitchFamily="34" charset="0"/>
                <a:hlinkClick r:id="rId3">
                  <a:extLst>
                    <a:ext uri="{A12FA001-AC4F-418D-AE19-62706E023703}">
                      <ahyp:hlinkClr xmlns="" xmlns:ahyp="http://schemas.microsoft.com/office/drawing/2018/hyperlinkcolor" val="tx"/>
                    </a:ext>
                  </a:extLst>
                </a:hlinkClick>
              </a:rPr>
              <a:t>NanoFab</a:t>
            </a:r>
            <a:r>
              <a:rPr lang="en-US" sz="2200" dirty="0">
                <a:solidFill>
                  <a:srgbClr val="000099"/>
                </a:solidFill>
                <a:latin typeface="Arial" panose="020B0604020202020204" pitchFamily="34" charset="0"/>
                <a:cs typeface="Arial" panose="020B0604020202020204" pitchFamily="34" charset="0"/>
              </a:rPr>
              <a:t> and its cleanroom.</a:t>
            </a:r>
          </a:p>
          <a:p>
            <a:endParaRPr lang="en-US" sz="2200" dirty="0">
              <a:solidFill>
                <a:srgbClr val="000099"/>
              </a:solidFill>
              <a:latin typeface="Arial" panose="020B0604020202020204" pitchFamily="34" charset="0"/>
              <a:cs typeface="Arial" panose="020B0604020202020204" pitchFamily="34" charset="0"/>
            </a:endParaRPr>
          </a:p>
          <a:p>
            <a:r>
              <a:rPr lang="en-US" sz="2400" b="1" dirty="0">
                <a:solidFill>
                  <a:srgbClr val="000099"/>
                </a:solidFill>
                <a:latin typeface="Arial" panose="020B0604020202020204" pitchFamily="34" charset="0"/>
                <a:hlinkClick r:id="rId2"/>
              </a:rPr>
              <a:t>https://www.nist.gov/cnst/cnst-summer-undergraduate-research-fellowships </a:t>
            </a:r>
            <a:r>
              <a:rPr lang="en-US" sz="2200" dirty="0">
                <a:solidFill>
                  <a:srgbClr val="000099"/>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24573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4B617-C2E0-48B6-89AF-D28348C1E409}"/>
              </a:ext>
            </a:extLst>
          </p:cNvPr>
          <p:cNvSpPr>
            <a:spLocks noGrp="1"/>
          </p:cNvSpPr>
          <p:nvPr>
            <p:ph type="title"/>
          </p:nvPr>
        </p:nvSpPr>
        <p:spPr>
          <a:xfrm>
            <a:off x="-32825" y="-61593"/>
            <a:ext cx="12224825" cy="1271415"/>
          </a:xfrm>
        </p:spPr>
        <p:txBody>
          <a:bodyPr>
            <a:normAutofit fontScale="90000"/>
          </a:bodyPr>
          <a:lstStyle/>
          <a:p>
            <a:r>
              <a:rPr lang="en-US" sz="3600" b="1" dirty="0">
                <a:solidFill>
                  <a:srgbClr val="000099"/>
                </a:solidFill>
                <a:latin typeface="Arial" panose="020B0604020202020204" pitchFamily="34" charset="0"/>
                <a:ea typeface="+mn-ea"/>
                <a:cs typeface="+mn-cs"/>
              </a:rPr>
              <a:t> </a:t>
            </a:r>
            <a:r>
              <a:rPr lang="en-US" sz="3300" b="1" dirty="0">
                <a:solidFill>
                  <a:srgbClr val="000099"/>
                </a:solidFill>
                <a:latin typeface="Arial" panose="020B0604020202020204" pitchFamily="34" charset="0"/>
              </a:rPr>
              <a:t/>
            </a:r>
            <a:br>
              <a:rPr lang="en-US" sz="3300" b="1" dirty="0">
                <a:solidFill>
                  <a:srgbClr val="000099"/>
                </a:solidFill>
                <a:latin typeface="Arial" panose="020B0604020202020204" pitchFamily="34" charset="0"/>
              </a:rPr>
            </a:br>
            <a:r>
              <a:rPr lang="en-US" sz="3300" b="1" dirty="0">
                <a:solidFill>
                  <a:srgbClr val="000099"/>
                </a:solidFill>
                <a:latin typeface="Arial" panose="020B0604020202020204" pitchFamily="34" charset="0"/>
              </a:rPr>
              <a:t/>
            </a:r>
            <a:br>
              <a:rPr lang="en-US" sz="3300" b="1" dirty="0">
                <a:solidFill>
                  <a:srgbClr val="000099"/>
                </a:solidFill>
                <a:latin typeface="Arial" panose="020B0604020202020204" pitchFamily="34" charset="0"/>
              </a:rPr>
            </a:br>
            <a:r>
              <a:rPr lang="en-US" sz="3300" b="1" dirty="0">
                <a:solidFill>
                  <a:srgbClr val="C00000"/>
                </a:solidFill>
                <a:latin typeface="Arial" panose="020B0604020202020204" pitchFamily="34" charset="0"/>
              </a:rPr>
              <a:t/>
            </a:r>
            <a:br>
              <a:rPr lang="en-US" sz="3300" b="1" dirty="0">
                <a:solidFill>
                  <a:srgbClr val="C00000"/>
                </a:solidFill>
                <a:latin typeface="Arial" panose="020B0604020202020204" pitchFamily="34" charset="0"/>
              </a:rPr>
            </a:br>
            <a:r>
              <a:rPr lang="en-US" sz="3300" b="1" dirty="0">
                <a:solidFill>
                  <a:srgbClr val="C00000"/>
                </a:solidFill>
                <a:latin typeface="Arial" panose="020B0604020202020204" pitchFamily="34" charset="0"/>
              </a:rPr>
              <a:t>Summer Undergraduate Research Fellowships NIST</a:t>
            </a:r>
            <a:r>
              <a:rPr lang="en-US" sz="3300" b="1" dirty="0">
                <a:solidFill>
                  <a:srgbClr val="000099"/>
                </a:solidFill>
                <a:latin typeface="Arial" panose="020B0604020202020204" pitchFamily="34" charset="0"/>
              </a:rPr>
              <a:t/>
            </a:r>
            <a:br>
              <a:rPr lang="en-US" sz="3300" b="1" dirty="0">
                <a:solidFill>
                  <a:srgbClr val="000099"/>
                </a:solidFill>
                <a:latin typeface="Arial" panose="020B0604020202020204" pitchFamily="34" charset="0"/>
              </a:rPr>
            </a:br>
            <a:r>
              <a:rPr lang="en-US" sz="2700" b="1" dirty="0">
                <a:solidFill>
                  <a:srgbClr val="000099"/>
                </a:solidFill>
                <a:latin typeface="Arial" panose="020B0604020202020204" pitchFamily="34" charset="0"/>
                <a:hlinkClick r:id="rId2"/>
              </a:rPr>
              <a:t>https://www.nist.gov/cnst/cnst-summer-undergraduate-research-fellowships</a:t>
            </a:r>
            <a:r>
              <a:rPr lang="en-US" dirty="0"/>
              <a:t/>
            </a:r>
            <a:br>
              <a:rPr lang="en-US" dirty="0"/>
            </a:br>
            <a:r>
              <a:rPr lang="en-US" b="1" dirty="0"/>
              <a:t/>
            </a:r>
            <a:br>
              <a:rPr lang="en-US" b="1" dirty="0"/>
            </a:br>
            <a:endParaRPr lang="en-US" dirty="0"/>
          </a:p>
        </p:txBody>
      </p:sp>
      <p:sp>
        <p:nvSpPr>
          <p:cNvPr id="3" name="Content Placeholder 2">
            <a:extLst>
              <a:ext uri="{FF2B5EF4-FFF2-40B4-BE49-F238E27FC236}">
                <a16:creationId xmlns:a16="http://schemas.microsoft.com/office/drawing/2014/main" id="{0DD5D4C1-250B-4FF7-8CC0-E202EFFA0ED0}"/>
              </a:ext>
            </a:extLst>
          </p:cNvPr>
          <p:cNvSpPr>
            <a:spLocks noGrp="1"/>
          </p:cNvSpPr>
          <p:nvPr>
            <p:ph idx="1"/>
          </p:nvPr>
        </p:nvSpPr>
        <p:spPr>
          <a:xfrm>
            <a:off x="332935" y="1094106"/>
            <a:ext cx="11526130" cy="5763893"/>
          </a:xfrm>
        </p:spPr>
        <p:txBody>
          <a:bodyPr>
            <a:normAutofit fontScale="77500" lnSpcReduction="20000"/>
          </a:bodyPr>
          <a:lstStyle/>
          <a:p>
            <a:r>
              <a:rPr lang="en-US" u="sng" dirty="0">
                <a:hlinkClick r:id="rId3"/>
              </a:rPr>
              <a:t>Nanostructures for Energy Conversion</a:t>
            </a:r>
            <a:endParaRPr lang="en-US" dirty="0"/>
          </a:p>
          <a:p>
            <a:r>
              <a:rPr lang="en-US" u="sng" dirty="0">
                <a:hlinkClick r:id="rId4"/>
              </a:rPr>
              <a:t>Novel Sources for Focused-ion Beams</a:t>
            </a:r>
            <a:endParaRPr lang="en-US" dirty="0"/>
          </a:p>
          <a:p>
            <a:r>
              <a:rPr lang="en-US" u="sng" dirty="0">
                <a:hlinkClick r:id="rId5"/>
              </a:rPr>
              <a:t>Electron Microscopy of Carbon Nanotube Composites</a:t>
            </a:r>
            <a:endParaRPr lang="en-US" dirty="0"/>
          </a:p>
          <a:p>
            <a:r>
              <a:rPr lang="en-US" u="sng" dirty="0">
                <a:hlinkClick r:id="rId6"/>
              </a:rPr>
              <a:t>Atom Manipulation with the Scanning Tunneling Microscope</a:t>
            </a:r>
            <a:endParaRPr lang="en-US" dirty="0"/>
          </a:p>
          <a:p>
            <a:r>
              <a:rPr lang="en-US" u="sng" dirty="0">
                <a:hlinkClick r:id="rId7"/>
              </a:rPr>
              <a:t>DNA Origami for Precise Manufacturing of Nanoscale Structures</a:t>
            </a:r>
            <a:endParaRPr lang="en-US" dirty="0"/>
          </a:p>
          <a:p>
            <a:r>
              <a:rPr lang="en-US" u="sng" dirty="0">
                <a:hlinkClick r:id="rId8"/>
              </a:rPr>
              <a:t>Electronic Transport in Nanoscale Organic/Inorganic Devices</a:t>
            </a:r>
            <a:endParaRPr lang="en-US" dirty="0"/>
          </a:p>
          <a:p>
            <a:r>
              <a:rPr lang="en-US" u="sng" dirty="0">
                <a:hlinkClick r:id="rId9"/>
              </a:rPr>
              <a:t>Frequency Conversion Interfaces for Photonic Quantum Systems</a:t>
            </a:r>
            <a:endParaRPr lang="en-US" dirty="0"/>
          </a:p>
          <a:p>
            <a:r>
              <a:rPr lang="en-US" u="sng" dirty="0">
                <a:hlinkClick r:id="rId10"/>
              </a:rPr>
              <a:t>Measuring Light-Matter Interactions in Chip-Based Optical Cavities</a:t>
            </a:r>
            <a:endParaRPr lang="en-US" dirty="0"/>
          </a:p>
          <a:p>
            <a:r>
              <a:rPr lang="en-US" u="sng" dirty="0">
                <a:hlinkClick r:id="rId11"/>
              </a:rPr>
              <a:t>Nanomagnet Dynamics</a:t>
            </a:r>
            <a:endParaRPr lang="en-US" dirty="0"/>
          </a:p>
          <a:p>
            <a:r>
              <a:rPr lang="en-US" u="sng" dirty="0">
                <a:hlinkClick r:id="rId12"/>
              </a:rPr>
              <a:t>Theory of Spin Transfer Torque</a:t>
            </a:r>
            <a:endParaRPr lang="en-US" dirty="0"/>
          </a:p>
          <a:p>
            <a:r>
              <a:rPr lang="en-US" u="sng" dirty="0" err="1">
                <a:hlinkClick r:id="rId13"/>
              </a:rPr>
              <a:t>Nanoplasmonics</a:t>
            </a:r>
            <a:r>
              <a:rPr lang="en-US" u="sng" dirty="0">
                <a:hlinkClick r:id="rId13"/>
              </a:rPr>
              <a:t> and Three-Dimensional Plasmonic Metamaterials</a:t>
            </a:r>
            <a:endParaRPr lang="en-US" dirty="0"/>
          </a:p>
          <a:p>
            <a:r>
              <a:rPr lang="en-US" u="sng" dirty="0">
                <a:hlinkClick r:id="rId14"/>
              </a:rPr>
              <a:t>Theory and Modeling of Materials for Renewable Energy</a:t>
            </a:r>
            <a:endParaRPr lang="en-US" dirty="0"/>
          </a:p>
          <a:p>
            <a:r>
              <a:rPr lang="en-US" u="sng" dirty="0">
                <a:hlinkClick r:id="rId15"/>
              </a:rPr>
              <a:t>Designing Advanced Scanning Probe Microscopy Instruments</a:t>
            </a:r>
            <a:endParaRPr lang="en-US" dirty="0"/>
          </a:p>
          <a:p>
            <a:r>
              <a:rPr lang="en-US" u="sng" dirty="0" err="1">
                <a:hlinkClick r:id="rId13"/>
              </a:rPr>
              <a:t>Nanoplasmonics</a:t>
            </a:r>
            <a:r>
              <a:rPr lang="en-US" u="sng" dirty="0">
                <a:hlinkClick r:id="rId13"/>
              </a:rPr>
              <a:t> and Three-Dimensional Plasmonic Metamaterials</a:t>
            </a:r>
            <a:endParaRPr lang="en-US" dirty="0"/>
          </a:p>
          <a:p>
            <a:r>
              <a:rPr lang="en-US" u="sng" dirty="0">
                <a:hlinkClick r:id="rId16"/>
              </a:rPr>
              <a:t>Optoelectrical Characterization of Nanostructured Photovoltaic Materials and Devices</a:t>
            </a:r>
            <a:endParaRPr lang="en-US" dirty="0"/>
          </a:p>
          <a:p>
            <a:r>
              <a:rPr lang="en-US" u="sng" dirty="0">
                <a:hlinkClick r:id="rId17"/>
              </a:rPr>
              <a:t>Nanoscale Functional and Structural Characterization of Thin-Film Inorganic Solar Cells</a:t>
            </a:r>
            <a:endParaRPr lang="en-US" dirty="0"/>
          </a:p>
          <a:p>
            <a:endParaRPr lang="en-US" sz="3200" b="1" dirty="0">
              <a:solidFill>
                <a:srgbClr val="000099"/>
              </a:solidFill>
              <a:latin typeface="Arial" panose="020B0604020202020204" pitchFamily="34" charset="0"/>
            </a:endParaRPr>
          </a:p>
        </p:txBody>
      </p:sp>
    </p:spTree>
    <p:extLst>
      <p:ext uri="{BB962C8B-B14F-4D97-AF65-F5344CB8AC3E}">
        <p14:creationId xmlns:p14="http://schemas.microsoft.com/office/powerpoint/2010/main" val="1607524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99F8-C880-4204-B1D5-CADF49911467}"/>
              </a:ext>
            </a:extLst>
          </p:cNvPr>
          <p:cNvSpPr>
            <a:spLocks noGrp="1"/>
          </p:cNvSpPr>
          <p:nvPr>
            <p:ph type="title"/>
          </p:nvPr>
        </p:nvSpPr>
        <p:spPr>
          <a:xfrm>
            <a:off x="838200" y="-70972"/>
            <a:ext cx="10515600" cy="1325563"/>
          </a:xfrm>
        </p:spPr>
        <p:txBody>
          <a:bodyPr/>
          <a:lstStyle/>
          <a:p>
            <a:r>
              <a:rPr lang="en-US" b="1" dirty="0">
                <a:solidFill>
                  <a:srgbClr val="C00000"/>
                </a:solidFill>
              </a:rPr>
              <a:t>REU</a:t>
            </a:r>
          </a:p>
        </p:txBody>
      </p:sp>
      <p:sp>
        <p:nvSpPr>
          <p:cNvPr id="3" name="Content Placeholder 2">
            <a:extLst>
              <a:ext uri="{FF2B5EF4-FFF2-40B4-BE49-F238E27FC236}">
                <a16:creationId xmlns:a16="http://schemas.microsoft.com/office/drawing/2014/main" id="{89C3A0F7-C5E4-4347-8D07-A053FF924C9C}"/>
              </a:ext>
            </a:extLst>
          </p:cNvPr>
          <p:cNvSpPr>
            <a:spLocks noGrp="1"/>
          </p:cNvSpPr>
          <p:nvPr>
            <p:ph idx="1"/>
          </p:nvPr>
        </p:nvSpPr>
        <p:spPr>
          <a:xfrm>
            <a:off x="411480" y="869021"/>
            <a:ext cx="11414760" cy="5953809"/>
          </a:xfrm>
        </p:spPr>
        <p:txBody>
          <a:bodyPr>
            <a:normAutofit/>
          </a:bodyPr>
          <a:lstStyle/>
          <a:p>
            <a:r>
              <a:rPr lang="en-US" dirty="0">
                <a:hlinkClick r:id="rId2"/>
              </a:rPr>
              <a:t>https://www.nsf.gov/crssprgm/reu/</a:t>
            </a:r>
            <a:endParaRPr lang="en-US" dirty="0"/>
          </a:p>
          <a:p>
            <a:r>
              <a:rPr lang="en-US" dirty="0"/>
              <a:t>NSF funds a large number of research opportunities for undergraduate students through its REU Sites program. An REU Site consists of a group of ten or so undergraduates who work in the research programs of the host institution. Each student is associated with a specific research project, where he/she works closely with the faculty and other researchers. Students are granted stipends and, in many cases, assistance with housing and travel. Undergraduate students supported with NSF funds must be citizens or permanent residents of the United States or its possessions. An REU Site may be at either a US or foreign location</a:t>
            </a:r>
          </a:p>
          <a:p>
            <a:r>
              <a:rPr lang="en-US" dirty="0">
                <a:hlinkClick r:id="rId3"/>
              </a:rPr>
              <a:t>https://www.nsf.gov/crssprgm/reu/reu_search.jsp</a:t>
            </a:r>
            <a:endParaRPr lang="en-US" dirty="0"/>
          </a:p>
          <a:p>
            <a:r>
              <a:rPr lang="en-US" dirty="0"/>
              <a:t>Students must contact the individual sites for information and application materials.</a:t>
            </a:r>
          </a:p>
          <a:p>
            <a:endParaRPr lang="en-US" dirty="0"/>
          </a:p>
        </p:txBody>
      </p:sp>
    </p:spTree>
    <p:extLst>
      <p:ext uri="{BB962C8B-B14F-4D97-AF65-F5344CB8AC3E}">
        <p14:creationId xmlns:p14="http://schemas.microsoft.com/office/powerpoint/2010/main" val="3297209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6072D-C2B5-4499-AC73-BA892817770C}"/>
              </a:ext>
            </a:extLst>
          </p:cNvPr>
          <p:cNvSpPr>
            <a:spLocks noGrp="1"/>
          </p:cNvSpPr>
          <p:nvPr>
            <p:ph type="title"/>
          </p:nvPr>
        </p:nvSpPr>
        <p:spPr>
          <a:xfrm>
            <a:off x="78545" y="102528"/>
            <a:ext cx="10515600" cy="1325563"/>
          </a:xfrm>
        </p:spPr>
        <p:txBody>
          <a:bodyPr>
            <a:normAutofit/>
          </a:bodyPr>
          <a:lstStyle/>
          <a:p>
            <a:r>
              <a:rPr lang="en-US" sz="3600" dirty="0">
                <a:solidFill>
                  <a:srgbClr val="C00000"/>
                </a:solidFill>
                <a:latin typeface="Arial" panose="020B0604020202020204" pitchFamily="34" charset="0"/>
                <a:cs typeface="Arial" panose="020B0604020202020204" pitchFamily="34" charset="0"/>
              </a:rPr>
              <a:t>Industries internship</a:t>
            </a:r>
          </a:p>
        </p:txBody>
      </p:sp>
      <p:sp>
        <p:nvSpPr>
          <p:cNvPr id="3" name="Content Placeholder 2">
            <a:extLst>
              <a:ext uri="{FF2B5EF4-FFF2-40B4-BE49-F238E27FC236}">
                <a16:creationId xmlns:a16="http://schemas.microsoft.com/office/drawing/2014/main" id="{64AAE177-04EA-4324-9866-3BC40914EF49}"/>
              </a:ext>
            </a:extLst>
          </p:cNvPr>
          <p:cNvSpPr>
            <a:spLocks noGrp="1"/>
          </p:cNvSpPr>
          <p:nvPr>
            <p:ph idx="1"/>
          </p:nvPr>
        </p:nvSpPr>
        <p:spPr>
          <a:xfrm>
            <a:off x="229771" y="1148862"/>
            <a:ext cx="11772931" cy="5531071"/>
          </a:xfrm>
        </p:spPr>
        <p:txBody>
          <a:bodyPr>
            <a:normAutofit fontScale="92500" lnSpcReduction="10000"/>
          </a:bodyPr>
          <a:lstStyle/>
          <a:p>
            <a:r>
              <a:rPr lang="en-US" dirty="0"/>
              <a:t>Career Center : Shriver Hall</a:t>
            </a:r>
          </a:p>
          <a:p>
            <a:r>
              <a:rPr lang="en-US" dirty="0">
                <a:hlinkClick r:id="rId2"/>
              </a:rPr>
              <a:t>https://</a:t>
            </a:r>
            <a:r>
              <a:rPr lang="en-US" dirty="0" smtClean="0">
                <a:hlinkClick r:id="rId2"/>
              </a:rPr>
              <a:t>careers.umbc.edu/tools/additional-umbc-resources/</a:t>
            </a:r>
            <a:endParaRPr lang="en-US" dirty="0"/>
          </a:p>
          <a:p>
            <a:r>
              <a:rPr lang="en-US" b="1" dirty="0" smtClean="0"/>
              <a:t>Career </a:t>
            </a:r>
            <a:r>
              <a:rPr lang="en-US" b="1" dirty="0"/>
              <a:t>Center</a:t>
            </a:r>
            <a:r>
              <a:rPr lang="en-US" dirty="0"/>
              <a:t>: Providing services and programs to assist students and alumni with career exploration, career skill development, internship, co-op, full- and part-time job searching and the graduate school application process. – Math/Psych 201, 410-455-2216, </a:t>
            </a:r>
            <a:r>
              <a:rPr lang="en-US" dirty="0">
                <a:hlinkClick r:id="rId3"/>
              </a:rPr>
              <a:t>careers.umbc.edu</a:t>
            </a:r>
            <a:endParaRPr lang="en-US" dirty="0"/>
          </a:p>
          <a:p>
            <a:r>
              <a:rPr lang="en-US" b="1" dirty="0"/>
              <a:t>Office for Academic and Pre-Professional Advising</a:t>
            </a:r>
            <a:r>
              <a:rPr lang="en-US" dirty="0"/>
              <a:t>: Offering academic advising and graduate/professional school planning – Sherman Building, Room 224, 410-455-2729, </a:t>
            </a:r>
            <a:r>
              <a:rPr lang="en-US" dirty="0">
                <a:hlinkClick r:id="rId4"/>
              </a:rPr>
              <a:t>advising.umbc.edu</a:t>
            </a:r>
            <a:endParaRPr lang="en-US" dirty="0"/>
          </a:p>
          <a:p>
            <a:r>
              <a:rPr lang="en-US" b="1" dirty="0"/>
              <a:t>The Shriver Center</a:t>
            </a:r>
            <a:r>
              <a:rPr lang="en-US" dirty="0"/>
              <a:t>: Connecting students with service learning opportunities. –</a:t>
            </a:r>
            <a:br>
              <a:rPr lang="en-US" dirty="0"/>
            </a:br>
            <a:r>
              <a:rPr lang="en-US" dirty="0"/>
              <a:t>Public Policy, 1st Floor, 410-455-2493, </a:t>
            </a:r>
            <a:r>
              <a:rPr lang="en-US" dirty="0" smtClean="0">
                <a:hlinkClick r:id="rId5"/>
              </a:rPr>
              <a:t>shrivercenter.umbc.edu</a:t>
            </a:r>
            <a:endParaRPr lang="en-US" dirty="0" smtClean="0"/>
          </a:p>
          <a:p>
            <a:pPr marL="0" indent="0">
              <a:buNone/>
            </a:pPr>
            <a:r>
              <a:rPr lang="en-US" b="1" dirty="0" smtClean="0"/>
              <a:t>	- </a:t>
            </a:r>
            <a:r>
              <a:rPr lang="en-US" sz="2200" b="1" dirty="0" smtClean="0"/>
              <a:t>Northrop </a:t>
            </a:r>
            <a:r>
              <a:rPr lang="en-US" sz="2200" b="1" dirty="0"/>
              <a:t>Grumman, Black &amp; Decker, GE, Ford, Eaton Fluid Sciences</a:t>
            </a:r>
            <a:endParaRPr lang="en-US" sz="2200" dirty="0"/>
          </a:p>
          <a:p>
            <a:endParaRPr lang="en-US" dirty="0" smtClean="0"/>
          </a:p>
          <a:p>
            <a:pPr marL="0" indent="0">
              <a:buNone/>
            </a:pPr>
            <a:r>
              <a:rPr lang="en-US" dirty="0" smtClean="0"/>
              <a:t>	</a:t>
            </a:r>
          </a:p>
          <a:p>
            <a:endParaRPr lang="en-US" dirty="0"/>
          </a:p>
        </p:txBody>
      </p:sp>
    </p:spTree>
    <p:extLst>
      <p:ext uri="{BB962C8B-B14F-4D97-AF65-F5344CB8AC3E}">
        <p14:creationId xmlns:p14="http://schemas.microsoft.com/office/powerpoint/2010/main" val="29333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5FF1-C86B-4264-893E-5058F93F35E3}"/>
              </a:ext>
            </a:extLst>
          </p:cNvPr>
          <p:cNvSpPr>
            <a:spLocks noGrp="1"/>
          </p:cNvSpPr>
          <p:nvPr>
            <p:ph type="title"/>
          </p:nvPr>
        </p:nvSpPr>
        <p:spPr/>
        <p:txBody>
          <a:bodyPr/>
          <a:lstStyle/>
          <a:p>
            <a:r>
              <a:rPr lang="en-US" b="1" dirty="0">
                <a:solidFill>
                  <a:srgbClr val="C00000"/>
                </a:solidFill>
              </a:rPr>
              <a:t>Why reach out to faculty members</a:t>
            </a:r>
          </a:p>
        </p:txBody>
      </p:sp>
      <p:sp>
        <p:nvSpPr>
          <p:cNvPr id="3" name="Content Placeholder 2">
            <a:extLst>
              <a:ext uri="{FF2B5EF4-FFF2-40B4-BE49-F238E27FC236}">
                <a16:creationId xmlns:a16="http://schemas.microsoft.com/office/drawing/2014/main" id="{CA42D78C-001F-43A7-937A-D2B66A12F017}"/>
              </a:ext>
            </a:extLst>
          </p:cNvPr>
          <p:cNvSpPr>
            <a:spLocks noGrp="1"/>
          </p:cNvSpPr>
          <p:nvPr>
            <p:ph idx="1"/>
          </p:nvPr>
        </p:nvSpPr>
        <p:spPr/>
        <p:txBody>
          <a:bodyPr>
            <a:noAutofit/>
          </a:bodyPr>
          <a:lstStyle/>
          <a:p>
            <a:pPr marL="0" marR="0" fontAlgn="base">
              <a:lnSpc>
                <a:spcPct val="150000"/>
              </a:lnSpc>
              <a:spcBef>
                <a:spcPts val="0"/>
              </a:spcBef>
              <a:spcAft>
                <a:spcPts val="0"/>
              </a:spcAft>
            </a:pPr>
            <a:r>
              <a:rPr lang="en-US" sz="2400" b="1" dirty="0" smtClean="0">
                <a:solidFill>
                  <a:schemeClr val="accent1">
                    <a:lumMod val="75000"/>
                  </a:schemeClr>
                </a:solidFill>
                <a:effectLst/>
                <a:latin typeface="+mj-lt"/>
                <a:ea typeface="Times New Roman" panose="02020603050405020304" pitchFamily="18" charset="0"/>
              </a:rPr>
              <a:t>Need help </a:t>
            </a:r>
            <a:r>
              <a:rPr lang="en-US" sz="2400" b="1" dirty="0">
                <a:solidFill>
                  <a:schemeClr val="accent1">
                    <a:lumMod val="75000"/>
                  </a:schemeClr>
                </a:solidFill>
                <a:effectLst/>
                <a:latin typeface="+mj-lt"/>
                <a:ea typeface="Times New Roman" panose="02020603050405020304" pitchFamily="18" charset="0"/>
              </a:rPr>
              <a:t>in course work</a:t>
            </a:r>
          </a:p>
          <a:p>
            <a:pPr marL="0" marR="0" fontAlgn="base">
              <a:lnSpc>
                <a:spcPct val="150000"/>
              </a:lnSpc>
              <a:spcBef>
                <a:spcPts val="0"/>
              </a:spcBef>
              <a:spcAft>
                <a:spcPts val="0"/>
              </a:spcAft>
            </a:pPr>
            <a:r>
              <a:rPr lang="en-US" sz="2400" b="1" dirty="0" smtClean="0">
                <a:solidFill>
                  <a:schemeClr val="accent1">
                    <a:lumMod val="75000"/>
                  </a:schemeClr>
                </a:solidFill>
                <a:latin typeface="+mj-lt"/>
                <a:ea typeface="Times New Roman" panose="02020603050405020304" pitchFamily="18" charset="0"/>
              </a:rPr>
              <a:t>Need a</a:t>
            </a:r>
            <a:r>
              <a:rPr lang="en-US" sz="2400" b="1" dirty="0" smtClean="0">
                <a:solidFill>
                  <a:schemeClr val="accent1">
                    <a:lumMod val="75000"/>
                  </a:schemeClr>
                </a:solidFill>
                <a:effectLst/>
                <a:latin typeface="+mj-lt"/>
                <a:ea typeface="Times New Roman" panose="02020603050405020304" pitchFamily="18" charset="0"/>
              </a:rPr>
              <a:t>dvice </a:t>
            </a:r>
            <a:r>
              <a:rPr lang="en-US" sz="2400" b="1" dirty="0">
                <a:solidFill>
                  <a:schemeClr val="accent1">
                    <a:lumMod val="75000"/>
                  </a:schemeClr>
                </a:solidFill>
                <a:effectLst/>
                <a:latin typeface="+mj-lt"/>
                <a:ea typeface="Times New Roman" panose="02020603050405020304" pitchFamily="18" charset="0"/>
              </a:rPr>
              <a:t>on career path, summer programs, or independent work</a:t>
            </a:r>
          </a:p>
          <a:p>
            <a:pPr marL="0" marR="0" fontAlgn="base">
              <a:lnSpc>
                <a:spcPct val="150000"/>
              </a:lnSpc>
              <a:spcBef>
                <a:spcPts val="0"/>
              </a:spcBef>
              <a:spcAft>
                <a:spcPts val="0"/>
              </a:spcAft>
            </a:pPr>
            <a:r>
              <a:rPr lang="en-US" sz="2400" b="1" dirty="0" smtClean="0">
                <a:solidFill>
                  <a:schemeClr val="accent1">
                    <a:lumMod val="75000"/>
                  </a:schemeClr>
                </a:solidFill>
                <a:latin typeface="+mj-lt"/>
                <a:ea typeface="Times New Roman" panose="02020603050405020304" pitchFamily="18" charset="0"/>
              </a:rPr>
              <a:t>Find undergraduate research positions</a:t>
            </a:r>
            <a:endParaRPr lang="en-US" sz="2400" b="1" dirty="0">
              <a:solidFill>
                <a:schemeClr val="accent1">
                  <a:lumMod val="75000"/>
                </a:schemeClr>
              </a:solidFill>
              <a:latin typeface="+mj-lt"/>
              <a:ea typeface="Times New Roman" panose="02020603050405020304" pitchFamily="18" charset="0"/>
            </a:endParaRPr>
          </a:p>
          <a:p>
            <a:pPr marL="0" marR="0" fontAlgn="base">
              <a:lnSpc>
                <a:spcPct val="150000"/>
              </a:lnSpc>
              <a:spcBef>
                <a:spcPts val="0"/>
              </a:spcBef>
              <a:spcAft>
                <a:spcPts val="0"/>
              </a:spcAft>
            </a:pPr>
            <a:r>
              <a:rPr lang="en-US" sz="2400" b="1" dirty="0">
                <a:solidFill>
                  <a:schemeClr val="accent1">
                    <a:lumMod val="75000"/>
                  </a:schemeClr>
                </a:solidFill>
                <a:effectLst/>
                <a:latin typeface="+mj-lt"/>
                <a:ea typeface="Times New Roman" panose="02020603050405020304" pitchFamily="18" charset="0"/>
              </a:rPr>
              <a:t> Recommendation letters </a:t>
            </a:r>
          </a:p>
        </p:txBody>
      </p:sp>
    </p:spTree>
    <p:extLst>
      <p:ext uri="{BB962C8B-B14F-4D97-AF65-F5344CB8AC3E}">
        <p14:creationId xmlns:p14="http://schemas.microsoft.com/office/powerpoint/2010/main" val="2696032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34AB7-61E8-439A-B589-912081FFE9D7}"/>
              </a:ext>
            </a:extLst>
          </p:cNvPr>
          <p:cNvSpPr>
            <a:spLocks noGrp="1"/>
          </p:cNvSpPr>
          <p:nvPr>
            <p:ph type="title"/>
          </p:nvPr>
        </p:nvSpPr>
        <p:spPr>
          <a:xfrm>
            <a:off x="761198" y="97454"/>
            <a:ext cx="10515600" cy="1325563"/>
          </a:xfrm>
        </p:spPr>
        <p:txBody>
          <a:bodyPr/>
          <a:lstStyle/>
          <a:p>
            <a:r>
              <a:rPr lang="en-US" b="1" dirty="0">
                <a:solidFill>
                  <a:srgbClr val="C00000"/>
                </a:solidFill>
              </a:rPr>
              <a:t>Initiate your first  contact</a:t>
            </a:r>
          </a:p>
        </p:txBody>
      </p:sp>
      <p:sp>
        <p:nvSpPr>
          <p:cNvPr id="3" name="Content Placeholder 2">
            <a:extLst>
              <a:ext uri="{FF2B5EF4-FFF2-40B4-BE49-F238E27FC236}">
                <a16:creationId xmlns:a16="http://schemas.microsoft.com/office/drawing/2014/main" id="{B5EE8ECA-6D34-4E9F-9325-FDD62410D20D}"/>
              </a:ext>
            </a:extLst>
          </p:cNvPr>
          <p:cNvSpPr>
            <a:spLocks noGrp="1"/>
          </p:cNvSpPr>
          <p:nvPr>
            <p:ph idx="1"/>
          </p:nvPr>
        </p:nvSpPr>
        <p:spPr>
          <a:xfrm>
            <a:off x="857451" y="1047632"/>
            <a:ext cx="10515600" cy="5574549"/>
          </a:xfrm>
        </p:spPr>
        <p:txBody>
          <a:bodyPr>
            <a:noAutofit/>
          </a:bodyPr>
          <a:lstStyle/>
          <a:p>
            <a:pPr marR="0" fontAlgn="base">
              <a:lnSpc>
                <a:spcPct val="150000"/>
              </a:lnSpc>
              <a:spcBef>
                <a:spcPts val="0"/>
              </a:spcBef>
              <a:spcAft>
                <a:spcPts val="0"/>
              </a:spcAft>
            </a:pPr>
            <a:r>
              <a:rPr lang="en-US" sz="2400" b="1" dirty="0">
                <a:solidFill>
                  <a:srgbClr val="303030"/>
                </a:solidFill>
                <a:effectLst/>
                <a:ea typeface="Times New Roman" panose="02020603050405020304" pitchFamily="18" charset="0"/>
                <a:cs typeface="Arial" panose="020B0604020202020204" pitchFamily="34" charset="0"/>
              </a:rPr>
              <a:t>Write emails -</a:t>
            </a:r>
            <a:r>
              <a:rPr lang="en-US" sz="2400" b="1" i="1" dirty="0">
                <a:solidFill>
                  <a:srgbClr val="303030"/>
                </a:solidFill>
                <a:effectLst/>
                <a:ea typeface="Times New Roman" panose="02020603050405020304" pitchFamily="18" charset="0"/>
                <a:cs typeface="Arial" panose="020B0604020202020204" pitchFamily="34" charset="0"/>
              </a:rPr>
              <a:t> </a:t>
            </a:r>
            <a:r>
              <a:rPr lang="en-US" sz="2400" b="1" dirty="0">
                <a:solidFill>
                  <a:srgbClr val="303030"/>
                </a:solidFill>
                <a:effectLst/>
                <a:ea typeface="Times New Roman" panose="02020603050405020304" pitchFamily="18" charset="0"/>
              </a:rPr>
              <a:t> intimidating, fear not. </a:t>
            </a:r>
            <a:endParaRPr lang="en-US" sz="2400" b="1" dirty="0">
              <a:effectLst/>
              <a:ea typeface="Times New Roman" panose="02020603050405020304" pitchFamily="18" charset="0"/>
            </a:endParaRPr>
          </a:p>
          <a:p>
            <a:pPr marL="0" marR="0" fontAlgn="base">
              <a:lnSpc>
                <a:spcPct val="150000"/>
              </a:lnSpc>
              <a:spcBef>
                <a:spcPts val="0"/>
              </a:spcBef>
              <a:spcAft>
                <a:spcPts val="0"/>
              </a:spcAft>
            </a:pPr>
            <a:r>
              <a:rPr lang="en-US" sz="2400" b="1" dirty="0">
                <a:solidFill>
                  <a:srgbClr val="303030"/>
                </a:solidFill>
                <a:ea typeface="Times New Roman" panose="02020603050405020304" pitchFamily="18" charset="0"/>
                <a:cs typeface="Arial" panose="020B0604020202020204" pitchFamily="34" charset="0"/>
              </a:rPr>
              <a:t>M</a:t>
            </a:r>
            <a:r>
              <a:rPr lang="en-US" sz="2400" b="1" dirty="0">
                <a:solidFill>
                  <a:srgbClr val="303030"/>
                </a:solidFill>
                <a:effectLst/>
                <a:ea typeface="Times New Roman" panose="02020603050405020304" pitchFamily="18" charset="0"/>
                <a:cs typeface="Arial" panose="020B0604020202020204" pitchFamily="34" charset="0"/>
              </a:rPr>
              <a:t>eet with your huge/small-lecture-course professor and introduce yourself </a:t>
            </a:r>
            <a:br>
              <a:rPr lang="en-US" sz="2400" b="1" dirty="0">
                <a:solidFill>
                  <a:srgbClr val="303030"/>
                </a:solidFill>
                <a:effectLst/>
                <a:ea typeface="Times New Roman" panose="02020603050405020304" pitchFamily="18" charset="0"/>
                <a:cs typeface="Arial" panose="020B0604020202020204" pitchFamily="34" charset="0"/>
              </a:rPr>
            </a:br>
            <a:r>
              <a:rPr lang="en-US" sz="2400" b="1" dirty="0">
                <a:solidFill>
                  <a:srgbClr val="303030"/>
                </a:solidFill>
                <a:effectLst/>
                <a:ea typeface="Times New Roman" panose="02020603050405020304" pitchFamily="18" charset="0"/>
                <a:cs typeface="Arial" panose="020B0604020202020204" pitchFamily="34" charset="0"/>
              </a:rPr>
              <a:t>    before the first email</a:t>
            </a:r>
          </a:p>
          <a:p>
            <a:pPr marL="0" marR="0" fontAlgn="base">
              <a:lnSpc>
                <a:spcPct val="150000"/>
              </a:lnSpc>
              <a:spcBef>
                <a:spcPts val="0"/>
              </a:spcBef>
              <a:spcAft>
                <a:spcPts val="0"/>
              </a:spcAft>
            </a:pPr>
            <a:r>
              <a:rPr lang="en-US" sz="2400" b="1" dirty="0">
                <a:solidFill>
                  <a:srgbClr val="303030"/>
                </a:solidFill>
                <a:effectLst/>
                <a:ea typeface="Times New Roman" panose="02020603050405020304" pitchFamily="18" charset="0"/>
              </a:rPr>
              <a:t>Contact a professor’s graduate students </a:t>
            </a:r>
            <a:r>
              <a:rPr lang="en-US" sz="2400" b="1" i="1" dirty="0">
                <a:solidFill>
                  <a:srgbClr val="303030"/>
                </a:solidFill>
                <a:effectLst/>
                <a:ea typeface="Times New Roman" panose="02020603050405020304" pitchFamily="18" charset="0"/>
                <a:cs typeface="Arial" panose="020B0604020202020204" pitchFamily="34" charset="0"/>
              </a:rPr>
              <a:t>before</a:t>
            </a:r>
            <a:r>
              <a:rPr lang="en-US" sz="2400" b="1" dirty="0">
                <a:solidFill>
                  <a:srgbClr val="303030"/>
                </a:solidFill>
                <a:effectLst/>
                <a:ea typeface="Times New Roman" panose="02020603050405020304" pitchFamily="18" charset="0"/>
              </a:rPr>
              <a:t> contacting the professor. </a:t>
            </a:r>
          </a:p>
          <a:p>
            <a:pPr>
              <a:lnSpc>
                <a:spcPct val="150000"/>
              </a:lnSpc>
            </a:pPr>
            <a:r>
              <a:rPr lang="en-US" sz="2400" b="1" dirty="0">
                <a:solidFill>
                  <a:srgbClr val="303030"/>
                </a:solidFill>
                <a:ea typeface="Calibri" panose="020F0502020204030204" pitchFamily="34" charset="0"/>
              </a:rPr>
              <a:t>D</a:t>
            </a:r>
            <a:r>
              <a:rPr lang="en-US" sz="2400" b="1" dirty="0">
                <a:solidFill>
                  <a:srgbClr val="303030"/>
                </a:solidFill>
                <a:effectLst/>
                <a:ea typeface="Calibri" panose="020F0502020204030204" pitchFamily="34" charset="0"/>
              </a:rPr>
              <a:t>o your homework before writing your first email. Spend some time reading through the faculty’s research profile and recent publications</a:t>
            </a:r>
          </a:p>
          <a:p>
            <a:pPr>
              <a:lnSpc>
                <a:spcPct val="150000"/>
              </a:lnSpc>
            </a:pPr>
            <a:r>
              <a:rPr lang="en-US" sz="2400" b="1" dirty="0">
                <a:solidFill>
                  <a:srgbClr val="303030"/>
                </a:solidFill>
                <a:effectLst/>
                <a:ea typeface="Calibri" panose="020F0502020204030204" pitchFamily="34" charset="0"/>
              </a:rPr>
              <a:t>Be professional! Use appropriate language, proofread your message</a:t>
            </a:r>
            <a:endParaRPr lang="en-US" sz="2400" b="1" dirty="0">
              <a:solidFill>
                <a:srgbClr val="303030"/>
              </a:solidFill>
              <a:ea typeface="Times New Roman" panose="02020603050405020304" pitchFamily="18" charset="0"/>
            </a:endParaRPr>
          </a:p>
          <a:p>
            <a:pPr marL="0" fontAlgn="base">
              <a:lnSpc>
                <a:spcPct val="150000"/>
              </a:lnSpc>
              <a:spcBef>
                <a:spcPts val="0"/>
              </a:spcBef>
            </a:pPr>
            <a:r>
              <a:rPr lang="en-US" sz="2400" b="1" dirty="0">
                <a:solidFill>
                  <a:srgbClr val="303030"/>
                </a:solidFill>
                <a:ea typeface="Times New Roman" panose="02020603050405020304" pitchFamily="18" charset="0"/>
              </a:rPr>
              <a:t>Be patient, follow up </a:t>
            </a:r>
            <a:endParaRPr lang="en-US" sz="2400" b="1" dirty="0" smtClean="0">
              <a:solidFill>
                <a:srgbClr val="303030"/>
              </a:solidFill>
              <a:ea typeface="Times New Roman" panose="02020603050405020304" pitchFamily="18" charset="0"/>
            </a:endParaRPr>
          </a:p>
          <a:p>
            <a:pPr marL="0" fontAlgn="base">
              <a:lnSpc>
                <a:spcPct val="150000"/>
              </a:lnSpc>
              <a:spcBef>
                <a:spcPts val="0"/>
              </a:spcBef>
            </a:pPr>
            <a:r>
              <a:rPr lang="en-US" sz="2400" b="1" dirty="0" smtClean="0"/>
              <a:t>Talk </a:t>
            </a:r>
            <a:r>
              <a:rPr lang="en-US" sz="2400" b="1" dirty="0"/>
              <a:t>to your S-STEM mentor</a:t>
            </a:r>
          </a:p>
          <a:p>
            <a:pPr marL="0" marR="0" fontAlgn="base">
              <a:lnSpc>
                <a:spcPct val="150000"/>
              </a:lnSpc>
              <a:spcBef>
                <a:spcPts val="0"/>
              </a:spcBef>
              <a:spcAft>
                <a:spcPts val="1800"/>
              </a:spcAft>
            </a:pPr>
            <a:endParaRPr lang="en-US" sz="2400" b="1" dirty="0" smtClean="0">
              <a:solidFill>
                <a:srgbClr val="303030"/>
              </a:solidFill>
              <a:ea typeface="Times New Roman" panose="02020603050405020304" pitchFamily="18" charset="0"/>
            </a:endParaRPr>
          </a:p>
          <a:p>
            <a:endParaRPr lang="en-US" sz="2400" b="1" dirty="0"/>
          </a:p>
        </p:txBody>
      </p:sp>
    </p:spTree>
    <p:extLst>
      <p:ext uri="{BB962C8B-B14F-4D97-AF65-F5344CB8AC3E}">
        <p14:creationId xmlns:p14="http://schemas.microsoft.com/office/powerpoint/2010/main" val="45311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Find a research position</a:t>
            </a:r>
            <a:endParaRPr lang="en-US" dirty="0"/>
          </a:p>
        </p:txBody>
      </p:sp>
      <p:sp>
        <p:nvSpPr>
          <p:cNvPr id="3" name="Content Placeholder 2"/>
          <p:cNvSpPr>
            <a:spLocks noGrp="1"/>
          </p:cNvSpPr>
          <p:nvPr>
            <p:ph idx="1"/>
          </p:nvPr>
        </p:nvSpPr>
        <p:spPr>
          <a:xfrm>
            <a:off x="616819" y="1193533"/>
            <a:ext cx="11353800" cy="5178392"/>
          </a:xfrm>
        </p:spPr>
        <p:txBody>
          <a:bodyPr>
            <a:normAutofit fontScale="85000" lnSpcReduction="10000"/>
          </a:bodyPr>
          <a:lstStyle/>
          <a:p>
            <a:pPr>
              <a:lnSpc>
                <a:spcPct val="150000"/>
              </a:lnSpc>
            </a:pPr>
            <a:r>
              <a:rPr lang="en-US" b="1" dirty="0"/>
              <a:t>Start </a:t>
            </a:r>
            <a:r>
              <a:rPr lang="en-US" b="1" dirty="0" smtClean="0"/>
              <a:t>early</a:t>
            </a:r>
          </a:p>
          <a:p>
            <a:pPr lvl="0">
              <a:lnSpc>
                <a:spcPct val="150000"/>
              </a:lnSpc>
            </a:pPr>
            <a:r>
              <a:rPr lang="en-US" b="1" dirty="0" smtClean="0"/>
              <a:t>Visit </a:t>
            </a:r>
            <a:r>
              <a:rPr lang="en-US" b="1" dirty="0"/>
              <a:t>departmental websites, where faculty will describe their research interests</a:t>
            </a:r>
            <a:r>
              <a:rPr lang="en-US" dirty="0"/>
              <a:t>.  </a:t>
            </a:r>
            <a:endParaRPr lang="en-US" dirty="0" smtClean="0"/>
          </a:p>
          <a:p>
            <a:pPr lvl="0">
              <a:lnSpc>
                <a:spcPct val="150000"/>
              </a:lnSpc>
            </a:pPr>
            <a:r>
              <a:rPr lang="en-US" b="1" dirty="0" smtClean="0"/>
              <a:t>Check ME undergraduate posts – Internal/external REU opportunities posted there</a:t>
            </a:r>
            <a:endParaRPr lang="en-US" b="1" dirty="0"/>
          </a:p>
          <a:p>
            <a:pPr lvl="0">
              <a:lnSpc>
                <a:spcPct val="150000"/>
              </a:lnSpc>
            </a:pPr>
            <a:r>
              <a:rPr lang="en-US" b="1" dirty="0" smtClean="0"/>
              <a:t>Talk </a:t>
            </a:r>
            <a:r>
              <a:rPr lang="en-US" b="1" dirty="0"/>
              <a:t>to instructors of your courses, especially those you have enjoyed</a:t>
            </a:r>
            <a:r>
              <a:rPr lang="en-US" dirty="0"/>
              <a:t>.  </a:t>
            </a:r>
            <a:endParaRPr lang="en-US" b="1" dirty="0"/>
          </a:p>
          <a:p>
            <a:pPr lvl="0">
              <a:lnSpc>
                <a:spcPct val="150000"/>
              </a:lnSpc>
            </a:pPr>
            <a:r>
              <a:rPr lang="en-US" b="1" dirty="0" smtClean="0"/>
              <a:t>Take </a:t>
            </a:r>
            <a:r>
              <a:rPr lang="en-US" b="1" dirty="0"/>
              <a:t>advantage of events that promote undergraduate research</a:t>
            </a:r>
            <a:r>
              <a:rPr lang="en-US" dirty="0"/>
              <a:t>. </a:t>
            </a:r>
            <a:endParaRPr lang="en-US" b="1" dirty="0"/>
          </a:p>
          <a:p>
            <a:pPr lvl="0">
              <a:lnSpc>
                <a:spcPct val="150000"/>
              </a:lnSpc>
            </a:pPr>
            <a:r>
              <a:rPr lang="en-US" b="1" dirty="0" smtClean="0"/>
              <a:t>Talk </a:t>
            </a:r>
            <a:r>
              <a:rPr lang="en-US" b="1" dirty="0"/>
              <a:t>to other students already engaged in research</a:t>
            </a:r>
            <a:r>
              <a:rPr lang="en-US" dirty="0"/>
              <a:t>. </a:t>
            </a:r>
          </a:p>
          <a:p>
            <a:pPr lvl="0">
              <a:lnSpc>
                <a:spcPct val="150000"/>
              </a:lnSpc>
            </a:pPr>
            <a:r>
              <a:rPr lang="en-US" b="1" dirty="0" smtClean="0"/>
              <a:t>Visit </a:t>
            </a:r>
            <a:r>
              <a:rPr lang="en-US" b="1" dirty="0"/>
              <a:t>the University's </a:t>
            </a:r>
            <a:r>
              <a:rPr lang="en-US" b="1" u="sng" dirty="0"/>
              <a:t>undergraduate research </a:t>
            </a:r>
            <a:r>
              <a:rPr lang="en-US" b="1" u="sng" dirty="0" smtClean="0"/>
              <a:t>website at </a:t>
            </a:r>
            <a:r>
              <a:rPr lang="en-US" dirty="0"/>
              <a:t> </a:t>
            </a:r>
            <a:r>
              <a:rPr lang="en-US" b="1" dirty="0"/>
              <a:t>https://ur.umbc.edu/ </a:t>
            </a:r>
            <a:endParaRPr lang="en-US" b="1" dirty="0" smtClean="0"/>
          </a:p>
          <a:p>
            <a:pPr lvl="0">
              <a:lnSpc>
                <a:spcPct val="150000"/>
              </a:lnSpc>
            </a:pPr>
            <a:r>
              <a:rPr lang="en-US" b="1" dirty="0" smtClean="0"/>
              <a:t>When to look external </a:t>
            </a:r>
            <a:r>
              <a:rPr lang="en-US" b="1" dirty="0"/>
              <a:t>research for </a:t>
            </a:r>
            <a:r>
              <a:rPr lang="en-US" b="1" dirty="0" smtClean="0"/>
              <a:t>undergraduate (REU) </a:t>
            </a:r>
          </a:p>
          <a:p>
            <a:endParaRPr lang="en-US" dirty="0"/>
          </a:p>
        </p:txBody>
      </p:sp>
    </p:spTree>
    <p:extLst>
      <p:ext uri="{BB962C8B-B14F-4D97-AF65-F5344CB8AC3E}">
        <p14:creationId xmlns:p14="http://schemas.microsoft.com/office/powerpoint/2010/main" val="3320240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solidFill>
                  <a:srgbClr val="C00000"/>
                </a:solidFill>
              </a:rPr>
              <a:t>Research at UMBC </a:t>
            </a:r>
            <a:endParaRPr lang="en-US" b="1" dirty="0">
              <a:solidFill>
                <a:srgbClr val="C00000"/>
              </a:solidFill>
            </a:endParaRPr>
          </a:p>
        </p:txBody>
      </p:sp>
      <p:sp>
        <p:nvSpPr>
          <p:cNvPr id="3" name="Content Placeholder 2"/>
          <p:cNvSpPr>
            <a:spLocks noGrp="1"/>
          </p:cNvSpPr>
          <p:nvPr>
            <p:ph idx="1"/>
          </p:nvPr>
        </p:nvSpPr>
        <p:spPr>
          <a:xfrm>
            <a:off x="259882" y="1209608"/>
            <a:ext cx="11932118" cy="5528076"/>
          </a:xfrm>
        </p:spPr>
        <p:txBody>
          <a:bodyPr>
            <a:normAutofit lnSpcReduction="10000"/>
          </a:bodyPr>
          <a:lstStyle/>
          <a:p>
            <a:pPr marL="0" indent="0">
              <a:spcBef>
                <a:spcPts val="1500"/>
              </a:spcBef>
              <a:buNone/>
            </a:pPr>
            <a:r>
              <a:rPr kumimoji="1" lang="en-US" dirty="0">
                <a:solidFill>
                  <a:schemeClr val="tx2"/>
                </a:solidFill>
                <a:ea typeface="Times New Roman" panose="02020603050405020304" pitchFamily="18" charset="0"/>
                <a:cs typeface="Arial" panose="020B0604020202020204" pitchFamily="34" charset="0"/>
              </a:rPr>
              <a:t>UMBC is a research intensive university, ME has </a:t>
            </a:r>
            <a:r>
              <a:rPr kumimoji="1" lang="en-US" dirty="0" smtClean="0">
                <a:solidFill>
                  <a:schemeClr val="tx2"/>
                </a:solidFill>
                <a:ea typeface="Times New Roman" panose="02020603050405020304" pitchFamily="18" charset="0"/>
                <a:cs typeface="Arial" panose="020B0604020202020204" pitchFamily="34" charset="0"/>
              </a:rPr>
              <a:t>multi-million </a:t>
            </a:r>
            <a:r>
              <a:rPr kumimoji="1" lang="en-US" dirty="0">
                <a:solidFill>
                  <a:schemeClr val="tx2"/>
                </a:solidFill>
                <a:ea typeface="Times New Roman" panose="02020603050405020304" pitchFamily="18" charset="0"/>
                <a:cs typeface="Arial" panose="020B0604020202020204" pitchFamily="34" charset="0"/>
              </a:rPr>
              <a:t>annual external funding in biomedical </a:t>
            </a:r>
            <a:r>
              <a:rPr kumimoji="1" lang="en-US" dirty="0" smtClean="0">
                <a:solidFill>
                  <a:schemeClr val="tx2"/>
                </a:solidFill>
                <a:ea typeface="Times New Roman" panose="02020603050405020304" pitchFamily="18" charset="0"/>
                <a:cs typeface="Arial" panose="020B0604020202020204" pitchFamily="34" charset="0"/>
              </a:rPr>
              <a:t>engineering, </a:t>
            </a:r>
            <a:r>
              <a:rPr kumimoji="1" lang="en-US" dirty="0">
                <a:solidFill>
                  <a:schemeClr val="tx2"/>
                </a:solidFill>
                <a:ea typeface="Times New Roman" panose="02020603050405020304" pitchFamily="18" charset="0"/>
                <a:cs typeface="Arial" panose="020B0604020202020204" pitchFamily="34" charset="0"/>
              </a:rPr>
              <a:t>nanotechnology, renewable energy, kinetics and vibration, materials and mechanics, engineering education, etc</a:t>
            </a:r>
            <a:r>
              <a:rPr kumimoji="1" lang="en-US" dirty="0" smtClean="0">
                <a:solidFill>
                  <a:schemeClr val="tx2"/>
                </a:solidFill>
                <a:ea typeface="Times New Roman" panose="02020603050405020304" pitchFamily="18" charset="0"/>
                <a:cs typeface="Arial" panose="020B0604020202020204" pitchFamily="34" charset="0"/>
              </a:rPr>
              <a:t>.</a:t>
            </a:r>
          </a:p>
          <a:p>
            <a:pPr marL="0" indent="0">
              <a:spcBef>
                <a:spcPts val="1500"/>
              </a:spcBef>
              <a:buNone/>
            </a:pPr>
            <a:r>
              <a:rPr lang="en-US" dirty="0" smtClean="0">
                <a:hlinkClick r:id="rId2" tooltip="Solid Mechanics and Materials Science"/>
              </a:rPr>
              <a:t>Solid </a:t>
            </a:r>
            <a:r>
              <a:rPr lang="en-US" dirty="0">
                <a:hlinkClick r:id="rId2" tooltip="Solid Mechanics and Materials Science"/>
              </a:rPr>
              <a:t>Mechanics and Materials </a:t>
            </a:r>
            <a:r>
              <a:rPr lang="en-US" dirty="0" smtClean="0">
                <a:hlinkClick r:id="rId2" tooltip="Solid Mechanics and Materials Science"/>
              </a:rPr>
              <a:t>Science</a:t>
            </a:r>
            <a:r>
              <a:rPr lang="en-US" dirty="0" smtClean="0"/>
              <a:t> - Drs</a:t>
            </a:r>
            <a:r>
              <a:rPr lang="en-US" dirty="0"/>
              <a:t>. </a:t>
            </a:r>
            <a:r>
              <a:rPr lang="en-US" dirty="0" err="1"/>
              <a:t>Panos</a:t>
            </a:r>
            <a:r>
              <a:rPr lang="en-US" dirty="0"/>
              <a:t> </a:t>
            </a:r>
            <a:r>
              <a:rPr lang="en-US" dirty="0" err="1"/>
              <a:t>Charalambides</a:t>
            </a:r>
            <a:r>
              <a:rPr lang="en-US" dirty="0"/>
              <a:t>, Anthony Farquhar, Akhtar Khan, </a:t>
            </a:r>
            <a:r>
              <a:rPr lang="en-US" dirty="0" smtClean="0"/>
              <a:t>L</a:t>
            </a:r>
            <a:r>
              <a:rPr lang="en-US" dirty="0"/>
              <a:t>. D. </a:t>
            </a:r>
            <a:r>
              <a:rPr lang="en-US" dirty="0" err="1" smtClean="0"/>
              <a:t>Timmie</a:t>
            </a:r>
            <a:r>
              <a:rPr lang="en-US" dirty="0" smtClean="0"/>
              <a:t> </a:t>
            </a:r>
            <a:r>
              <a:rPr lang="en-US" dirty="0" err="1"/>
              <a:t>Topolesk</a:t>
            </a:r>
            <a:r>
              <a:rPr lang="en-US" dirty="0"/>
              <a:t>, </a:t>
            </a:r>
            <a:r>
              <a:rPr lang="en-US" dirty="0" smtClean="0"/>
              <a:t>and </a:t>
            </a:r>
            <a:r>
              <a:rPr lang="en-US" dirty="0"/>
              <a:t>Marc </a:t>
            </a:r>
            <a:r>
              <a:rPr lang="en-US" dirty="0" err="1" smtClean="0"/>
              <a:t>Zupan</a:t>
            </a:r>
            <a:r>
              <a:rPr lang="en-US" dirty="0"/>
              <a:t>, Deepa </a:t>
            </a:r>
            <a:r>
              <a:rPr lang="en-US" dirty="0" smtClean="0"/>
              <a:t>Madan</a:t>
            </a:r>
          </a:p>
          <a:p>
            <a:pPr marL="0" indent="0">
              <a:spcBef>
                <a:spcPts val="1500"/>
              </a:spcBef>
              <a:buNone/>
            </a:pPr>
            <a:r>
              <a:rPr lang="en-US" u="sng" dirty="0" smtClean="0">
                <a:hlinkClick r:id="rId3" tooltip="Thermal/Fluids Sciences"/>
              </a:rPr>
              <a:t>Thermal/Fluids Sciences</a:t>
            </a:r>
            <a:r>
              <a:rPr lang="en-US" u="sng" dirty="0" smtClean="0"/>
              <a:t> - </a:t>
            </a:r>
            <a:r>
              <a:rPr lang="en-US" dirty="0" smtClean="0"/>
              <a:t>Drs</a:t>
            </a:r>
            <a:r>
              <a:rPr lang="en-US" dirty="0"/>
              <a:t>. Charles </a:t>
            </a:r>
            <a:r>
              <a:rPr lang="en-US" dirty="0" err="1" smtClean="0"/>
              <a:t>Eggleton</a:t>
            </a:r>
            <a:r>
              <a:rPr lang="en-US" dirty="0" smtClean="0"/>
              <a:t>, </a:t>
            </a:r>
            <a:r>
              <a:rPr lang="en-US" dirty="0" err="1" smtClean="0"/>
              <a:t>Reuy</a:t>
            </a:r>
            <a:r>
              <a:rPr lang="en-US" dirty="0" smtClean="0"/>
              <a:t>-Hung Chen, Ronghui </a:t>
            </a:r>
            <a:r>
              <a:rPr lang="en-US" dirty="0"/>
              <a:t>Ma, Carlos </a:t>
            </a:r>
            <a:r>
              <a:rPr lang="en-US" dirty="0" smtClean="0"/>
              <a:t>Romero- </a:t>
            </a:r>
            <a:r>
              <a:rPr lang="en-US" dirty="0" err="1" smtClean="0"/>
              <a:t>Talamas</a:t>
            </a:r>
            <a:r>
              <a:rPr lang="en-US" dirty="0"/>
              <a:t>, </a:t>
            </a:r>
            <a:r>
              <a:rPr lang="en-US" dirty="0" err="1"/>
              <a:t>Meilin</a:t>
            </a:r>
            <a:r>
              <a:rPr lang="en-US" dirty="0"/>
              <a:t> Yu, </a:t>
            </a:r>
            <a:r>
              <a:rPr lang="en-US" dirty="0" smtClean="0"/>
              <a:t> and </a:t>
            </a:r>
            <a:r>
              <a:rPr lang="en-US" dirty="0"/>
              <a:t>Liang Zhu</a:t>
            </a:r>
            <a:endParaRPr lang="en-US" dirty="0" smtClean="0"/>
          </a:p>
          <a:p>
            <a:pPr marL="0" indent="0">
              <a:spcBef>
                <a:spcPts val="1500"/>
              </a:spcBef>
              <a:buNone/>
            </a:pPr>
            <a:r>
              <a:rPr lang="en-US" dirty="0" smtClean="0">
                <a:hlinkClick r:id="rId4" tooltip="Dynamic Systems and Design"/>
              </a:rPr>
              <a:t>Dynamic </a:t>
            </a:r>
            <a:r>
              <a:rPr lang="en-US" dirty="0">
                <a:hlinkClick r:id="rId4" tooltip="Dynamic Systems and Design"/>
              </a:rPr>
              <a:t>Systems and </a:t>
            </a:r>
            <a:r>
              <a:rPr lang="en-US" dirty="0" smtClean="0">
                <a:hlinkClick r:id="rId4" tooltip="Dynamic Systems and Design"/>
              </a:rPr>
              <a:t>Design</a:t>
            </a:r>
            <a:r>
              <a:rPr lang="en-US" dirty="0" smtClean="0"/>
              <a:t>- Drs</a:t>
            </a:r>
            <a:r>
              <a:rPr lang="en-US" dirty="0"/>
              <a:t>. Anthony Farquhar, </a:t>
            </a:r>
            <a:r>
              <a:rPr lang="en-US" dirty="0" err="1"/>
              <a:t>Soobum</a:t>
            </a:r>
            <a:r>
              <a:rPr lang="en-US" dirty="0"/>
              <a:t> Lee, </a:t>
            </a:r>
            <a:r>
              <a:rPr lang="en-US" dirty="0" smtClean="0"/>
              <a:t>Karl </a:t>
            </a:r>
            <a:r>
              <a:rPr lang="en-US" dirty="0"/>
              <a:t>Steiner, and </a:t>
            </a:r>
            <a:r>
              <a:rPr lang="en-US" dirty="0" err="1"/>
              <a:t>Weidong</a:t>
            </a:r>
            <a:r>
              <a:rPr lang="en-US" dirty="0"/>
              <a:t> </a:t>
            </a:r>
            <a:r>
              <a:rPr lang="en-US" dirty="0" smtClean="0"/>
              <a:t>Zhu</a:t>
            </a:r>
          </a:p>
          <a:p>
            <a:pPr marL="0" indent="0">
              <a:spcBef>
                <a:spcPts val="1500"/>
              </a:spcBef>
              <a:buNone/>
            </a:pPr>
            <a:r>
              <a:rPr lang="en-US" dirty="0" smtClean="0">
                <a:hlinkClick r:id="rId5" tooltip="Biomechanical Engineering"/>
              </a:rPr>
              <a:t>Biomechanical Engineering</a:t>
            </a:r>
            <a:r>
              <a:rPr lang="en-US" dirty="0" smtClean="0"/>
              <a:t> - Drs</a:t>
            </a:r>
            <a:r>
              <a:rPr lang="en-US" dirty="0"/>
              <a:t>. Charles </a:t>
            </a:r>
            <a:r>
              <a:rPr lang="en-US" dirty="0" err="1"/>
              <a:t>Eggleton</a:t>
            </a:r>
            <a:r>
              <a:rPr lang="en-US" dirty="0"/>
              <a:t>, Ronghui Ma, L.D. </a:t>
            </a:r>
            <a:r>
              <a:rPr lang="en-US" dirty="0" err="1"/>
              <a:t>Timmie</a:t>
            </a:r>
            <a:r>
              <a:rPr lang="en-US" dirty="0"/>
              <a:t> </a:t>
            </a:r>
            <a:r>
              <a:rPr lang="en-US" dirty="0" err="1"/>
              <a:t>Topoleski</a:t>
            </a:r>
            <a:r>
              <a:rPr lang="en-US" dirty="0"/>
              <a:t>, and Liang </a:t>
            </a:r>
            <a:r>
              <a:rPr lang="en-US" dirty="0" smtClean="0"/>
              <a:t>Zhu</a:t>
            </a:r>
          </a:p>
          <a:p>
            <a:pPr marL="0" indent="0">
              <a:spcBef>
                <a:spcPts val="1500"/>
              </a:spcBef>
              <a:buNone/>
            </a:pPr>
            <a:r>
              <a:rPr lang="en-US" u="sng" dirty="0" smtClean="0">
                <a:solidFill>
                  <a:srgbClr val="0070C0"/>
                </a:solidFill>
              </a:rPr>
              <a:t>Engineering Education </a:t>
            </a:r>
            <a:r>
              <a:rPr lang="en-US" dirty="0" smtClean="0"/>
              <a:t>– Dr. Jamie </a:t>
            </a:r>
            <a:r>
              <a:rPr lang="en-US" dirty="0" err="1"/>
              <a:t>Gurganus</a:t>
            </a:r>
            <a:r>
              <a:rPr lang="en-US" dirty="0" smtClean="0"/>
              <a:t> </a:t>
            </a:r>
          </a:p>
          <a:p>
            <a:pPr marL="0" indent="0">
              <a:buNone/>
            </a:pPr>
            <a:endParaRPr lang="en-US" dirty="0"/>
          </a:p>
          <a:p>
            <a:pPr marL="0" indent="0">
              <a:buNone/>
            </a:pPr>
            <a:endParaRPr kumimoji="1" lang="en-US" dirty="0">
              <a:solidFill>
                <a:schemeClr val="tx2"/>
              </a:solidFill>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2156035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EF3F2-2200-40BA-B4C5-B38837DA5179}"/>
              </a:ext>
            </a:extLst>
          </p:cNvPr>
          <p:cNvSpPr>
            <a:spLocks noGrp="1"/>
          </p:cNvSpPr>
          <p:nvPr>
            <p:ph type="title"/>
          </p:nvPr>
        </p:nvSpPr>
        <p:spPr/>
        <p:txBody>
          <a:bodyPr/>
          <a:lstStyle/>
          <a:p>
            <a:r>
              <a:rPr lang="en-US" b="1" dirty="0">
                <a:solidFill>
                  <a:srgbClr val="C00000"/>
                </a:solidFill>
              </a:rPr>
              <a:t>Research Experience for Undergraduate (REU)</a:t>
            </a:r>
          </a:p>
        </p:txBody>
      </p:sp>
      <p:sp>
        <p:nvSpPr>
          <p:cNvPr id="3" name="Content Placeholder 2">
            <a:extLst>
              <a:ext uri="{FF2B5EF4-FFF2-40B4-BE49-F238E27FC236}">
                <a16:creationId xmlns:a16="http://schemas.microsoft.com/office/drawing/2014/main" id="{EA548BD0-16AF-456F-ABC7-AFF99D7F2C3E}"/>
              </a:ext>
            </a:extLst>
          </p:cNvPr>
          <p:cNvSpPr>
            <a:spLocks noGrp="1"/>
          </p:cNvSpPr>
          <p:nvPr>
            <p:ph idx="1"/>
          </p:nvPr>
        </p:nvSpPr>
        <p:spPr>
          <a:xfrm>
            <a:off x="248529" y="1816246"/>
            <a:ext cx="11105271" cy="4819015"/>
          </a:xfrm>
        </p:spPr>
        <p:txBody>
          <a:bodyPr/>
          <a:lstStyle/>
          <a:p>
            <a:r>
              <a:rPr lang="en-US" b="1" dirty="0">
                <a:solidFill>
                  <a:srgbClr val="002060"/>
                </a:solidFill>
              </a:rPr>
              <a:t>National Labs</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Navy Research Lab (NRL)</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Army Research Lab (ARL)</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NASA</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JHU APL</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NIST</a:t>
            </a:r>
          </a:p>
          <a:p>
            <a:pPr marL="285750" lvl="1">
              <a:spcAft>
                <a:spcPts val="500"/>
              </a:spcAft>
              <a:defRPr/>
            </a:pPr>
            <a:r>
              <a:rPr lang="en-US" sz="2200" dirty="0" err="1">
                <a:solidFill>
                  <a:srgbClr val="000099"/>
                </a:solidFill>
                <a:latin typeface="Arial" panose="020B0604020202020204" pitchFamily="34" charset="0"/>
                <a:cs typeface="Arial" panose="020B0604020202020204" pitchFamily="34" charset="0"/>
              </a:rPr>
              <a:t>Idahao</a:t>
            </a:r>
            <a:r>
              <a:rPr lang="en-US" sz="2200" dirty="0">
                <a:solidFill>
                  <a:srgbClr val="000099"/>
                </a:solidFill>
                <a:latin typeface="Arial" panose="020B0604020202020204" pitchFamily="34" charset="0"/>
                <a:cs typeface="Arial" panose="020B0604020202020204" pitchFamily="34" charset="0"/>
              </a:rPr>
              <a:t> National Lab</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There are total 17 national labs</a:t>
            </a:r>
          </a:p>
          <a:p>
            <a:pPr marL="285750" lvl="1">
              <a:spcAft>
                <a:spcPts val="500"/>
              </a:spcAft>
              <a:defRPr/>
            </a:pPr>
            <a:r>
              <a:rPr lang="en-US" sz="2200" dirty="0">
                <a:solidFill>
                  <a:srgbClr val="000099"/>
                </a:solidFill>
                <a:latin typeface="Arial" panose="020B0604020202020204" pitchFamily="34" charset="0"/>
                <a:cs typeface="Arial" panose="020B0604020202020204" pitchFamily="34" charset="0"/>
              </a:rPr>
              <a:t>https://www.energy.gov/national-laboratories</a:t>
            </a:r>
          </a:p>
        </p:txBody>
      </p:sp>
    </p:spTree>
    <p:extLst>
      <p:ext uri="{BB962C8B-B14F-4D97-AF65-F5344CB8AC3E}">
        <p14:creationId xmlns:p14="http://schemas.microsoft.com/office/powerpoint/2010/main" val="2768037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885ECA2-0C5B-437D-993D-D28CDAA2364D}"/>
              </a:ext>
            </a:extLst>
          </p:cNvPr>
          <p:cNvSpPr>
            <a:spLocks noGrp="1" noChangeArrowheads="1"/>
          </p:cNvSpPr>
          <p:nvPr>
            <p:ph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b="1" dirty="0">
                <a:solidFill>
                  <a:srgbClr val="000099"/>
                </a:solidFill>
                <a:latin typeface="Arial" panose="020B0604020202020204" pitchFamily="34" charset="0"/>
              </a:rPr>
              <a:t>Naval Research Enterprise Intern Program (NREIP)  </a:t>
            </a:r>
          </a:p>
        </p:txBody>
      </p:sp>
      <p:sp>
        <p:nvSpPr>
          <p:cNvPr id="5" name="TextBox 4">
            <a:extLst>
              <a:ext uri="{FF2B5EF4-FFF2-40B4-BE49-F238E27FC236}">
                <a16:creationId xmlns:a16="http://schemas.microsoft.com/office/drawing/2014/main" id="{9C970183-50E9-4C71-BD2D-40169EA13B26}"/>
              </a:ext>
            </a:extLst>
          </p:cNvPr>
          <p:cNvSpPr txBox="1">
            <a:spLocks noChangeArrowheads="1"/>
          </p:cNvSpPr>
          <p:nvPr/>
        </p:nvSpPr>
        <p:spPr bwMode="auto">
          <a:xfrm>
            <a:off x="767544" y="2360956"/>
            <a:ext cx="11105587" cy="2316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28575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spcAft>
                <a:spcPts val="500"/>
              </a:spcAft>
              <a:buFont typeface="Arial" panose="020B0604020202020204" pitchFamily="34" charset="0"/>
              <a:buChar char="•"/>
              <a:defRPr/>
            </a:pPr>
            <a:r>
              <a:rPr lang="en-US" altLang="en-US" sz="2200" dirty="0">
                <a:solidFill>
                  <a:srgbClr val="000099"/>
                </a:solidFill>
              </a:rPr>
              <a:t>Ten-week summer program for undergraduate (sophomores &amp;</a:t>
            </a:r>
            <a:r>
              <a:rPr lang="en-US" altLang="en-US" sz="2200" kern="100" dirty="0">
                <a:solidFill>
                  <a:srgbClr val="000099"/>
                </a:solidFill>
              </a:rPr>
              <a:t>↑</a:t>
            </a:r>
            <a:r>
              <a:rPr lang="en-US" altLang="en-US" sz="2200" dirty="0">
                <a:solidFill>
                  <a:srgbClr val="000099"/>
                </a:solidFill>
              </a:rPr>
              <a:t>) and graduate students </a:t>
            </a:r>
          </a:p>
          <a:p>
            <a:pPr lvl="1">
              <a:spcAft>
                <a:spcPts val="500"/>
              </a:spcAft>
              <a:buFont typeface="Arial" panose="020B0604020202020204" pitchFamily="34" charset="0"/>
              <a:buChar char="•"/>
              <a:defRPr/>
            </a:pPr>
            <a:r>
              <a:rPr lang="en-US" altLang="en-US" sz="2200" dirty="0">
                <a:solidFill>
                  <a:srgbClr val="000099"/>
                </a:solidFill>
              </a:rPr>
              <a:t> Participating students receive a stipend, amount is subject to change</a:t>
            </a:r>
          </a:p>
          <a:p>
            <a:pPr lvl="1">
              <a:spcAft>
                <a:spcPts val="500"/>
              </a:spcAft>
              <a:buFont typeface="Arial" panose="020B0604020202020204" pitchFamily="34" charset="0"/>
              <a:buChar char="•"/>
              <a:defRPr/>
            </a:pPr>
            <a:endParaRPr lang="en-US" altLang="en-US" sz="2200" dirty="0">
              <a:solidFill>
                <a:srgbClr val="000099"/>
              </a:solidFill>
            </a:endParaRPr>
          </a:p>
          <a:p>
            <a:pPr lvl="1">
              <a:spcAft>
                <a:spcPts val="500"/>
              </a:spcAft>
              <a:buFont typeface="Arial" panose="020B0604020202020204" pitchFamily="34" charset="0"/>
              <a:buChar char="•"/>
              <a:defRPr/>
            </a:pPr>
            <a:r>
              <a:rPr lang="en-US" altLang="en-US" sz="2200" dirty="0">
                <a:solidFill>
                  <a:srgbClr val="000099"/>
                </a:solidFill>
              </a:rPr>
              <a:t>Please consult the ASEE website below for current stipend information.  http://nreip.asee.org/</a:t>
            </a:r>
          </a:p>
        </p:txBody>
      </p:sp>
      <p:sp>
        <p:nvSpPr>
          <p:cNvPr id="12" name="Title 1">
            <a:extLst>
              <a:ext uri="{FF2B5EF4-FFF2-40B4-BE49-F238E27FC236}">
                <a16:creationId xmlns:a16="http://schemas.microsoft.com/office/drawing/2014/main" id="{2CD604B8-60D1-48C8-9403-2B9D2C781A31}"/>
              </a:ext>
            </a:extLst>
          </p:cNvPr>
          <p:cNvSpPr>
            <a:spLocks noGrp="1"/>
          </p:cNvSpPr>
          <p:nvPr>
            <p:ph type="title"/>
          </p:nvPr>
        </p:nvSpPr>
        <p:spPr>
          <a:xfrm>
            <a:off x="192505" y="365125"/>
            <a:ext cx="11680625" cy="1325563"/>
          </a:xfrm>
        </p:spPr>
        <p:txBody>
          <a:bodyPr>
            <a:normAutofit/>
          </a:bodyPr>
          <a:lstStyle/>
          <a:p>
            <a:r>
              <a:rPr lang="en-US" sz="3200" b="1" dirty="0">
                <a:solidFill>
                  <a:srgbClr val="C00000"/>
                </a:solidFill>
                <a:latin typeface="Arial" panose="020B0604020202020204" pitchFamily="34" charset="0"/>
                <a:cs typeface="Arial" panose="020B0604020202020204" pitchFamily="34" charset="0"/>
              </a:rPr>
              <a:t>Students Opportunities at </a:t>
            </a:r>
            <a:r>
              <a:rPr lang="en-US" sz="3200" b="1" dirty="0" smtClean="0">
                <a:solidFill>
                  <a:srgbClr val="C00000"/>
                </a:solidFill>
                <a:latin typeface="Arial" panose="020B0604020202020204" pitchFamily="34" charset="0"/>
                <a:cs typeface="Arial" panose="020B0604020202020204" pitchFamily="34" charset="0"/>
              </a:rPr>
              <a:t>NRL  </a:t>
            </a:r>
            <a:r>
              <a:rPr lang="en-US" altLang="en-US" sz="3200" dirty="0" smtClean="0">
                <a:solidFill>
                  <a:srgbClr val="000099"/>
                </a:solidFill>
              </a:rPr>
              <a:t>http</a:t>
            </a:r>
            <a:r>
              <a:rPr lang="en-US" altLang="en-US" sz="3200" dirty="0">
                <a:solidFill>
                  <a:srgbClr val="000099"/>
                </a:solidFill>
              </a:rPr>
              <a:t>://nreip.asee.org/</a:t>
            </a:r>
            <a:endParaRPr lang="en-US" sz="32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388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2BAE59-5F46-47A7-86D9-4767AB6F8A2C}"/>
              </a:ext>
            </a:extLst>
          </p:cNvPr>
          <p:cNvSpPr>
            <a:spLocks noGrp="1"/>
          </p:cNvSpPr>
          <p:nvPr>
            <p:ph type="title"/>
          </p:nvPr>
        </p:nvSpPr>
        <p:spPr>
          <a:xfrm>
            <a:off x="838200" y="365125"/>
            <a:ext cx="10515600" cy="1325563"/>
          </a:xfrm>
        </p:spPr>
        <p:txBody>
          <a:bodyPr/>
          <a:lstStyle/>
          <a:p>
            <a:pPr algn="just"/>
            <a:r>
              <a:rPr lang="en-US" sz="3200" b="1" dirty="0">
                <a:solidFill>
                  <a:srgbClr val="C00000"/>
                </a:solidFill>
                <a:latin typeface="Arial" panose="020B0604020202020204" pitchFamily="34" charset="0"/>
                <a:ea typeface="+mn-ea"/>
                <a:cs typeface="+mn-cs"/>
              </a:rPr>
              <a:t>Students Opportunities at NRL</a:t>
            </a:r>
          </a:p>
        </p:txBody>
      </p:sp>
      <p:sp>
        <p:nvSpPr>
          <p:cNvPr id="5" name="TextBox 4">
            <a:extLst>
              <a:ext uri="{FF2B5EF4-FFF2-40B4-BE49-F238E27FC236}">
                <a16:creationId xmlns:a16="http://schemas.microsoft.com/office/drawing/2014/main" id="{18B36A17-F271-4C25-9E78-5F5266044951}"/>
              </a:ext>
            </a:extLst>
          </p:cNvPr>
          <p:cNvSpPr txBox="1"/>
          <p:nvPr/>
        </p:nvSpPr>
        <p:spPr>
          <a:xfrm>
            <a:off x="1524000" y="2057401"/>
            <a:ext cx="9067800" cy="3862596"/>
          </a:xfrm>
          <a:prstGeom prst="rect">
            <a:avLst/>
          </a:prstGeom>
          <a:noFill/>
        </p:spPr>
        <p:txBody>
          <a:bodyPr>
            <a:spAutoFit/>
          </a:bodyPr>
          <a:lstStyle/>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Applicants accepted year round</a:t>
            </a:r>
          </a:p>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Must be US citizen with a GPA of 2.5+</a:t>
            </a:r>
          </a:p>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Enrolled in qualifying institution at least half-time during program and working toward a degree</a:t>
            </a:r>
          </a:p>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Students work full-time for a min. 9 months (in 6171);  </a:t>
            </a:r>
          </a:p>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	in other codes, students can work part-time or full-time       		&amp; length varies</a:t>
            </a:r>
          </a:p>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Email resume and transcript to </a:t>
            </a:r>
            <a:r>
              <a:rPr lang="en-US" sz="2200" dirty="0">
                <a:solidFill>
                  <a:srgbClr val="000099"/>
                </a:solidFill>
                <a:latin typeface="Arial" panose="020B060402020202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SSEP@hro.nrl.navy.mil</a:t>
            </a:r>
            <a:endParaRPr lang="en-US" sz="2200" dirty="0">
              <a:solidFill>
                <a:srgbClr val="000099"/>
              </a:solidFill>
              <a:latin typeface="Arial" panose="020B0604020202020204" pitchFamily="34" charset="0"/>
              <a:cs typeface="Arial" panose="020B0604020202020204" pitchFamily="34" charset="0"/>
            </a:endParaRPr>
          </a:p>
          <a:p>
            <a:pPr marL="285750" lvl="1" indent="-228600">
              <a:spcAft>
                <a:spcPts val="500"/>
              </a:spcAft>
              <a:buFont typeface="Arial" panose="020B0604020202020204" pitchFamily="34" charset="0"/>
              <a:buChar char="•"/>
              <a:defRPr/>
            </a:pPr>
            <a:r>
              <a:rPr lang="en-US" sz="2200" dirty="0">
                <a:solidFill>
                  <a:srgbClr val="000099"/>
                </a:solidFill>
                <a:latin typeface="Arial" panose="020B0604020202020204" pitchFamily="34" charset="0"/>
                <a:cs typeface="Arial" panose="020B0604020202020204" pitchFamily="34" charset="0"/>
              </a:rPr>
              <a:t>Suggest emailing scientist/engineer you want to work with first to determine if they have space and money</a:t>
            </a:r>
          </a:p>
        </p:txBody>
      </p:sp>
      <p:sp>
        <p:nvSpPr>
          <p:cNvPr id="6" name="Rectangle 5">
            <a:extLst>
              <a:ext uri="{FF2B5EF4-FFF2-40B4-BE49-F238E27FC236}">
                <a16:creationId xmlns:a16="http://schemas.microsoft.com/office/drawing/2014/main" id="{2B7C6610-809D-4A6F-AF25-150E27E82C34}"/>
              </a:ext>
            </a:extLst>
          </p:cNvPr>
          <p:cNvSpPr/>
          <p:nvPr/>
        </p:nvSpPr>
        <p:spPr>
          <a:xfrm>
            <a:off x="1028220" y="1631239"/>
            <a:ext cx="4968027" cy="369332"/>
          </a:xfrm>
          <a:prstGeom prst="rect">
            <a:avLst/>
          </a:prstGeom>
        </p:spPr>
        <p:txBody>
          <a:bodyPr wrap="none">
            <a:spAutoFit/>
          </a:bodyPr>
          <a:lstStyle/>
          <a:p>
            <a:r>
              <a:rPr lang="en-US" altLang="en-US" b="1" dirty="0">
                <a:solidFill>
                  <a:srgbClr val="000099"/>
                </a:solidFill>
                <a:latin typeface="Arial" panose="020B0604020202020204" pitchFamily="34" charset="0"/>
              </a:rPr>
              <a:t>STEM Student Employment Program (SSEP</a:t>
            </a:r>
            <a:endParaRPr lang="en-US" dirty="0"/>
          </a:p>
        </p:txBody>
      </p:sp>
    </p:spTree>
    <p:extLst>
      <p:ext uri="{BB962C8B-B14F-4D97-AF65-F5344CB8AC3E}">
        <p14:creationId xmlns:p14="http://schemas.microsoft.com/office/powerpoint/2010/main" val="3578449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291EC-5E82-4F31-88C0-29E861E12699}"/>
              </a:ext>
            </a:extLst>
          </p:cNvPr>
          <p:cNvSpPr>
            <a:spLocks noGrp="1"/>
          </p:cNvSpPr>
          <p:nvPr>
            <p:ph type="title"/>
          </p:nvPr>
        </p:nvSpPr>
        <p:spPr>
          <a:xfrm>
            <a:off x="650635" y="-24080"/>
            <a:ext cx="10515600" cy="1325563"/>
          </a:xfrm>
        </p:spPr>
        <p:txBody>
          <a:bodyPr>
            <a:normAutofit/>
          </a:bodyPr>
          <a:lstStyle/>
          <a:p>
            <a:pPr algn="just"/>
            <a:r>
              <a:rPr lang="en-US" sz="3200" b="1" dirty="0">
                <a:solidFill>
                  <a:srgbClr val="C00000"/>
                </a:solidFill>
                <a:latin typeface="Arial" panose="020B0604020202020204" pitchFamily="34" charset="0"/>
                <a:ea typeface="+mn-ea"/>
                <a:cs typeface="+mn-cs"/>
              </a:rPr>
              <a:t>Graduate Student Opportunity at NRL</a:t>
            </a:r>
          </a:p>
        </p:txBody>
      </p:sp>
      <p:sp>
        <p:nvSpPr>
          <p:cNvPr id="3" name="Content Placeholder 2">
            <a:extLst>
              <a:ext uri="{FF2B5EF4-FFF2-40B4-BE49-F238E27FC236}">
                <a16:creationId xmlns:a16="http://schemas.microsoft.com/office/drawing/2014/main" id="{BB558064-DFB0-4396-8978-DB9A3F3D2CA5}"/>
              </a:ext>
            </a:extLst>
          </p:cNvPr>
          <p:cNvSpPr>
            <a:spLocks noGrp="1"/>
          </p:cNvSpPr>
          <p:nvPr>
            <p:ph idx="1"/>
          </p:nvPr>
        </p:nvSpPr>
        <p:spPr/>
        <p:txBody>
          <a:bodyPr/>
          <a:lstStyle/>
          <a:p>
            <a:pPr marL="285750" lvl="1">
              <a:spcBef>
                <a:spcPct val="0"/>
              </a:spcBef>
              <a:spcAft>
                <a:spcPts val="500"/>
              </a:spcAft>
              <a:defRPr/>
            </a:pPr>
            <a:r>
              <a:rPr lang="en-US" altLang="en-US" sz="2200" dirty="0">
                <a:solidFill>
                  <a:srgbClr val="000099"/>
                </a:solidFill>
                <a:latin typeface="Arial" panose="020B0604020202020204" pitchFamily="34" charset="0"/>
                <a:cs typeface="Arial" panose="020B0604020202020204" pitchFamily="34" charset="0"/>
              </a:rPr>
              <a:t>Three year program for recent outstanding graduates to support their study in a doctoral degree program in electrical engineering, computer sciences, material sciences, applied physics, and ocean engineering</a:t>
            </a:r>
          </a:p>
          <a:p>
            <a:pPr marL="285750" lvl="1">
              <a:spcBef>
                <a:spcPct val="0"/>
              </a:spcBef>
              <a:spcAft>
                <a:spcPts val="500"/>
              </a:spcAft>
              <a:defRPr/>
            </a:pPr>
            <a:endParaRPr lang="en-US" altLang="en-US" sz="2200" dirty="0">
              <a:solidFill>
                <a:srgbClr val="000099"/>
              </a:solidFill>
              <a:latin typeface="Arial" panose="020B0604020202020204" pitchFamily="34" charset="0"/>
              <a:cs typeface="Arial" panose="020B0604020202020204" pitchFamily="34" charset="0"/>
            </a:endParaRPr>
          </a:p>
          <a:p>
            <a:pPr marL="285750" lvl="1">
              <a:spcBef>
                <a:spcPct val="0"/>
              </a:spcBef>
              <a:spcAft>
                <a:spcPts val="500"/>
              </a:spcAft>
              <a:defRPr/>
            </a:pPr>
            <a:r>
              <a:rPr lang="en-US" altLang="en-US" sz="2200" dirty="0">
                <a:solidFill>
                  <a:srgbClr val="000099"/>
                </a:solidFill>
                <a:latin typeface="Arial" panose="020B0604020202020204" pitchFamily="34" charset="0"/>
                <a:cs typeface="Arial" panose="020B0604020202020204" pitchFamily="34" charset="0"/>
              </a:rPr>
              <a:t>Perform research in a Navy laboratory during the summer</a:t>
            </a:r>
          </a:p>
          <a:p>
            <a:pPr marL="57150" lvl="1" indent="0">
              <a:spcBef>
                <a:spcPct val="0"/>
              </a:spcBef>
              <a:spcAft>
                <a:spcPts val="500"/>
              </a:spcAft>
              <a:buNone/>
              <a:defRPr/>
            </a:pPr>
            <a:endParaRPr lang="en-US" altLang="en-US" sz="2200" dirty="0">
              <a:solidFill>
                <a:srgbClr val="000099"/>
              </a:solidFill>
              <a:latin typeface="Arial" panose="020B0604020202020204" pitchFamily="34" charset="0"/>
              <a:cs typeface="Arial" panose="020B0604020202020204" pitchFamily="34" charset="0"/>
            </a:endParaRPr>
          </a:p>
          <a:p>
            <a:pPr marL="285750" lvl="1">
              <a:spcBef>
                <a:spcPct val="0"/>
              </a:spcBef>
              <a:spcAft>
                <a:spcPts val="500"/>
              </a:spcAft>
              <a:defRPr/>
            </a:pPr>
            <a:r>
              <a:rPr lang="en-US" altLang="en-US" sz="2200" dirty="0">
                <a:solidFill>
                  <a:srgbClr val="000099"/>
                </a:solidFill>
                <a:latin typeface="Arial" panose="020B0604020202020204" pitchFamily="34" charset="0"/>
                <a:cs typeface="Arial" panose="020B0604020202020204" pitchFamily="34" charset="0"/>
              </a:rPr>
              <a:t>The Department of Defense pays the fellow's full tuition and required fees</a:t>
            </a:r>
          </a:p>
          <a:p>
            <a:pPr marL="285750" lvl="1">
              <a:spcBef>
                <a:spcPct val="0"/>
              </a:spcBef>
              <a:spcAft>
                <a:spcPts val="500"/>
              </a:spcAft>
              <a:defRPr/>
            </a:pPr>
            <a:r>
              <a:rPr lang="en-US" altLang="en-US" sz="2200" dirty="0">
                <a:solidFill>
                  <a:srgbClr val="000099"/>
                </a:solidFill>
                <a:latin typeface="Arial" panose="020B0604020202020204" pitchFamily="34" charset="0"/>
                <a:cs typeface="Arial" panose="020B0604020202020204" pitchFamily="34" charset="0"/>
              </a:rPr>
              <a:t>http://www.asee.org/ndseg</a:t>
            </a:r>
          </a:p>
          <a:p>
            <a:endParaRPr lang="en-US" dirty="0"/>
          </a:p>
        </p:txBody>
      </p:sp>
      <p:sp>
        <p:nvSpPr>
          <p:cNvPr id="4" name="Rectangle 3">
            <a:extLst>
              <a:ext uri="{FF2B5EF4-FFF2-40B4-BE49-F238E27FC236}">
                <a16:creationId xmlns:a16="http://schemas.microsoft.com/office/drawing/2014/main" id="{05899D70-8C94-41B7-B97A-449216FA2F36}"/>
              </a:ext>
            </a:extLst>
          </p:cNvPr>
          <p:cNvSpPr/>
          <p:nvPr/>
        </p:nvSpPr>
        <p:spPr>
          <a:xfrm>
            <a:off x="909710" y="1253589"/>
            <a:ext cx="10077157" cy="369332"/>
          </a:xfrm>
          <a:prstGeom prst="rect">
            <a:avLst/>
          </a:prstGeom>
        </p:spPr>
        <p:txBody>
          <a:bodyPr wrap="square">
            <a:spAutoFit/>
          </a:bodyPr>
          <a:lstStyle/>
          <a:p>
            <a:pPr algn="just">
              <a:spcBef>
                <a:spcPct val="0"/>
              </a:spcBef>
              <a:buFontTx/>
              <a:buNone/>
            </a:pPr>
            <a:r>
              <a:rPr lang="en-US" altLang="en-US" b="1" dirty="0">
                <a:solidFill>
                  <a:srgbClr val="000099"/>
                </a:solidFill>
                <a:latin typeface="Arial" panose="020B0604020202020204" pitchFamily="34" charset="0"/>
              </a:rPr>
              <a:t>National Defense Science and Engineering Graduate (NDSEG) Fellowship</a:t>
            </a:r>
          </a:p>
        </p:txBody>
      </p:sp>
    </p:spTree>
    <p:extLst>
      <p:ext uri="{BB962C8B-B14F-4D97-AF65-F5344CB8AC3E}">
        <p14:creationId xmlns:p14="http://schemas.microsoft.com/office/powerpoint/2010/main" val="2057597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1064</Words>
  <Application>Microsoft Office PowerPoint</Application>
  <PresentationFormat>Widescreen</PresentationFormat>
  <Paragraphs>106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Reach out to faculty</vt:lpstr>
      <vt:lpstr>Why reach out to faculty members</vt:lpstr>
      <vt:lpstr>Initiate your first  contact</vt:lpstr>
      <vt:lpstr>Find a research position</vt:lpstr>
      <vt:lpstr>Research at UMBC </vt:lpstr>
      <vt:lpstr>Research Experience for Undergraduate (REU)</vt:lpstr>
      <vt:lpstr>Students Opportunities at NRL  http://nreip.asee.org/</vt:lpstr>
      <vt:lpstr>Students Opportunities at NRL</vt:lpstr>
      <vt:lpstr>Graduate Student Opportunity at NRL</vt:lpstr>
      <vt:lpstr>    Summer Undergraduate Research Fellowships NIST  https://www.nist.gov/cnst/cnst-summer-undergraduate-research-fellowships  </vt:lpstr>
      <vt:lpstr>    Summer Undergraduate Research Fellowships NIST https://www.nist.gov/cnst/cnst-summer-undergraduate-research-fellowships  </vt:lpstr>
      <vt:lpstr>REU</vt:lpstr>
      <vt:lpstr>Industries internship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Reach out of Faculty</dc:title>
  <dc:creator>Ronghui Ma</dc:creator>
  <cp:lastModifiedBy>Liang Zhu</cp:lastModifiedBy>
  <cp:revision>30</cp:revision>
  <dcterms:created xsi:type="dcterms:W3CDTF">2020-08-31T15:28:12Z</dcterms:created>
  <dcterms:modified xsi:type="dcterms:W3CDTF">2020-09-04T18:06:44Z</dcterms:modified>
</cp:coreProperties>
</file>