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56" r:id="rId3"/>
    <p:sldId id="267" r:id="rId4"/>
    <p:sldId id="268" r:id="rId5"/>
    <p:sldId id="269" r:id="rId6"/>
    <p:sldId id="271" r:id="rId7"/>
    <p:sldId id="274"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75"/>
  </p:normalViewPr>
  <p:slideViewPr>
    <p:cSldViewPr snapToGrid="0" snapToObjects="1">
      <p:cViewPr varScale="1">
        <p:scale>
          <a:sx n="80" d="100"/>
          <a:sy n="80" d="100"/>
        </p:scale>
        <p:origin x="880" y="44"/>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3C41C-A487-0C45-A261-16903102544D}" type="datetimeFigureOut">
              <a:rPr lang="en-US" smtClean="0"/>
              <a:t>5/14/2025</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38745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3C41C-A487-0C45-A261-16903102544D}" type="datetimeFigureOut">
              <a:rPr lang="en-US" smtClean="0"/>
              <a:t>5/14/2025</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07351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t>5/14/2025</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99795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1426"/>
            <a:ext cx="4038600" cy="3173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1426"/>
            <a:ext cx="4038600" cy="3173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3C41C-A487-0C45-A261-16903102544D}" type="datetimeFigureOut">
              <a:rPr lang="en-US" smtClean="0"/>
              <a:t>5/14/2025</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76781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397255"/>
            <a:ext cx="4040188" cy="436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9" y="1989969"/>
            <a:ext cx="4040188" cy="26940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97255"/>
            <a:ext cx="4041775" cy="436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9969"/>
            <a:ext cx="4041775" cy="26940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3C41C-A487-0C45-A261-16903102544D}" type="datetimeFigureOut">
              <a:rPr lang="en-US" smtClean="0"/>
              <a:t>5/14/2025</a:t>
            </a:fld>
            <a:endParaRPr lang="en-US"/>
          </a:p>
        </p:txBody>
      </p:sp>
      <p:sp>
        <p:nvSpPr>
          <p:cNvPr id="8" name="Footer Placeholder 7"/>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20580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3C41C-A487-0C45-A261-16903102544D}" type="datetimeFigureOut">
              <a:rPr lang="en-US" smtClean="0"/>
              <a:t>5/14/2025</a:t>
            </a:fld>
            <a:endParaRPr lang="en-US"/>
          </a:p>
        </p:txBody>
      </p:sp>
      <p:sp>
        <p:nvSpPr>
          <p:cNvPr id="4" name="Footer Placeholder 3"/>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53554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t>5/14/2025</a:t>
            </a:fld>
            <a:endParaRPr lang="en-US"/>
          </a:p>
        </p:txBody>
      </p:sp>
      <p:sp>
        <p:nvSpPr>
          <p:cNvPr id="3" name="Footer Placeholder 2"/>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141080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79122"/>
            <a:ext cx="3008313" cy="77736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79122"/>
            <a:ext cx="5111750" cy="39155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609519"/>
            <a:ext cx="3008313" cy="29851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t>5/14/2025</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37343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58517"/>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1764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28357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803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2644"/>
            <a:ext cx="8229600" cy="6440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10179"/>
            <a:ext cx="8229600" cy="2984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63C41C-A487-0C45-A261-16903102544D}" type="datetimeFigureOut">
              <a:rPr lang="en-US" smtClean="0"/>
              <a:t>5/14/2025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URL</a:t>
            </a:r>
          </a:p>
        </p:txBody>
      </p:sp>
      <p:pic>
        <p:nvPicPr>
          <p:cNvPr id="7" name="Picture 6" descr="MD-flag-background-ppt.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3999" cy="571500"/>
          </a:xfrm>
          <a:prstGeom prst="rect">
            <a:avLst/>
          </a:prstGeom>
        </p:spPr>
      </p:pic>
      <p:pic>
        <p:nvPicPr>
          <p:cNvPr id="8" name="Picture 7" descr="UMBC-primary-logo-CMYK-on-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4287" y="86177"/>
            <a:ext cx="1749252" cy="402989"/>
          </a:xfrm>
          <a:prstGeom prst="rect">
            <a:avLst/>
          </a:prstGeom>
        </p:spPr>
      </p:pic>
      <p:pic>
        <p:nvPicPr>
          <p:cNvPr id="10" name="Picture 9" descr="corner-el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19918" y="3901058"/>
            <a:ext cx="1224081" cy="1242442"/>
          </a:xfrm>
          <a:prstGeom prst="rect">
            <a:avLst/>
          </a:prstGeom>
          <a:noFill/>
          <a:ln>
            <a:noFill/>
          </a:ln>
        </p:spPr>
      </p:pic>
    </p:spTree>
    <p:extLst>
      <p:ext uri="{BB962C8B-B14F-4D97-AF65-F5344CB8AC3E}">
        <p14:creationId xmlns:p14="http://schemas.microsoft.com/office/powerpoint/2010/main" val="80290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gistrar.umbc.edu/services/records/privacy-and-the-release-of-education-record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mbc.atlassian.net/wiki/x/AgAgLQ"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CB45-92FB-C62A-2E7D-DAEFC27BCB76}"/>
              </a:ext>
            </a:extLst>
          </p:cNvPr>
          <p:cNvSpPr>
            <a:spLocks noGrp="1"/>
          </p:cNvSpPr>
          <p:nvPr>
            <p:ph type="title"/>
          </p:nvPr>
        </p:nvSpPr>
        <p:spPr>
          <a:xfrm>
            <a:off x="457200" y="668788"/>
            <a:ext cx="8229600" cy="644065"/>
          </a:xfrm>
        </p:spPr>
        <p:txBody>
          <a:bodyPr>
            <a:normAutofit fontScale="90000"/>
          </a:bodyPr>
          <a:lstStyle/>
          <a:p>
            <a:r>
              <a:rPr lang="en-US" dirty="0"/>
              <a:t>FERPA Training</a:t>
            </a:r>
          </a:p>
        </p:txBody>
      </p:sp>
      <p:sp>
        <p:nvSpPr>
          <p:cNvPr id="3" name="Content Placeholder 2">
            <a:extLst>
              <a:ext uri="{FF2B5EF4-FFF2-40B4-BE49-F238E27FC236}">
                <a16:creationId xmlns:a16="http://schemas.microsoft.com/office/drawing/2014/main" id="{DD698F32-FD37-F041-7E5C-79B5DFFF18BB}"/>
              </a:ext>
            </a:extLst>
          </p:cNvPr>
          <p:cNvSpPr>
            <a:spLocks noGrp="1"/>
          </p:cNvSpPr>
          <p:nvPr>
            <p:ph idx="1"/>
          </p:nvPr>
        </p:nvSpPr>
        <p:spPr>
          <a:xfrm>
            <a:off x="443753" y="1919461"/>
            <a:ext cx="8063753" cy="2078798"/>
          </a:xfrm>
        </p:spPr>
        <p:txBody>
          <a:bodyPr>
            <a:normAutofit/>
          </a:bodyPr>
          <a:lstStyle/>
          <a:p>
            <a:pPr marL="0" indent="0" algn="l" rtl="0" fontAlgn="base">
              <a:buNone/>
            </a:pPr>
            <a:r>
              <a:rPr lang="en-US" sz="1800" b="1" i="0" dirty="0">
                <a:solidFill>
                  <a:srgbClr val="000000"/>
                </a:solidFill>
                <a:effectLst/>
                <a:latin typeface="+mj-lt"/>
              </a:rPr>
              <a:t>PROPOSAL:</a:t>
            </a:r>
            <a:r>
              <a:rPr lang="en-US" sz="1800" b="0" i="0" dirty="0">
                <a:solidFill>
                  <a:srgbClr val="000000"/>
                </a:solidFill>
                <a:effectLst/>
                <a:latin typeface="+mj-lt"/>
              </a:rPr>
              <a:t> </a:t>
            </a:r>
            <a:endParaRPr lang="en-US" sz="1800" dirty="0">
              <a:solidFill>
                <a:srgbClr val="000000"/>
              </a:solidFill>
              <a:latin typeface="+mj-lt"/>
            </a:endParaRPr>
          </a:p>
          <a:p>
            <a:pPr marL="0" indent="0" algn="l" rtl="0" fontAlgn="base">
              <a:buNone/>
            </a:pPr>
            <a:endParaRPr lang="en-US" sz="1800" b="1" i="0" dirty="0">
              <a:solidFill>
                <a:srgbClr val="000000"/>
              </a:solidFill>
              <a:effectLst/>
              <a:latin typeface="+mj-lt"/>
            </a:endParaRPr>
          </a:p>
          <a:p>
            <a:pPr marL="0" indent="0" algn="l" rtl="0" fontAlgn="base">
              <a:buNone/>
            </a:pPr>
            <a:r>
              <a:rPr lang="en-US" sz="1800" i="0" dirty="0">
                <a:solidFill>
                  <a:srgbClr val="000000"/>
                </a:solidFill>
                <a:effectLst/>
                <a:latin typeface="+mj-lt"/>
              </a:rPr>
              <a:t>To leverage training resources available to UMBC through CITI (currently utilized by Sponsored Programs) to provide and require FERPA training to all faculty and staff who are granted access to student data through Peoplesoft or REX </a:t>
            </a:r>
          </a:p>
          <a:p>
            <a:pPr marL="0" marR="0" indent="0">
              <a:lnSpc>
                <a:spcPct val="115000"/>
              </a:lnSpc>
              <a:spcBef>
                <a:spcPts val="0"/>
              </a:spcBef>
              <a:spcAft>
                <a:spcPts val="0"/>
              </a:spcAft>
              <a:buNone/>
            </a:pPr>
            <a:r>
              <a:rPr lang="en-US" sz="1800" dirty="0">
                <a:effectLst/>
                <a:latin typeface="+mj-lt"/>
                <a:ea typeface="Calibri" panose="020F0502020204030204" pitchFamily="34" charset="0"/>
                <a:cs typeface="Times New Roman" panose="02020603050405020304" pitchFamily="18" charset="0"/>
              </a:rPr>
              <a:t> </a:t>
            </a:r>
          </a:p>
          <a:p>
            <a:pPr marL="0" indent="0">
              <a:buNone/>
            </a:pPr>
            <a:endParaRPr lang="en-US" sz="4000" dirty="0"/>
          </a:p>
        </p:txBody>
      </p:sp>
    </p:spTree>
    <p:extLst>
      <p:ext uri="{BB962C8B-B14F-4D97-AF65-F5344CB8AC3E}">
        <p14:creationId xmlns:p14="http://schemas.microsoft.com/office/powerpoint/2010/main" val="422526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C1B907-90D1-4980-A61B-119A812300C2}"/>
              </a:ext>
            </a:extLst>
          </p:cNvPr>
          <p:cNvSpPr>
            <a:spLocks noGrp="1"/>
          </p:cNvSpPr>
          <p:nvPr>
            <p:ph type="title"/>
          </p:nvPr>
        </p:nvSpPr>
        <p:spPr/>
        <p:txBody>
          <a:bodyPr>
            <a:normAutofit fontScale="90000"/>
          </a:bodyPr>
          <a:lstStyle/>
          <a:p>
            <a:r>
              <a:rPr lang="en-US" dirty="0"/>
              <a:t>FERPA Training</a:t>
            </a:r>
          </a:p>
        </p:txBody>
      </p:sp>
      <p:sp>
        <p:nvSpPr>
          <p:cNvPr id="7" name="Content Placeholder 6">
            <a:extLst>
              <a:ext uri="{FF2B5EF4-FFF2-40B4-BE49-F238E27FC236}">
                <a16:creationId xmlns:a16="http://schemas.microsoft.com/office/drawing/2014/main" id="{977D3895-2AE6-806C-078B-9A25FBEE2A75}"/>
              </a:ext>
            </a:extLst>
          </p:cNvPr>
          <p:cNvSpPr>
            <a:spLocks noGrp="1"/>
          </p:cNvSpPr>
          <p:nvPr>
            <p:ph sz="half" idx="1"/>
          </p:nvPr>
        </p:nvSpPr>
        <p:spPr/>
        <p:txBody>
          <a:bodyPr>
            <a:normAutofit/>
          </a:bodyPr>
          <a:lstStyle/>
          <a:p>
            <a:pPr marL="0" indent="0" algn="l" rtl="0" fontAlgn="base">
              <a:buNone/>
            </a:pPr>
            <a:r>
              <a:rPr lang="en-US" sz="1800" b="1" i="0" dirty="0">
                <a:solidFill>
                  <a:srgbClr val="000000"/>
                </a:solidFill>
                <a:effectLst/>
                <a:latin typeface="+mj-lt"/>
              </a:rPr>
              <a:t>Current Process:</a:t>
            </a:r>
            <a:r>
              <a:rPr lang="en-US" sz="1800" b="0" i="0" dirty="0">
                <a:solidFill>
                  <a:srgbClr val="000000"/>
                </a:solidFill>
                <a:effectLst/>
                <a:latin typeface="+mj-lt"/>
              </a:rPr>
              <a:t> </a:t>
            </a:r>
          </a:p>
          <a:p>
            <a:pPr marL="0" indent="0" algn="l" rtl="0" fontAlgn="base">
              <a:buNone/>
            </a:pPr>
            <a:endParaRPr lang="en-US" sz="1800" b="1" i="0" dirty="0">
              <a:solidFill>
                <a:srgbClr val="000000"/>
              </a:solidFill>
              <a:effectLst/>
              <a:latin typeface="+mj-lt"/>
            </a:endParaRPr>
          </a:p>
          <a:p>
            <a:pPr marL="0" indent="0" algn="l" rtl="0" fontAlgn="base">
              <a:buNone/>
            </a:pPr>
            <a:r>
              <a:rPr lang="en-US" sz="1800" i="0" dirty="0">
                <a:solidFill>
                  <a:srgbClr val="000000"/>
                </a:solidFill>
                <a:effectLst/>
                <a:latin typeface="+mj-lt"/>
              </a:rPr>
              <a:t>The SA access request form notes that the requestor has read and understands UMBC’s Privacy and the Release of Education Records info at </a:t>
            </a:r>
            <a:r>
              <a:rPr lang="en-US" sz="1800" i="0" u="sng" strike="noStrike" dirty="0">
                <a:solidFill>
                  <a:srgbClr val="467886"/>
                </a:solidFill>
                <a:effectLst/>
                <a:latin typeface="+mj-lt"/>
                <a:hlinkClick r:id="rId2"/>
              </a:rPr>
              <a:t>https://registrar.umbc.edu/services/records/privacy-and-the-release-of-education-records/</a:t>
            </a:r>
            <a:r>
              <a:rPr lang="en-US" sz="1800" i="0" dirty="0">
                <a:solidFill>
                  <a:srgbClr val="000000"/>
                </a:solidFill>
                <a:effectLst/>
                <a:latin typeface="+mj-lt"/>
              </a:rPr>
              <a:t>. </a:t>
            </a:r>
          </a:p>
          <a:p>
            <a:pPr marL="0" indent="0">
              <a:buNone/>
            </a:pPr>
            <a:endParaRPr lang="en-US" sz="2000" dirty="0">
              <a:latin typeface="+mj-lt"/>
            </a:endParaRPr>
          </a:p>
          <a:p>
            <a:endParaRPr lang="en-US" sz="2000" dirty="0">
              <a:latin typeface="+mj-lt"/>
            </a:endParaRPr>
          </a:p>
          <a:p>
            <a:endParaRPr lang="en-US" sz="3600" dirty="0">
              <a:latin typeface="+mj-lt"/>
            </a:endParaRPr>
          </a:p>
        </p:txBody>
      </p:sp>
      <p:pic>
        <p:nvPicPr>
          <p:cNvPr id="10" name="Content Placeholder 9" descr="A screenshot of a computer&#10;&#10;Description automatically generated">
            <a:extLst>
              <a:ext uri="{FF2B5EF4-FFF2-40B4-BE49-F238E27FC236}">
                <a16:creationId xmlns:a16="http://schemas.microsoft.com/office/drawing/2014/main" id="{DA32A046-0A04-5BAA-3910-9432BE73A327}"/>
              </a:ext>
            </a:extLst>
          </p:cNvPr>
          <p:cNvPicPr>
            <a:picLocks noGrp="1" noChangeAspect="1"/>
          </p:cNvPicPr>
          <p:nvPr>
            <p:ph sz="half" idx="2"/>
          </p:nvPr>
        </p:nvPicPr>
        <p:blipFill>
          <a:blip r:embed="rId3"/>
          <a:stretch>
            <a:fillRect/>
          </a:stretch>
        </p:blipFill>
        <p:spPr>
          <a:xfrm>
            <a:off x="4648200" y="2261290"/>
            <a:ext cx="4038600" cy="1552783"/>
          </a:xfrm>
        </p:spPr>
      </p:pic>
    </p:spTree>
    <p:extLst>
      <p:ext uri="{BB962C8B-B14F-4D97-AF65-F5344CB8AC3E}">
        <p14:creationId xmlns:p14="http://schemas.microsoft.com/office/powerpoint/2010/main" val="268940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B4AE-EA41-E256-66B6-D6B2A09BEFAD}"/>
              </a:ext>
            </a:extLst>
          </p:cNvPr>
          <p:cNvSpPr>
            <a:spLocks noGrp="1"/>
          </p:cNvSpPr>
          <p:nvPr>
            <p:ph type="title"/>
          </p:nvPr>
        </p:nvSpPr>
        <p:spPr/>
        <p:txBody>
          <a:bodyPr>
            <a:normAutofit fontScale="90000"/>
          </a:bodyPr>
          <a:lstStyle/>
          <a:p>
            <a:r>
              <a:rPr lang="en-US" dirty="0"/>
              <a:t>FERPA Training</a:t>
            </a:r>
          </a:p>
        </p:txBody>
      </p:sp>
      <p:sp>
        <p:nvSpPr>
          <p:cNvPr id="3" name="Content Placeholder 2">
            <a:extLst>
              <a:ext uri="{FF2B5EF4-FFF2-40B4-BE49-F238E27FC236}">
                <a16:creationId xmlns:a16="http://schemas.microsoft.com/office/drawing/2014/main" id="{E08E3EDE-4432-0A51-6EBD-31E40AEB21BE}"/>
              </a:ext>
            </a:extLst>
          </p:cNvPr>
          <p:cNvSpPr>
            <a:spLocks noGrp="1"/>
          </p:cNvSpPr>
          <p:nvPr>
            <p:ph sz="half" idx="1"/>
          </p:nvPr>
        </p:nvSpPr>
        <p:spPr>
          <a:xfrm>
            <a:off x="457200" y="1451426"/>
            <a:ext cx="3585882" cy="2026879"/>
          </a:xfrm>
        </p:spPr>
        <p:txBody>
          <a:bodyPr>
            <a:normAutofit/>
          </a:bodyPr>
          <a:lstStyle/>
          <a:p>
            <a:pPr marL="0" indent="0" algn="l" rtl="0" fontAlgn="base">
              <a:buNone/>
            </a:pPr>
            <a:r>
              <a:rPr lang="en-US" sz="1800" b="1" i="0" dirty="0">
                <a:solidFill>
                  <a:srgbClr val="000000"/>
                </a:solidFill>
                <a:effectLst/>
                <a:latin typeface="+mj-lt"/>
              </a:rPr>
              <a:t>Current Process:</a:t>
            </a:r>
            <a:r>
              <a:rPr lang="en-US" sz="1800" b="0" i="0" dirty="0">
                <a:solidFill>
                  <a:srgbClr val="000000"/>
                </a:solidFill>
                <a:effectLst/>
                <a:latin typeface="+mj-lt"/>
              </a:rPr>
              <a:t> </a:t>
            </a:r>
          </a:p>
          <a:p>
            <a:pPr marL="0" indent="0" algn="l" rtl="0" fontAlgn="base">
              <a:buNone/>
            </a:pPr>
            <a:endParaRPr lang="en-US" sz="1800" b="0" i="0" dirty="0">
              <a:solidFill>
                <a:srgbClr val="000000"/>
              </a:solidFill>
              <a:effectLst/>
              <a:latin typeface="+mj-lt"/>
            </a:endParaRPr>
          </a:p>
          <a:p>
            <a:pPr marL="0" indent="0">
              <a:buNone/>
            </a:pPr>
            <a:r>
              <a:rPr lang="en-US" sz="1800" i="0" dirty="0">
                <a:solidFill>
                  <a:srgbClr val="000000"/>
                </a:solidFill>
                <a:effectLst/>
                <a:latin typeface="+mj-lt"/>
              </a:rPr>
              <a:t>Once access is granted, users are prompted annually to acknowledge this again. </a:t>
            </a:r>
            <a:endParaRPr lang="en-US" dirty="0">
              <a:latin typeface="+mj-lt"/>
            </a:endParaRPr>
          </a:p>
        </p:txBody>
      </p:sp>
      <p:pic>
        <p:nvPicPr>
          <p:cNvPr id="6" name="Content Placeholder 5" descr="A screenshot of a computer screen&#10;&#10;Description automatically generated">
            <a:extLst>
              <a:ext uri="{FF2B5EF4-FFF2-40B4-BE49-F238E27FC236}">
                <a16:creationId xmlns:a16="http://schemas.microsoft.com/office/drawing/2014/main" id="{4FB6D7C6-277A-F86B-D645-C9E7D169DD49}"/>
              </a:ext>
            </a:extLst>
          </p:cNvPr>
          <p:cNvPicPr>
            <a:picLocks noGrp="1" noChangeAspect="1"/>
          </p:cNvPicPr>
          <p:nvPr>
            <p:ph sz="half" idx="2"/>
          </p:nvPr>
        </p:nvPicPr>
        <p:blipFill>
          <a:blip r:embed="rId2"/>
          <a:stretch>
            <a:fillRect/>
          </a:stretch>
        </p:blipFill>
        <p:spPr>
          <a:xfrm>
            <a:off x="4648200" y="1812903"/>
            <a:ext cx="4038600" cy="2449556"/>
          </a:xfrm>
        </p:spPr>
      </p:pic>
    </p:spTree>
    <p:extLst>
      <p:ext uri="{BB962C8B-B14F-4D97-AF65-F5344CB8AC3E}">
        <p14:creationId xmlns:p14="http://schemas.microsoft.com/office/powerpoint/2010/main" val="373316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CEB-993D-01AB-682F-9A85EF5E2E4D}"/>
              </a:ext>
            </a:extLst>
          </p:cNvPr>
          <p:cNvSpPr>
            <a:spLocks noGrp="1"/>
          </p:cNvSpPr>
          <p:nvPr>
            <p:ph type="title"/>
          </p:nvPr>
        </p:nvSpPr>
        <p:spPr>
          <a:xfrm>
            <a:off x="457200" y="702644"/>
            <a:ext cx="8229600" cy="644065"/>
          </a:xfrm>
        </p:spPr>
        <p:txBody>
          <a:bodyPr anchor="ctr">
            <a:normAutofit/>
          </a:bodyPr>
          <a:lstStyle/>
          <a:p>
            <a:pPr>
              <a:lnSpc>
                <a:spcPct val="90000"/>
              </a:lnSpc>
            </a:pPr>
            <a:r>
              <a:rPr lang="en-US" sz="3700"/>
              <a:t>FERPA Training</a:t>
            </a:r>
          </a:p>
        </p:txBody>
      </p:sp>
      <p:sp>
        <p:nvSpPr>
          <p:cNvPr id="3" name="Content Placeholder 2">
            <a:extLst>
              <a:ext uri="{FF2B5EF4-FFF2-40B4-BE49-F238E27FC236}">
                <a16:creationId xmlns:a16="http://schemas.microsoft.com/office/drawing/2014/main" id="{E3E0817F-110C-1582-47A6-BD290284216E}"/>
              </a:ext>
            </a:extLst>
          </p:cNvPr>
          <p:cNvSpPr>
            <a:spLocks noGrp="1"/>
          </p:cNvSpPr>
          <p:nvPr>
            <p:ph sz="half" idx="1"/>
          </p:nvPr>
        </p:nvSpPr>
        <p:spPr>
          <a:xfrm>
            <a:off x="457200" y="1451426"/>
            <a:ext cx="4038600" cy="3173395"/>
          </a:xfrm>
        </p:spPr>
        <p:txBody>
          <a:bodyPr>
            <a:normAutofit/>
          </a:bodyPr>
          <a:lstStyle/>
          <a:p>
            <a:pPr marL="0" indent="0" rtl="0" fontAlgn="base">
              <a:lnSpc>
                <a:spcPct val="90000"/>
              </a:lnSpc>
              <a:buNone/>
            </a:pPr>
            <a:r>
              <a:rPr lang="en-US" sz="1500" b="1" i="0" dirty="0">
                <a:effectLst/>
              </a:rPr>
              <a:t>New Process for First-Time Access Requests</a:t>
            </a:r>
            <a:r>
              <a:rPr lang="en-US" sz="1500" b="0" i="0" dirty="0">
                <a:effectLst/>
              </a:rPr>
              <a:t> </a:t>
            </a:r>
          </a:p>
          <a:p>
            <a:pPr marL="0" indent="0" rtl="0" fontAlgn="base">
              <a:lnSpc>
                <a:spcPct val="90000"/>
              </a:lnSpc>
              <a:buNone/>
            </a:pPr>
            <a:endParaRPr lang="en-US" sz="1500" b="0" i="0" dirty="0">
              <a:effectLst/>
            </a:endParaRPr>
          </a:p>
          <a:p>
            <a:pPr rtl="0" fontAlgn="base">
              <a:lnSpc>
                <a:spcPct val="90000"/>
              </a:lnSpc>
            </a:pPr>
            <a:r>
              <a:rPr lang="en-US" sz="1500" i="0" dirty="0">
                <a:effectLst/>
              </a:rPr>
              <a:t>The SA access request </a:t>
            </a:r>
            <a:r>
              <a:rPr lang="en-US" sz="1500" i="0" dirty="0" err="1">
                <a:effectLst/>
              </a:rPr>
              <a:t>docusign</a:t>
            </a:r>
            <a:r>
              <a:rPr lang="en-US" sz="1500" i="0" dirty="0">
                <a:effectLst/>
              </a:rPr>
              <a:t> currently requires signature of requestor and department chair/director. That will not change.  </a:t>
            </a:r>
          </a:p>
          <a:p>
            <a:pPr rtl="0" fontAlgn="base">
              <a:lnSpc>
                <a:spcPct val="90000"/>
              </a:lnSpc>
            </a:pPr>
            <a:r>
              <a:rPr lang="en-US" sz="1500" i="0" dirty="0">
                <a:effectLst/>
              </a:rPr>
              <a:t>An </a:t>
            </a:r>
            <a:r>
              <a:rPr lang="en-US" sz="1500" i="0" dirty="0">
                <a:effectLst/>
                <a:hlinkClick r:id="rId2"/>
              </a:rPr>
              <a:t>FAQ</a:t>
            </a:r>
            <a:r>
              <a:rPr lang="en-US" sz="1500" i="0" dirty="0">
                <a:effectLst/>
              </a:rPr>
              <a:t> has been created </a:t>
            </a:r>
            <a:r>
              <a:rPr lang="en-US" sz="1500" dirty="0"/>
              <a:t>for how to find and take the FERPA Training offered by the Collaborative Institutional Training Initiative (CITI). Note: CITI also powers UMBC’s IRB training.</a:t>
            </a:r>
            <a:endParaRPr lang="en-US" sz="1500" i="0" dirty="0">
              <a:effectLst/>
            </a:endParaRPr>
          </a:p>
          <a:p>
            <a:pPr rtl="0" fontAlgn="base">
              <a:lnSpc>
                <a:spcPct val="90000"/>
              </a:lnSpc>
            </a:pPr>
            <a:r>
              <a:rPr lang="en-US" sz="1500" i="0" dirty="0">
                <a:effectLst/>
              </a:rPr>
              <a:t>Requestors will be required to complete, download and attach the completion certificate to their request form.  </a:t>
            </a:r>
          </a:p>
          <a:p>
            <a:pPr>
              <a:lnSpc>
                <a:spcPct val="90000"/>
              </a:lnSpc>
              <a:spcBef>
                <a:spcPts val="0"/>
              </a:spcBef>
            </a:pPr>
            <a:endParaRPr lang="en-US" sz="1500" dirty="0"/>
          </a:p>
        </p:txBody>
      </p:sp>
      <p:pic>
        <p:nvPicPr>
          <p:cNvPr id="5" name="Picture 4" descr="Online demo of how to find and take the FERPA Training offered by the Collaborative Institutional Trainin Inititive (CITI).">
            <a:hlinkClick r:id="rId2"/>
            <a:extLst>
              <a:ext uri="{FF2B5EF4-FFF2-40B4-BE49-F238E27FC236}">
                <a16:creationId xmlns:a16="http://schemas.microsoft.com/office/drawing/2014/main" id="{CE53FCCF-D801-A69D-28A9-34BDB10D4C97}"/>
              </a:ext>
            </a:extLst>
          </p:cNvPr>
          <p:cNvPicPr>
            <a:picLocks noChangeAspect="1"/>
          </p:cNvPicPr>
          <p:nvPr/>
        </p:nvPicPr>
        <p:blipFill>
          <a:blip r:embed="rId3"/>
          <a:stretch>
            <a:fillRect/>
          </a:stretch>
        </p:blipFill>
        <p:spPr>
          <a:xfrm>
            <a:off x="4648200" y="1538793"/>
            <a:ext cx="4038600" cy="2998660"/>
          </a:xfrm>
          <a:prstGeom prst="rect">
            <a:avLst/>
          </a:prstGeom>
          <a:noFill/>
        </p:spPr>
      </p:pic>
    </p:spTree>
    <p:extLst>
      <p:ext uri="{BB962C8B-B14F-4D97-AF65-F5344CB8AC3E}">
        <p14:creationId xmlns:p14="http://schemas.microsoft.com/office/powerpoint/2010/main" val="361018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CEB-993D-01AB-682F-9A85EF5E2E4D}"/>
              </a:ext>
            </a:extLst>
          </p:cNvPr>
          <p:cNvSpPr>
            <a:spLocks noGrp="1"/>
          </p:cNvSpPr>
          <p:nvPr>
            <p:ph type="title"/>
          </p:nvPr>
        </p:nvSpPr>
        <p:spPr/>
        <p:txBody>
          <a:bodyPr>
            <a:normAutofit fontScale="90000"/>
          </a:bodyPr>
          <a:lstStyle/>
          <a:p>
            <a:r>
              <a:rPr lang="en-US" dirty="0"/>
              <a:t>FERPA Training</a:t>
            </a:r>
          </a:p>
        </p:txBody>
      </p:sp>
      <p:sp>
        <p:nvSpPr>
          <p:cNvPr id="3" name="Content Placeholder 2">
            <a:extLst>
              <a:ext uri="{FF2B5EF4-FFF2-40B4-BE49-F238E27FC236}">
                <a16:creationId xmlns:a16="http://schemas.microsoft.com/office/drawing/2014/main" id="{E3E0817F-110C-1582-47A6-BD290284216E}"/>
              </a:ext>
            </a:extLst>
          </p:cNvPr>
          <p:cNvSpPr>
            <a:spLocks noGrp="1"/>
          </p:cNvSpPr>
          <p:nvPr>
            <p:ph idx="1"/>
          </p:nvPr>
        </p:nvSpPr>
        <p:spPr/>
        <p:txBody>
          <a:bodyPr>
            <a:normAutofit/>
          </a:bodyPr>
          <a:lstStyle/>
          <a:p>
            <a:pPr marL="0" indent="0" algn="l" rtl="0" fontAlgn="base">
              <a:buNone/>
            </a:pPr>
            <a:r>
              <a:rPr lang="en-US" sz="1800" b="1" i="0" dirty="0">
                <a:solidFill>
                  <a:srgbClr val="000000"/>
                </a:solidFill>
                <a:effectLst/>
                <a:latin typeface="Aptos" panose="020B0004020202020204" pitchFamily="34" charset="0"/>
              </a:rPr>
              <a:t>Process for Current System Users</a:t>
            </a:r>
            <a:r>
              <a:rPr lang="en-US" sz="1800" b="0" i="0" dirty="0">
                <a:solidFill>
                  <a:srgbClr val="000000"/>
                </a:solidFill>
                <a:effectLst/>
                <a:latin typeface="Aptos" panose="020B0004020202020204" pitchFamily="34" charset="0"/>
              </a:rPr>
              <a:t> </a:t>
            </a:r>
          </a:p>
          <a:p>
            <a:pPr marL="0" indent="0" algn="l" rtl="0" fontAlgn="base">
              <a:buNone/>
            </a:pPr>
            <a:endParaRPr lang="en-US" sz="1100" b="0" i="0" dirty="0">
              <a:solidFill>
                <a:srgbClr val="000000"/>
              </a:solidFill>
              <a:effectLst/>
              <a:latin typeface="Segoe UI" panose="020B0502040204020203" pitchFamily="34" charset="0"/>
            </a:endParaRPr>
          </a:p>
          <a:p>
            <a:pPr marL="0" indent="0" algn="l" rtl="0" fontAlgn="base">
              <a:buNone/>
            </a:pPr>
            <a:r>
              <a:rPr lang="en-US" sz="1800" i="0" dirty="0">
                <a:solidFill>
                  <a:srgbClr val="000000"/>
                </a:solidFill>
                <a:effectLst/>
                <a:latin typeface="Aptos" panose="020B0004020202020204" pitchFamily="34" charset="0"/>
              </a:rPr>
              <a:t> We will announce the new training and invite/encourage them to complete it as soon as possible. However, we will not require completion until the user’s annual acknowledgement period rolls around (varies by user based on date access was first granted).</a:t>
            </a:r>
          </a:p>
          <a:p>
            <a:pPr marL="0" indent="0" algn="l" rtl="0" fontAlgn="base">
              <a:buNone/>
            </a:pPr>
            <a:r>
              <a:rPr lang="en-US" sz="1800" i="0" dirty="0">
                <a:solidFill>
                  <a:srgbClr val="000000"/>
                </a:solidFill>
                <a:effectLst/>
                <a:latin typeface="Aptos" panose="020B0004020202020204" pitchFamily="34" charset="0"/>
              </a:rPr>
              <a:t> At that time, they will need to complete the training and upload the certificate along with clicking the acknowledgement in order to retain access.  </a:t>
            </a:r>
            <a:endParaRPr lang="en-US" sz="1100" i="0" dirty="0">
              <a:solidFill>
                <a:srgbClr val="000000"/>
              </a:solidFill>
              <a:effectLst/>
              <a:latin typeface="Segoe UI" panose="020B0502040204020203" pitchFamily="34" charset="0"/>
            </a:endParaRPr>
          </a:p>
          <a:p>
            <a:pPr marL="0" indent="0" algn="l" rtl="0" fontAlgn="base">
              <a:buNone/>
            </a:pPr>
            <a:r>
              <a:rPr lang="en-US" sz="1800" i="0" dirty="0">
                <a:solidFill>
                  <a:srgbClr val="000000"/>
                </a:solidFill>
                <a:effectLst/>
                <a:latin typeface="Aptos" panose="020B0004020202020204" pitchFamily="34" charset="0"/>
              </a:rPr>
              <a:t> </a:t>
            </a:r>
            <a:endParaRPr lang="en-US" sz="1100" i="0" dirty="0">
              <a:solidFill>
                <a:srgbClr val="000000"/>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241095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CEB-993D-01AB-682F-9A85EF5E2E4D}"/>
              </a:ext>
            </a:extLst>
          </p:cNvPr>
          <p:cNvSpPr>
            <a:spLocks noGrp="1"/>
          </p:cNvSpPr>
          <p:nvPr>
            <p:ph type="title"/>
          </p:nvPr>
        </p:nvSpPr>
        <p:spPr/>
        <p:txBody>
          <a:bodyPr>
            <a:normAutofit fontScale="90000"/>
          </a:bodyPr>
          <a:lstStyle/>
          <a:p>
            <a:r>
              <a:rPr lang="en-US" dirty="0"/>
              <a:t>FERPA Training</a:t>
            </a:r>
          </a:p>
        </p:txBody>
      </p:sp>
      <p:sp>
        <p:nvSpPr>
          <p:cNvPr id="3" name="Content Placeholder 2">
            <a:extLst>
              <a:ext uri="{FF2B5EF4-FFF2-40B4-BE49-F238E27FC236}">
                <a16:creationId xmlns:a16="http://schemas.microsoft.com/office/drawing/2014/main" id="{E3E0817F-110C-1582-47A6-BD290284216E}"/>
              </a:ext>
            </a:extLst>
          </p:cNvPr>
          <p:cNvSpPr>
            <a:spLocks noGrp="1"/>
          </p:cNvSpPr>
          <p:nvPr>
            <p:ph idx="1"/>
          </p:nvPr>
        </p:nvSpPr>
        <p:spPr/>
        <p:txBody>
          <a:bodyPr>
            <a:normAutofit fontScale="92500" lnSpcReduction="10000"/>
          </a:bodyPr>
          <a:lstStyle/>
          <a:p>
            <a:pPr marL="0" marR="0" indent="0">
              <a:lnSpc>
                <a:spcPct val="115000"/>
              </a:lnSpc>
              <a:spcBef>
                <a:spcPts val="0"/>
              </a:spcBef>
              <a:spcAft>
                <a:spcPts val="1000"/>
              </a:spcAft>
              <a:buNone/>
            </a:pPr>
            <a:r>
              <a:rPr lang="en-US" sz="1800" b="1" i="0" dirty="0">
                <a:solidFill>
                  <a:srgbClr val="000000"/>
                </a:solidFill>
                <a:effectLst/>
                <a:latin typeface="+mj-lt"/>
              </a:rPr>
              <a:t>General Information Regarding the Training</a:t>
            </a:r>
            <a:r>
              <a:rPr lang="en-US" sz="1800" b="0" i="0" dirty="0">
                <a:solidFill>
                  <a:srgbClr val="000000"/>
                </a:solidFill>
                <a:effectLst/>
                <a:latin typeface="+mj-lt"/>
              </a:rPr>
              <a:t> </a:t>
            </a:r>
          </a:p>
          <a:p>
            <a:pPr marL="0" indent="0" algn="l" rtl="0" fontAlgn="base">
              <a:buNone/>
            </a:pPr>
            <a:r>
              <a:rPr lang="en-US" sz="1800" i="0" dirty="0">
                <a:solidFill>
                  <a:srgbClr val="000000"/>
                </a:solidFill>
                <a:effectLst/>
                <a:latin typeface="+mj-lt"/>
              </a:rPr>
              <a:t>Average time for completion of Basic Module (the required portion): 20-30 minutes.</a:t>
            </a:r>
          </a:p>
          <a:p>
            <a:pPr marL="0" indent="0" algn="l" rtl="0" fontAlgn="base">
              <a:buNone/>
            </a:pPr>
            <a:r>
              <a:rPr lang="en-US" sz="1800" i="0" dirty="0">
                <a:solidFill>
                  <a:srgbClr val="000000"/>
                </a:solidFill>
                <a:effectLst/>
                <a:latin typeface="+mj-lt"/>
              </a:rPr>
              <a:t> </a:t>
            </a:r>
            <a:endParaRPr lang="en-US" i="0" dirty="0">
              <a:solidFill>
                <a:srgbClr val="000000"/>
              </a:solidFill>
              <a:effectLst/>
              <a:latin typeface="+mj-lt"/>
            </a:endParaRPr>
          </a:p>
          <a:p>
            <a:pPr marL="0" indent="0" algn="l" rtl="0" fontAlgn="base">
              <a:buNone/>
            </a:pPr>
            <a:r>
              <a:rPr lang="en-US" sz="1800" i="0" dirty="0">
                <a:solidFill>
                  <a:srgbClr val="000000"/>
                </a:solidFill>
                <a:effectLst/>
                <a:latin typeface="+mj-lt"/>
              </a:rPr>
              <a:t>The training also allows interested users to pursue more detailed information such as case studies and complete additional more job-specific modules (Instructors, Administrators)</a:t>
            </a:r>
          </a:p>
          <a:p>
            <a:pPr marL="0" indent="0" algn="l" rtl="0" fontAlgn="base">
              <a:buNone/>
            </a:pPr>
            <a:endParaRPr lang="en-US" sz="1800" dirty="0">
              <a:solidFill>
                <a:srgbClr val="000000"/>
              </a:solidFill>
              <a:latin typeface="+mj-lt"/>
            </a:endParaRPr>
          </a:p>
          <a:p>
            <a:pPr marL="0" indent="0" algn="l" rtl="0" fontAlgn="base">
              <a:buNone/>
            </a:pPr>
            <a:r>
              <a:rPr lang="en-US" sz="1800" dirty="0">
                <a:solidFill>
                  <a:srgbClr val="000000"/>
                </a:solidFill>
                <a:latin typeface="+mj-lt"/>
              </a:rPr>
              <a:t>Provides info regarding PII (Personally identifying information, Directory Information, Defining legitimate educational interest for access or disclosure of information, and helps users understand the consequences of FERPA violations.</a:t>
            </a:r>
          </a:p>
          <a:p>
            <a:pPr marL="0" indent="0" algn="l" rtl="0" fontAlgn="base">
              <a:buNone/>
            </a:pPr>
            <a:r>
              <a:rPr lang="en-US" sz="1800" b="0" i="0" dirty="0">
                <a:solidFill>
                  <a:srgbClr val="000000"/>
                </a:solidFill>
                <a:effectLst/>
                <a:latin typeface="Aptos" panose="020B0004020202020204" pitchFamily="34" charset="0"/>
              </a:rPr>
              <a:t>Training Link: https://umbc.atlassian.net/wiki/x/AgAgLQ</a:t>
            </a:r>
          </a:p>
          <a:p>
            <a:pPr marL="0" indent="0" algn="l" rtl="0" fontAlgn="base">
              <a:buNone/>
            </a:pPr>
            <a:endParaRPr lang="en-US" b="0" i="0" dirty="0">
              <a:solidFill>
                <a:srgbClr val="000000"/>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160693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CEB-993D-01AB-682F-9A85EF5E2E4D}"/>
              </a:ext>
            </a:extLst>
          </p:cNvPr>
          <p:cNvSpPr>
            <a:spLocks noGrp="1"/>
          </p:cNvSpPr>
          <p:nvPr>
            <p:ph type="title"/>
          </p:nvPr>
        </p:nvSpPr>
        <p:spPr/>
        <p:txBody>
          <a:bodyPr>
            <a:normAutofit fontScale="90000"/>
          </a:bodyPr>
          <a:lstStyle/>
          <a:p>
            <a:r>
              <a:rPr lang="en-US" dirty="0"/>
              <a:t>FERPA Training</a:t>
            </a:r>
          </a:p>
        </p:txBody>
      </p:sp>
      <p:sp>
        <p:nvSpPr>
          <p:cNvPr id="3" name="Content Placeholder 2">
            <a:extLst>
              <a:ext uri="{FF2B5EF4-FFF2-40B4-BE49-F238E27FC236}">
                <a16:creationId xmlns:a16="http://schemas.microsoft.com/office/drawing/2014/main" id="{E3E0817F-110C-1582-47A6-BD290284216E}"/>
              </a:ext>
            </a:extLst>
          </p:cNvPr>
          <p:cNvSpPr>
            <a:spLocks noGrp="1"/>
          </p:cNvSpPr>
          <p:nvPr>
            <p:ph idx="1"/>
          </p:nvPr>
        </p:nvSpPr>
        <p:spPr/>
        <p:txBody>
          <a:bodyPr>
            <a:normAutofit/>
          </a:bodyPr>
          <a:lstStyle/>
          <a:p>
            <a:pPr marL="0" indent="0" algn="l" rtl="0" fontAlgn="base">
              <a:buNone/>
            </a:pPr>
            <a:r>
              <a:rPr lang="en-US" sz="1800" b="1" i="0" dirty="0">
                <a:solidFill>
                  <a:srgbClr val="000000"/>
                </a:solidFill>
                <a:effectLst/>
                <a:latin typeface="Aptos" panose="020B0004020202020204" pitchFamily="34" charset="0"/>
              </a:rPr>
              <a:t>Additional Benefits</a:t>
            </a:r>
            <a:r>
              <a:rPr lang="en-US" sz="1800" b="0" i="0" dirty="0">
                <a:solidFill>
                  <a:srgbClr val="000000"/>
                </a:solidFill>
                <a:effectLst/>
                <a:latin typeface="WordVisiCarriageReturn_MSFontService"/>
              </a:rPr>
              <a:t> </a:t>
            </a:r>
          </a:p>
          <a:p>
            <a:pPr marL="0" indent="0" algn="l" rtl="0" fontAlgn="base">
              <a:buNone/>
            </a:pPr>
            <a:endParaRPr lang="en-US" sz="1800" b="0" i="0" dirty="0">
              <a:solidFill>
                <a:srgbClr val="000000"/>
              </a:solidFill>
              <a:effectLst/>
              <a:latin typeface="WordVisiCarriageReturn_MSFontService"/>
            </a:endParaRPr>
          </a:p>
          <a:p>
            <a:pPr algn="l" rtl="0" fontAlgn="base">
              <a:buFont typeface="Arial" panose="020B0604020202020204" pitchFamily="34" charset="0"/>
              <a:buChar char="•"/>
            </a:pPr>
            <a:r>
              <a:rPr lang="en-US" sz="1800" i="0" dirty="0">
                <a:solidFill>
                  <a:srgbClr val="000000"/>
                </a:solidFill>
                <a:effectLst/>
                <a:latin typeface="Aptos" panose="020B0004020202020204" pitchFamily="34" charset="0"/>
              </a:rPr>
              <a:t> allows us to verify training rather than rely on acknowledgements of reading required information </a:t>
            </a:r>
            <a:endParaRPr lang="en-US" sz="1100" i="0" dirty="0">
              <a:solidFill>
                <a:srgbClr val="000000"/>
              </a:solidFill>
              <a:effectLst/>
              <a:latin typeface="Segoe UI" panose="020B0502040204020203" pitchFamily="34" charset="0"/>
            </a:endParaRPr>
          </a:p>
          <a:p>
            <a:pPr algn="l" rtl="0" fontAlgn="base"/>
            <a:r>
              <a:rPr lang="en-US" sz="1800" dirty="0">
                <a:solidFill>
                  <a:srgbClr val="000000"/>
                </a:solidFill>
                <a:latin typeface="Aptos" panose="020B0004020202020204" pitchFamily="34" charset="0"/>
              </a:rPr>
              <a:t>s</a:t>
            </a:r>
            <a:r>
              <a:rPr lang="en-US" sz="1800" i="0" dirty="0">
                <a:solidFill>
                  <a:srgbClr val="000000"/>
                </a:solidFill>
                <a:effectLst/>
                <a:latin typeface="Aptos" panose="020B0004020202020204" pitchFamily="34" charset="0"/>
              </a:rPr>
              <a:t>ystem is user-friendly and training is comparable to Basic AACRAO FERPA training </a:t>
            </a:r>
            <a:endParaRPr lang="en-US" sz="1100" i="0" dirty="0">
              <a:solidFill>
                <a:srgbClr val="000000"/>
              </a:solidFill>
              <a:effectLst/>
              <a:latin typeface="Segoe UI" panose="020B0502040204020203" pitchFamily="34" charset="0"/>
            </a:endParaRPr>
          </a:p>
          <a:p>
            <a:pPr algn="l" rtl="0" fontAlgn="base"/>
            <a:r>
              <a:rPr lang="en-US" sz="1800" i="0" dirty="0">
                <a:solidFill>
                  <a:srgbClr val="000000"/>
                </a:solidFill>
                <a:effectLst/>
                <a:latin typeface="Aptos" panose="020B0004020202020204" pitchFamily="34" charset="0"/>
              </a:rPr>
              <a:t>allows interested users to dive deeper into FERPA at any time </a:t>
            </a:r>
            <a:endParaRPr lang="en-US" sz="1100" i="0" dirty="0">
              <a:solidFill>
                <a:srgbClr val="000000"/>
              </a:solidFill>
              <a:effectLst/>
              <a:latin typeface="Segoe UI" panose="020B0502040204020203" pitchFamily="34" charset="0"/>
            </a:endParaRPr>
          </a:p>
          <a:p>
            <a:pPr marL="0" indent="0" algn="l" rtl="0" fontAlgn="base">
              <a:buNone/>
            </a:pPr>
            <a:endParaRPr lang="en-US" i="0" dirty="0">
              <a:solidFill>
                <a:srgbClr val="000000"/>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96384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3496</TotalTime>
  <Words>406</Words>
  <Application>Microsoft Office PowerPoint</Application>
  <PresentationFormat>On-screen Show (16:9)</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Segoe UI</vt:lpstr>
      <vt:lpstr>WordVisiCarriageReturn_MSFontService</vt:lpstr>
      <vt:lpstr>Office Theme</vt:lpstr>
      <vt:lpstr>FERPA Training</vt:lpstr>
      <vt:lpstr>FERPA Training</vt:lpstr>
      <vt:lpstr>FERPA Training</vt:lpstr>
      <vt:lpstr>FERPA Training</vt:lpstr>
      <vt:lpstr>FERPA Training</vt:lpstr>
      <vt:lpstr>FERPA Training</vt:lpstr>
      <vt:lpstr>FERPA Training</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Lord</dc:creator>
  <cp:lastModifiedBy>Bethany Spore</cp:lastModifiedBy>
  <cp:revision>20</cp:revision>
  <dcterms:created xsi:type="dcterms:W3CDTF">2019-02-27T15:38:32Z</dcterms:created>
  <dcterms:modified xsi:type="dcterms:W3CDTF">2025-05-14T15:59:33Z</dcterms:modified>
</cp:coreProperties>
</file>