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Raleway"/>
      <p:regular r:id="rId13"/>
      <p:bold r:id="rId14"/>
      <p:italic r:id="rId15"/>
      <p:boldItalic r:id="rId16"/>
    </p:embeddedFont>
    <p:embeddedFont>
      <p:font typeface="Karla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Karla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Raleway-regular.fnt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Raleway-italic.fntdata"/><Relationship Id="rId14" Type="http://schemas.openxmlformats.org/officeDocument/2006/relationships/font" Target="fonts/Raleway-bold.fntdata"/><Relationship Id="rId17" Type="http://schemas.openxmlformats.org/officeDocument/2006/relationships/font" Target="fonts/Karla-regular.fntdata"/><Relationship Id="rId16" Type="http://schemas.openxmlformats.org/officeDocument/2006/relationships/font" Target="fonts/Raleway-boldItalic.fntdata"/><Relationship Id="rId5" Type="http://schemas.openxmlformats.org/officeDocument/2006/relationships/slide" Target="slides/slide1.xml"/><Relationship Id="rId19" Type="http://schemas.openxmlformats.org/officeDocument/2006/relationships/font" Target="fonts/Karla-italic.fntdata"/><Relationship Id="rId6" Type="http://schemas.openxmlformats.org/officeDocument/2006/relationships/slide" Target="slides/slide2.xml"/><Relationship Id="rId18" Type="http://schemas.openxmlformats.org/officeDocument/2006/relationships/font" Target="fonts/Karl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3dda8e2c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3dda8e2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06f1c2d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58f95247b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58f95247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64d624f91_1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64d624f91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64d624f91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64d624f9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64d624f91_1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64d624f9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58f95247b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58f95247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004C5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5900" y="759982"/>
            <a:ext cx="9144150" cy="3769800"/>
          </a:xfrm>
          <a:custGeom>
            <a:rect b="b" l="l" r="r" t="t"/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0" y="1351100"/>
            <a:ext cx="9156075" cy="2889063"/>
          </a:xfrm>
          <a:custGeom>
            <a:rect b="b" l="l" r="r" t="t"/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color texture">
  <p:cSld name="BLANK_1"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152409" y="474990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rgbClr val="ABE33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-5900" y="753950"/>
            <a:ext cx="9144150" cy="3769800"/>
          </a:xfrm>
          <a:custGeom>
            <a:rect b="b" l="l" r="r" t="t"/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0" y="1351100"/>
            <a:ext cx="9156075" cy="2889063"/>
          </a:xfrm>
          <a:custGeom>
            <a:rect b="b" l="l" r="r" t="t"/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8" name="Google Shape;18;p3"/>
          <p:cNvSpPr txBox="1"/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6025" y="301575"/>
            <a:ext cx="9150050" cy="449674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0" y="1580113"/>
            <a:ext cx="9144000" cy="3341668"/>
          </a:xfrm>
          <a:custGeom>
            <a:rect b="b" l="l" r="r" t="t"/>
            <a:pathLst>
              <a:path extrusionOk="0" h="110982" w="36576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-5900" y="410541"/>
            <a:ext cx="9144152" cy="4453149"/>
          </a:xfrm>
          <a:custGeom>
            <a:rect b="b" l="l" r="r" t="t"/>
            <a:pathLst>
              <a:path extrusionOk="0" h="147896" w="365036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1833775" y="2314200"/>
            <a:ext cx="5476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◇"/>
              <a:defRPr b="1" i="1">
                <a:solidFill>
                  <a:srgbClr val="FFFFFF"/>
                </a:solidFill>
              </a:defRPr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b="1" sz="6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4179900" y="1041875"/>
            <a:ext cx="784200" cy="784200"/>
          </a:xfrm>
          <a:prstGeom prst="diamond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31" name="Google Shape;31;p5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2" name="Google Shape;32;p5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34" name="Google Shape;34;p5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5" name="Google Shape;35;p5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6" name="Google Shape;36;p5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37" name="Google Shape;37;p5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◆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◆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◇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42" name="Google Shape;42;p6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3" name="Google Shape;43;p6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45" name="Google Shape;45;p6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6" name="Google Shape;46;p6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7" name="Google Shape;47;p6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48" name="Google Shape;48;p6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904925" y="1495850"/>
            <a:ext cx="35601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0" name="Google Shape;50;p6"/>
          <p:cNvSpPr txBox="1"/>
          <p:nvPr>
            <p:ph idx="2" type="body"/>
          </p:nvPr>
        </p:nvSpPr>
        <p:spPr>
          <a:xfrm>
            <a:off x="4679180" y="1495850"/>
            <a:ext cx="35601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54" name="Google Shape;54;p7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5" name="Google Shape;55;p7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6" name="Google Shape;56;p7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57" name="Google Shape;57;p7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8" name="Google Shape;58;p7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9" name="Google Shape;59;p7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0" name="Google Shape;60;p7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" type="body"/>
          </p:nvPr>
        </p:nvSpPr>
        <p:spPr>
          <a:xfrm>
            <a:off x="870750" y="1495850"/>
            <a:ext cx="23652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2" name="Google Shape;62;p7"/>
          <p:cNvSpPr txBox="1"/>
          <p:nvPr>
            <p:ph idx="2" type="body"/>
          </p:nvPr>
        </p:nvSpPr>
        <p:spPr>
          <a:xfrm>
            <a:off x="3357262" y="1495850"/>
            <a:ext cx="23652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3" name="Google Shape;63;p7"/>
          <p:cNvSpPr txBox="1"/>
          <p:nvPr>
            <p:ph idx="3" type="body"/>
          </p:nvPr>
        </p:nvSpPr>
        <p:spPr>
          <a:xfrm>
            <a:off x="5843773" y="1495850"/>
            <a:ext cx="23652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8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67" name="Google Shape;67;p8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8" name="Google Shape;68;p8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9" name="Google Shape;69;p8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70" name="Google Shape;70;p8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71" name="Google Shape;71;p8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72" name="Google Shape;72;p8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73" name="Google Shape;73;p8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" name="Google Shape;74;p8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-2355" y="0"/>
            <a:ext cx="5209571" cy="983354"/>
          </a:xfrm>
          <a:custGeom>
            <a:rect b="b" l="l" r="r" t="t"/>
            <a:pathLst>
              <a:path extrusionOk="0" h="53320" w="342116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7" name="Google Shape;77;p9"/>
          <p:cNvSpPr/>
          <p:nvPr/>
        </p:nvSpPr>
        <p:spPr>
          <a:xfrm>
            <a:off x="-6025" y="2"/>
            <a:ext cx="4445395" cy="1085644"/>
          </a:xfrm>
          <a:custGeom>
            <a:rect b="b" l="l" r="r" t="t"/>
            <a:pathLst>
              <a:path extrusionOk="0" h="58628" w="291932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78" name="Google Shape;78;p9"/>
          <p:cNvSpPr/>
          <p:nvPr/>
        </p:nvSpPr>
        <p:spPr>
          <a:xfrm>
            <a:off x="6375475" y="4745747"/>
            <a:ext cx="2548913" cy="400879"/>
          </a:xfrm>
          <a:custGeom>
            <a:rect b="b" l="l" r="r" t="t"/>
            <a:pathLst>
              <a:path extrusionOk="0" h="19060" w="203628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9" name="Google Shape;79;p9"/>
          <p:cNvSpPr/>
          <p:nvPr/>
        </p:nvSpPr>
        <p:spPr>
          <a:xfrm>
            <a:off x="7341180" y="4767304"/>
            <a:ext cx="1821096" cy="395811"/>
          </a:xfrm>
          <a:custGeom>
            <a:rect b="b" l="l" r="r" t="t"/>
            <a:pathLst>
              <a:path extrusionOk="0" h="18819" w="145484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0" name="Google Shape;80;p9"/>
          <p:cNvSpPr/>
          <p:nvPr/>
        </p:nvSpPr>
        <p:spPr>
          <a:xfrm>
            <a:off x="8340717" y="4204075"/>
            <a:ext cx="818444" cy="959061"/>
          </a:xfrm>
          <a:custGeom>
            <a:rect b="b" l="l" r="r" t="t"/>
            <a:pathLst>
              <a:path extrusionOk="0" h="45599" w="65384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1" name="Google Shape;81;p9"/>
          <p:cNvSpPr/>
          <p:nvPr/>
        </p:nvSpPr>
        <p:spPr>
          <a:xfrm>
            <a:off x="1559025" y="-6025"/>
            <a:ext cx="4116775" cy="944875"/>
          </a:xfrm>
          <a:custGeom>
            <a:rect b="b" l="l" r="r" t="t"/>
            <a:pathLst>
              <a:path extrusionOk="0" h="37795" w="164671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-2355" y="0"/>
            <a:ext cx="5209571" cy="983354"/>
          </a:xfrm>
          <a:custGeom>
            <a:rect b="b" l="l" r="r" t="t"/>
            <a:pathLst>
              <a:path extrusionOk="0" h="53320" w="342116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6" name="Google Shape;86;p10"/>
          <p:cNvSpPr/>
          <p:nvPr/>
        </p:nvSpPr>
        <p:spPr>
          <a:xfrm>
            <a:off x="-6025" y="2"/>
            <a:ext cx="4445395" cy="1085644"/>
          </a:xfrm>
          <a:custGeom>
            <a:rect b="b" l="l" r="r" t="t"/>
            <a:pathLst>
              <a:path extrusionOk="0" h="58628" w="291932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7" name="Google Shape;87;p10"/>
          <p:cNvSpPr/>
          <p:nvPr/>
        </p:nvSpPr>
        <p:spPr>
          <a:xfrm>
            <a:off x="6375475" y="4745747"/>
            <a:ext cx="2548913" cy="400879"/>
          </a:xfrm>
          <a:custGeom>
            <a:rect b="b" l="l" r="r" t="t"/>
            <a:pathLst>
              <a:path extrusionOk="0" h="19060" w="203628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8" name="Google Shape;88;p10"/>
          <p:cNvSpPr/>
          <p:nvPr/>
        </p:nvSpPr>
        <p:spPr>
          <a:xfrm>
            <a:off x="7341180" y="4767304"/>
            <a:ext cx="1821096" cy="395811"/>
          </a:xfrm>
          <a:custGeom>
            <a:rect b="b" l="l" r="r" t="t"/>
            <a:pathLst>
              <a:path extrusionOk="0" h="18819" w="145484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9" name="Google Shape;89;p10"/>
          <p:cNvSpPr/>
          <p:nvPr/>
        </p:nvSpPr>
        <p:spPr>
          <a:xfrm>
            <a:off x="8340717" y="4204075"/>
            <a:ext cx="818444" cy="959061"/>
          </a:xfrm>
          <a:custGeom>
            <a:rect b="b" l="l" r="r" t="t"/>
            <a:pathLst>
              <a:path extrusionOk="0" h="45599" w="65384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90" name="Google Shape;90;p10"/>
          <p:cNvSpPr/>
          <p:nvPr/>
        </p:nvSpPr>
        <p:spPr>
          <a:xfrm>
            <a:off x="1559025" y="-6025"/>
            <a:ext cx="4116775" cy="944875"/>
          </a:xfrm>
          <a:custGeom>
            <a:rect b="b" l="l" r="r" t="t"/>
            <a:pathLst>
              <a:path extrusionOk="0" h="37795" w="164671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91" name="Google Shape;91;p10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2.jpg"/><Relationship Id="rId6" Type="http://schemas.openxmlformats.org/officeDocument/2006/relationships/image" Target="../media/image11.jp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6.jpg"/><Relationship Id="rId5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Outdoor Recreation</a:t>
            </a:r>
            <a:endParaRPr sz="4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Club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We Are</a:t>
            </a:r>
            <a:endParaRPr/>
          </a:p>
        </p:txBody>
      </p:sp>
      <p:sp>
        <p:nvSpPr>
          <p:cNvPr id="105" name="Google Shape;105;p13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rPr>
              <a:t>‹#›</a:t>
            </a:fld>
            <a:endParaRPr sz="1200">
              <a:solidFill>
                <a:srgbClr val="00AE9D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6" name="Google Shape;106;p13"/>
          <p:cNvSpPr txBox="1"/>
          <p:nvPr>
            <p:ph idx="2" type="body"/>
          </p:nvPr>
        </p:nvSpPr>
        <p:spPr>
          <a:xfrm>
            <a:off x="2947075" y="2681525"/>
            <a:ext cx="23652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Vice President: Stephen Vaudreuil</a:t>
            </a:r>
            <a:endParaRPr b="1" sz="1200"/>
          </a:p>
        </p:txBody>
      </p:sp>
      <p:sp>
        <p:nvSpPr>
          <p:cNvPr id="107" name="Google Shape;107;p13"/>
          <p:cNvSpPr txBox="1"/>
          <p:nvPr>
            <p:ph idx="2" type="body"/>
          </p:nvPr>
        </p:nvSpPr>
        <p:spPr>
          <a:xfrm>
            <a:off x="2947075" y="4437075"/>
            <a:ext cx="23652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Treasurer: Caleb Flesher</a:t>
            </a:r>
            <a:endParaRPr b="1" sz="1200"/>
          </a:p>
        </p:txBody>
      </p:sp>
      <p:sp>
        <p:nvSpPr>
          <p:cNvPr id="108" name="Google Shape;108;p13"/>
          <p:cNvSpPr txBox="1"/>
          <p:nvPr>
            <p:ph idx="2" type="body"/>
          </p:nvPr>
        </p:nvSpPr>
        <p:spPr>
          <a:xfrm>
            <a:off x="342175" y="4437075"/>
            <a:ext cx="23652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Secretary</a:t>
            </a:r>
            <a:r>
              <a:rPr b="1" lang="en" sz="1200"/>
              <a:t>: Angelica Mansfield </a:t>
            </a:r>
            <a:endParaRPr b="1" sz="1200"/>
          </a:p>
        </p:txBody>
      </p:sp>
      <p:sp>
        <p:nvSpPr>
          <p:cNvPr id="109" name="Google Shape;109;p13"/>
          <p:cNvSpPr txBox="1"/>
          <p:nvPr>
            <p:ph idx="2" type="body"/>
          </p:nvPr>
        </p:nvSpPr>
        <p:spPr>
          <a:xfrm>
            <a:off x="342175" y="2681525"/>
            <a:ext cx="23652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President: Tobias Coombs</a:t>
            </a:r>
            <a:endParaRPr b="1" sz="1200"/>
          </a:p>
        </p:txBody>
      </p:sp>
      <p:sp>
        <p:nvSpPr>
          <p:cNvPr id="110" name="Google Shape;110;p13"/>
          <p:cNvSpPr txBox="1"/>
          <p:nvPr>
            <p:ph idx="2" type="body"/>
          </p:nvPr>
        </p:nvSpPr>
        <p:spPr>
          <a:xfrm>
            <a:off x="6074475" y="2468975"/>
            <a:ext cx="23652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Some of our Members:</a:t>
            </a:r>
            <a:endParaRPr b="1" sz="1200"/>
          </a:p>
        </p:txBody>
      </p:sp>
      <p:sp>
        <p:nvSpPr>
          <p:cNvPr id="111" name="Google Shape;111;p13"/>
          <p:cNvSpPr txBox="1"/>
          <p:nvPr>
            <p:ph idx="2" type="body"/>
          </p:nvPr>
        </p:nvSpPr>
        <p:spPr>
          <a:xfrm>
            <a:off x="6074475" y="3171725"/>
            <a:ext cx="23652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Connect with Us!</a:t>
            </a:r>
            <a:endParaRPr b="1" sz="1200"/>
          </a:p>
        </p:txBody>
      </p:sp>
      <p:sp>
        <p:nvSpPr>
          <p:cNvPr id="112" name="Google Shape;112;p13"/>
          <p:cNvSpPr txBox="1"/>
          <p:nvPr>
            <p:ph idx="2" type="body"/>
          </p:nvPr>
        </p:nvSpPr>
        <p:spPr>
          <a:xfrm>
            <a:off x="5847825" y="3471125"/>
            <a:ext cx="28185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Email: outdoorsumbc@gmail.com</a:t>
            </a:r>
            <a:endParaRPr b="1" sz="12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myUMBC: Outdoor Recreation Club</a:t>
            </a:r>
            <a:endParaRPr b="1" sz="12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Instagram: umbcoutdoorclub</a:t>
            </a:r>
            <a:endParaRPr b="1" sz="12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</p:txBody>
      </p:sp>
      <p:sp>
        <p:nvSpPr>
          <p:cNvPr id="113" name="Google Shape;113;p13"/>
          <p:cNvSpPr txBox="1"/>
          <p:nvPr>
            <p:ph idx="2" type="body"/>
          </p:nvPr>
        </p:nvSpPr>
        <p:spPr>
          <a:xfrm>
            <a:off x="6389925" y="1722850"/>
            <a:ext cx="17343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/>
              <a:t>Insert group picture from the hiking trip here</a:t>
            </a:r>
            <a:endParaRPr b="1" sz="1200"/>
          </a:p>
        </p:txBody>
      </p:sp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471375" y="1163272"/>
            <a:ext cx="2145802" cy="16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 rotWithShape="1">
          <a:blip r:embed="rId4">
            <a:alphaModFix/>
          </a:blip>
          <a:srcRect b="21251" l="25754" r="19167" t="36091"/>
          <a:stretch/>
        </p:blipFill>
        <p:spPr>
          <a:xfrm>
            <a:off x="5312275" y="313425"/>
            <a:ext cx="3777248" cy="21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 rotWithShape="1">
          <a:blip r:embed="rId5">
            <a:alphaModFix/>
          </a:blip>
          <a:srcRect b="12288" l="9137" r="4818" t="13549"/>
          <a:stretch/>
        </p:blipFill>
        <p:spPr>
          <a:xfrm>
            <a:off x="3440375" y="1204663"/>
            <a:ext cx="1378613" cy="152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 rotWithShape="1">
          <a:blip r:embed="rId6">
            <a:alphaModFix/>
          </a:blip>
          <a:srcRect b="8184" l="0" r="0" t="9968"/>
          <a:stretch/>
        </p:blipFill>
        <p:spPr>
          <a:xfrm>
            <a:off x="3548438" y="3309128"/>
            <a:ext cx="1162476" cy="126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 rotWithShape="1">
          <a:blip r:embed="rId7">
            <a:alphaModFix/>
          </a:blip>
          <a:srcRect b="21007" l="17227" r="34256" t="38389"/>
          <a:stretch/>
        </p:blipFill>
        <p:spPr>
          <a:xfrm>
            <a:off x="886650" y="3039250"/>
            <a:ext cx="1378624" cy="153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Do</a:t>
            </a:r>
            <a:endParaRPr/>
          </a:p>
        </p:txBody>
      </p:sp>
      <p:sp>
        <p:nvSpPr>
          <p:cNvPr id="124" name="Google Shape;124;p14"/>
          <p:cNvSpPr txBox="1"/>
          <p:nvPr>
            <p:ph idx="2" type="body"/>
          </p:nvPr>
        </p:nvSpPr>
        <p:spPr>
          <a:xfrm>
            <a:off x="3357262" y="1876850"/>
            <a:ext cx="23652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/>
              <a:t>BICYCLING</a:t>
            </a:r>
            <a:endParaRPr b="1"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/>
              <a:t>CAMPING</a:t>
            </a:r>
            <a:endParaRPr b="1"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/>
              <a:t>General Outdoor Recreation</a:t>
            </a:r>
            <a:endParaRPr b="1" sz="1600"/>
          </a:p>
        </p:txBody>
      </p:sp>
      <p:sp>
        <p:nvSpPr>
          <p:cNvPr id="125" name="Google Shape;125;p14"/>
          <p:cNvSpPr txBox="1"/>
          <p:nvPr>
            <p:ph idx="1" type="body"/>
          </p:nvPr>
        </p:nvSpPr>
        <p:spPr>
          <a:xfrm>
            <a:off x="870750" y="1876850"/>
            <a:ext cx="2365200" cy="3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HIKING</a:t>
            </a:r>
            <a:endParaRPr b="1" i="1"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FISHING</a:t>
            </a:r>
            <a:endParaRPr b="1"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ARCHERY</a:t>
            </a:r>
            <a:endParaRPr b="1" sz="1600"/>
          </a:p>
        </p:txBody>
      </p:sp>
      <p:sp>
        <p:nvSpPr>
          <p:cNvPr id="126" name="Google Shape;126;p14"/>
          <p:cNvSpPr txBox="1"/>
          <p:nvPr/>
        </p:nvSpPr>
        <p:spPr>
          <a:xfrm>
            <a:off x="6085300" y="2109350"/>
            <a:ext cx="2462700" cy="20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Karla"/>
                <a:ea typeface="Karla"/>
                <a:cs typeface="Karla"/>
                <a:sym typeface="Karla"/>
              </a:rPr>
              <a:t>While some of these activities require you have your own equipment, you do not need any fancy gear for hiking (or archery). Anyone can join us for these!</a:t>
            </a:r>
            <a:endParaRPr i="1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Patapsco State Park Hike</a:t>
            </a:r>
            <a:endParaRPr/>
          </a:p>
        </p:txBody>
      </p:sp>
      <p:sp>
        <p:nvSpPr>
          <p:cNvPr id="132" name="Google Shape;132;p15"/>
          <p:cNvSpPr txBox="1"/>
          <p:nvPr>
            <p:ph idx="1" type="subTitle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7th, 2020</a:t>
            </a:r>
            <a:endParaRPr/>
          </a:p>
        </p:txBody>
      </p:sp>
      <p:sp>
        <p:nvSpPr>
          <p:cNvPr id="133" name="Google Shape;133;p15"/>
          <p:cNvSpPr txBox="1"/>
          <p:nvPr>
            <p:ph idx="12" type="sldNum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00" y="396600"/>
            <a:ext cx="3668623" cy="275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353" y="549000"/>
            <a:ext cx="4440402" cy="333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5825" y="2887075"/>
            <a:ext cx="2892902" cy="2169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25" y="1561650"/>
            <a:ext cx="4170301" cy="31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325" y="999575"/>
            <a:ext cx="4345201" cy="325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064" y="762000"/>
            <a:ext cx="5671864" cy="4253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/>
          <p:nvPr/>
        </p:nvSpPr>
        <p:spPr>
          <a:xfrm>
            <a:off x="792850" y="2015850"/>
            <a:ext cx="7630500" cy="11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Karla"/>
                <a:ea typeface="Karla"/>
                <a:cs typeface="Karla"/>
                <a:sym typeface="Karla"/>
              </a:rPr>
              <a:t>Unfortunately, due to COVID-19 Restrictions, Outdoor Recreation Club (ORC) will be unable to hold any of its events until students orgs are once again able to have in-person meetings. ORC will resume its events as soon as these restrictions are lifted. In the meantime, we will be recommending different trails for students to explore in Maryland!</a:t>
            </a:r>
            <a:endParaRPr i="1" sz="16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calus template">
  <a:themeElements>
    <a:clrScheme name="Custom 347">
      <a:dk1>
        <a:srgbClr val="004C52"/>
      </a:dk1>
      <a:lt1>
        <a:srgbClr val="FFFFFF"/>
      </a:lt1>
      <a:dk2>
        <a:srgbClr val="788788"/>
      </a:dk2>
      <a:lt2>
        <a:srgbClr val="D7EEEC"/>
      </a:lt2>
      <a:accent1>
        <a:srgbClr val="004C52"/>
      </a:accent1>
      <a:accent2>
        <a:srgbClr val="00AE9D"/>
      </a:accent2>
      <a:accent3>
        <a:srgbClr val="4BD3B0"/>
      </a:accent3>
      <a:accent4>
        <a:srgbClr val="68DD6B"/>
      </a:accent4>
      <a:accent5>
        <a:srgbClr val="ABE33F"/>
      </a:accent5>
      <a:accent6>
        <a:srgbClr val="DBEEA6"/>
      </a:accent6>
      <a:hlink>
        <a:srgbClr val="004C5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