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57" r:id="rId3"/>
    <p:sldId id="260" r:id="rId4"/>
    <p:sldId id="274" r:id="rId5"/>
    <p:sldId id="273" r:id="rId6"/>
    <p:sldId id="275" r:id="rId7"/>
    <p:sldId id="271" r:id="rId8"/>
    <p:sldId id="266" r:id="rId9"/>
    <p:sldId id="259" r:id="rId10"/>
    <p:sldId id="268" r:id="rId11"/>
    <p:sldId id="261" r:id="rId12"/>
    <p:sldId id="262" r:id="rId13"/>
    <p:sldId id="267" r:id="rId14"/>
    <p:sldId id="263" r:id="rId15"/>
    <p:sldId id="269" r:id="rId16"/>
    <p:sldId id="265" r:id="rId17"/>
    <p:sldId id="276" r:id="rId18"/>
    <p:sldId id="277" r:id="rId19"/>
    <p:sldId id="264" r:id="rId20"/>
    <p:sldId id="278"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F888E-BDBD-4AC8-8BD1-255432D5A1D5}" v="23" dt="2020-11-19T20:01:27.409"/>
    <p1510:client id="{29C5502F-C566-4B29-8EA3-FFAB97F49D32}" v="46" dt="2020-11-20T14:39:02.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57CD90C1-368A-4415-9FAC-973C01493F13}" type="datetimeFigureOut">
              <a:rPr lang="en-US" smtClean="0"/>
              <a:t>11/20/20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5582EA9-D099-4632-82BF-F7AA3169363F}" type="slidenum">
              <a:rPr lang="en-US" smtClean="0"/>
              <a:t>‹#›</a:t>
            </a:fld>
            <a:endParaRPr lang="en-US"/>
          </a:p>
        </p:txBody>
      </p:sp>
    </p:spTree>
    <p:extLst>
      <p:ext uri="{BB962C8B-B14F-4D97-AF65-F5344CB8AC3E}">
        <p14:creationId xmlns:p14="http://schemas.microsoft.com/office/powerpoint/2010/main" val="3342005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BB3F0E8-1AB3-4864-BC09-443F8D347C25}" type="datetimeFigureOut">
              <a:rPr lang="en-US" smtClean="0"/>
              <a:t>11/20/20</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2264BE6-478C-4F9F-B4D6-7105C75CECB8}" type="slidenum">
              <a:rPr lang="en-US" smtClean="0"/>
              <a:t>‹#›</a:t>
            </a:fld>
            <a:endParaRPr lang="en-US"/>
          </a:p>
        </p:txBody>
      </p:sp>
    </p:spTree>
    <p:extLst>
      <p:ext uri="{BB962C8B-B14F-4D97-AF65-F5344CB8AC3E}">
        <p14:creationId xmlns:p14="http://schemas.microsoft.com/office/powerpoint/2010/main" val="169666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64BE6-478C-4F9F-B4D6-7105C75CECB8}" type="slidenum">
              <a:rPr lang="en-US" smtClean="0"/>
              <a:t>1</a:t>
            </a:fld>
            <a:endParaRPr lang="en-US"/>
          </a:p>
        </p:txBody>
      </p:sp>
    </p:spTree>
    <p:extLst>
      <p:ext uri="{BB962C8B-B14F-4D97-AF65-F5344CB8AC3E}">
        <p14:creationId xmlns:p14="http://schemas.microsoft.com/office/powerpoint/2010/main" val="214530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64BE6-478C-4F9F-B4D6-7105C75CECB8}" type="slidenum">
              <a:rPr lang="en-US" smtClean="0"/>
              <a:t>3</a:t>
            </a:fld>
            <a:endParaRPr lang="en-US"/>
          </a:p>
        </p:txBody>
      </p:sp>
    </p:spTree>
    <p:extLst>
      <p:ext uri="{BB962C8B-B14F-4D97-AF65-F5344CB8AC3E}">
        <p14:creationId xmlns:p14="http://schemas.microsoft.com/office/powerpoint/2010/main" val="280880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Moving on to my personal pet project … our Fellowship Program!  </a:t>
            </a:r>
          </a:p>
          <a:p>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It is my personal goal to increase chapter participation in the Fellowship program this next year!  In 2014, we had 171 chapters submit nominees to the national competition.  We have over 300 active chapters, and my goal next year is to have over 300 Fellowship nominees!</a:t>
            </a:r>
          </a:p>
          <a:p>
            <a:endParaRPr lang="en-US" altLang="en-US">
              <a:latin typeface="Arial" panose="020B0604020202020204" pitchFamily="34" charset="0"/>
            </a:endParaRPr>
          </a:p>
          <a:p>
            <a:r>
              <a:rPr lang="en-US" altLang="en-US">
                <a:latin typeface="Arial" panose="020B0604020202020204" pitchFamily="34" charset="0"/>
              </a:rPr>
              <a:t>It may be ambitious, but with your help, we can do it!</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9300" indent="-223838">
              <a:spcBef>
                <a:spcPct val="30000"/>
              </a:spcBef>
              <a:defRPr sz="1200">
                <a:solidFill>
                  <a:schemeClr val="tx1"/>
                </a:solidFill>
                <a:latin typeface="Arial" panose="020B0604020202020204" pitchFamily="34" charset="0"/>
              </a:defRPr>
            </a:lvl5pPr>
            <a:lvl6pPr marL="2476500" indent="-223838" eaLnBrk="0" fontAlgn="base" hangingPunct="0">
              <a:spcBef>
                <a:spcPct val="30000"/>
              </a:spcBef>
              <a:spcAft>
                <a:spcPct val="0"/>
              </a:spcAft>
              <a:defRPr sz="1200">
                <a:solidFill>
                  <a:schemeClr val="tx1"/>
                </a:solidFill>
                <a:latin typeface="Arial" panose="020B0604020202020204" pitchFamily="34" charset="0"/>
              </a:defRPr>
            </a:lvl6pPr>
            <a:lvl7pPr marL="2933700" indent="-223838" eaLnBrk="0" fontAlgn="base" hangingPunct="0">
              <a:spcBef>
                <a:spcPct val="30000"/>
              </a:spcBef>
              <a:spcAft>
                <a:spcPct val="0"/>
              </a:spcAft>
              <a:defRPr sz="1200">
                <a:solidFill>
                  <a:schemeClr val="tx1"/>
                </a:solidFill>
                <a:latin typeface="Arial" panose="020B0604020202020204" pitchFamily="34" charset="0"/>
              </a:defRPr>
            </a:lvl7pPr>
            <a:lvl8pPr marL="3390900" indent="-223838" eaLnBrk="0" fontAlgn="base" hangingPunct="0">
              <a:spcBef>
                <a:spcPct val="30000"/>
              </a:spcBef>
              <a:spcAft>
                <a:spcPct val="0"/>
              </a:spcAft>
              <a:defRPr sz="1200">
                <a:solidFill>
                  <a:schemeClr val="tx1"/>
                </a:solidFill>
                <a:latin typeface="Arial" panose="020B0604020202020204" pitchFamily="34" charset="0"/>
              </a:defRPr>
            </a:lvl8pPr>
            <a:lvl9pPr marL="38481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CC25F4-43C2-4B28-9740-31F7F81B60E8}" type="slidenum">
              <a:rPr lang="en-US" altLang="en-US" smtClean="0"/>
              <a:pPr>
                <a:spcBef>
                  <a:spcPct val="0"/>
                </a:spcBef>
              </a:pPr>
              <a:t>8</a:t>
            </a:fld>
            <a:endParaRPr lang="en-US" altLang="en-US"/>
          </a:p>
        </p:txBody>
      </p:sp>
    </p:spTree>
    <p:extLst>
      <p:ext uri="{BB962C8B-B14F-4D97-AF65-F5344CB8AC3E}">
        <p14:creationId xmlns:p14="http://schemas.microsoft.com/office/powerpoint/2010/main" val="206163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Okay, first up is our Study Abroad Grant program…  I just absolutely love these pictures that my winners send in.  I get to take min-vacations in my office by flipping through their pictures and reading their final reports.  We are helping to fund life experiences for these kids and I think that is just so cool!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9300" indent="-223838">
              <a:spcBef>
                <a:spcPct val="30000"/>
              </a:spcBef>
              <a:defRPr sz="1200">
                <a:solidFill>
                  <a:schemeClr val="tx1"/>
                </a:solidFill>
                <a:latin typeface="Arial" panose="020B0604020202020204" pitchFamily="34" charset="0"/>
              </a:defRPr>
            </a:lvl5pPr>
            <a:lvl6pPr marL="2476500" indent="-223838" eaLnBrk="0" fontAlgn="base" hangingPunct="0">
              <a:spcBef>
                <a:spcPct val="30000"/>
              </a:spcBef>
              <a:spcAft>
                <a:spcPct val="0"/>
              </a:spcAft>
              <a:defRPr sz="1200">
                <a:solidFill>
                  <a:schemeClr val="tx1"/>
                </a:solidFill>
                <a:latin typeface="Arial" panose="020B0604020202020204" pitchFamily="34" charset="0"/>
              </a:defRPr>
            </a:lvl6pPr>
            <a:lvl7pPr marL="2933700" indent="-223838" eaLnBrk="0" fontAlgn="base" hangingPunct="0">
              <a:spcBef>
                <a:spcPct val="30000"/>
              </a:spcBef>
              <a:spcAft>
                <a:spcPct val="0"/>
              </a:spcAft>
              <a:defRPr sz="1200">
                <a:solidFill>
                  <a:schemeClr val="tx1"/>
                </a:solidFill>
                <a:latin typeface="Arial" panose="020B0604020202020204" pitchFamily="34" charset="0"/>
              </a:defRPr>
            </a:lvl7pPr>
            <a:lvl8pPr marL="3390900" indent="-223838" eaLnBrk="0" fontAlgn="base" hangingPunct="0">
              <a:spcBef>
                <a:spcPct val="30000"/>
              </a:spcBef>
              <a:spcAft>
                <a:spcPct val="0"/>
              </a:spcAft>
              <a:defRPr sz="1200">
                <a:solidFill>
                  <a:schemeClr val="tx1"/>
                </a:solidFill>
                <a:latin typeface="Arial" panose="020B0604020202020204" pitchFamily="34" charset="0"/>
              </a:defRPr>
            </a:lvl8pPr>
            <a:lvl9pPr marL="38481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693077-9661-4DAE-B925-716C1850C01F}" type="slidenum">
              <a:rPr lang="en-US" altLang="en-US" smtClean="0"/>
              <a:pPr>
                <a:spcBef>
                  <a:spcPct val="0"/>
                </a:spcBef>
              </a:pPr>
              <a:t>10</a:t>
            </a:fld>
            <a:endParaRPr lang="en-US" altLang="en-US"/>
          </a:p>
        </p:txBody>
      </p:sp>
    </p:spTree>
    <p:extLst>
      <p:ext uri="{BB962C8B-B14F-4D97-AF65-F5344CB8AC3E}">
        <p14:creationId xmlns:p14="http://schemas.microsoft.com/office/powerpoint/2010/main" val="179846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Okay, first up is our Study Abroad Grant program…  I just absolutely love these pictures that my winners send in.  I get to take min-vacations in my office by flipping through their pictures and reading their final reports.  We are helping to fund life experiences for these kids and I think that is just so cool! </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9300" indent="-223838">
              <a:spcBef>
                <a:spcPct val="30000"/>
              </a:spcBef>
              <a:defRPr sz="1200">
                <a:solidFill>
                  <a:schemeClr val="tx1"/>
                </a:solidFill>
                <a:latin typeface="Arial" panose="020B0604020202020204" pitchFamily="34" charset="0"/>
              </a:defRPr>
            </a:lvl5pPr>
            <a:lvl6pPr marL="2476500" indent="-223838" eaLnBrk="0" fontAlgn="base" hangingPunct="0">
              <a:spcBef>
                <a:spcPct val="30000"/>
              </a:spcBef>
              <a:spcAft>
                <a:spcPct val="0"/>
              </a:spcAft>
              <a:defRPr sz="1200">
                <a:solidFill>
                  <a:schemeClr val="tx1"/>
                </a:solidFill>
                <a:latin typeface="Arial" panose="020B0604020202020204" pitchFamily="34" charset="0"/>
              </a:defRPr>
            </a:lvl6pPr>
            <a:lvl7pPr marL="2933700" indent="-223838" eaLnBrk="0" fontAlgn="base" hangingPunct="0">
              <a:spcBef>
                <a:spcPct val="30000"/>
              </a:spcBef>
              <a:spcAft>
                <a:spcPct val="0"/>
              </a:spcAft>
              <a:defRPr sz="1200">
                <a:solidFill>
                  <a:schemeClr val="tx1"/>
                </a:solidFill>
                <a:latin typeface="Arial" panose="020B0604020202020204" pitchFamily="34" charset="0"/>
              </a:defRPr>
            </a:lvl7pPr>
            <a:lvl8pPr marL="3390900" indent="-223838" eaLnBrk="0" fontAlgn="base" hangingPunct="0">
              <a:spcBef>
                <a:spcPct val="30000"/>
              </a:spcBef>
              <a:spcAft>
                <a:spcPct val="0"/>
              </a:spcAft>
              <a:defRPr sz="1200">
                <a:solidFill>
                  <a:schemeClr val="tx1"/>
                </a:solidFill>
                <a:latin typeface="Arial" panose="020B0604020202020204" pitchFamily="34" charset="0"/>
              </a:defRPr>
            </a:lvl8pPr>
            <a:lvl9pPr marL="38481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19BFD9-CC07-449F-BDB9-4F0730C30671}" type="slidenum">
              <a:rPr lang="en-US" altLang="en-US" smtClean="0"/>
              <a:pPr>
                <a:spcBef>
                  <a:spcPct val="0"/>
                </a:spcBef>
              </a:pPr>
              <a:t>13</a:t>
            </a:fld>
            <a:endParaRPr lang="en-US" altLang="en-US"/>
          </a:p>
        </p:txBody>
      </p:sp>
    </p:spTree>
    <p:extLst>
      <p:ext uri="{BB962C8B-B14F-4D97-AF65-F5344CB8AC3E}">
        <p14:creationId xmlns:p14="http://schemas.microsoft.com/office/powerpoint/2010/main" val="198787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On to one of my personal favorites… the Literacy Grant Program. </a:t>
            </a:r>
            <a:r>
              <a:rPr lang="en-US" dirty="0">
                <a:latin typeface="+mn-lt"/>
              </a:rPr>
              <a:t>This is may absolute favorite program... The projects that apply are incredible... I'll be honest that I don't read every application for content… </a:t>
            </a:r>
            <a:r>
              <a:rPr lang="en-US" dirty="0" err="1">
                <a:latin typeface="+mn-lt"/>
              </a:rPr>
              <a:t>lol</a:t>
            </a:r>
            <a:r>
              <a:rPr lang="en-US" dirty="0">
                <a:latin typeface="+mn-lt"/>
              </a:rPr>
              <a:t>, </a:t>
            </a:r>
            <a:r>
              <a:rPr lang="en-US" dirty="0" err="1">
                <a:latin typeface="+mn-lt"/>
              </a:rPr>
              <a:t>shhhh</a:t>
            </a:r>
            <a:r>
              <a:rPr lang="en-US" dirty="0">
                <a:latin typeface="+mn-lt"/>
              </a:rPr>
              <a:t> don't tell the boss... </a:t>
            </a:r>
            <a:r>
              <a:rPr lang="en-US" dirty="0" err="1">
                <a:latin typeface="+mn-lt"/>
              </a:rPr>
              <a:t>Haha</a:t>
            </a:r>
            <a:r>
              <a:rPr lang="en-US" dirty="0">
                <a:latin typeface="+mn-lt"/>
              </a:rPr>
              <a:t>... No really, There's no way I could personally read each application.   The conference call is where the magic happens as we dive into the projects. </a:t>
            </a:r>
          </a:p>
          <a:p>
            <a:pPr>
              <a:defRPr/>
            </a:pPr>
            <a:endParaRPr lang="en-US" dirty="0">
              <a:latin typeface="+mn-lt"/>
            </a:endParaRPr>
          </a:p>
          <a:p>
            <a:pPr>
              <a:defRPr/>
            </a:pPr>
            <a:r>
              <a:rPr lang="en-US" dirty="0">
                <a:latin typeface="+mn-lt"/>
              </a:rPr>
              <a:t>Scores matter but they aren't the final call. That’s when I get to hear committee members go to bat for their favorites and the conversation is pretty impressive.</a:t>
            </a:r>
          </a:p>
          <a:p>
            <a:pPr>
              <a:defRPr/>
            </a:pPr>
            <a:endParaRPr lang="en-US" dirty="0"/>
          </a:p>
          <a:p>
            <a:pPr>
              <a:defRPr/>
            </a:pPr>
            <a:r>
              <a:rPr lang="en-US" dirty="0"/>
              <a:t>Our mission includes “engaging the community of scholars in service to others”… and our members and chapters have been able to do amazing things with these funds!</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9300" indent="-223838">
              <a:spcBef>
                <a:spcPct val="30000"/>
              </a:spcBef>
              <a:defRPr sz="1200">
                <a:solidFill>
                  <a:schemeClr val="tx1"/>
                </a:solidFill>
                <a:latin typeface="Arial" panose="020B0604020202020204" pitchFamily="34" charset="0"/>
              </a:defRPr>
            </a:lvl5pPr>
            <a:lvl6pPr marL="2476500" indent="-223838" eaLnBrk="0" fontAlgn="base" hangingPunct="0">
              <a:spcBef>
                <a:spcPct val="30000"/>
              </a:spcBef>
              <a:spcAft>
                <a:spcPct val="0"/>
              </a:spcAft>
              <a:defRPr sz="1200">
                <a:solidFill>
                  <a:schemeClr val="tx1"/>
                </a:solidFill>
                <a:latin typeface="Arial" panose="020B0604020202020204" pitchFamily="34" charset="0"/>
              </a:defRPr>
            </a:lvl6pPr>
            <a:lvl7pPr marL="2933700" indent="-223838" eaLnBrk="0" fontAlgn="base" hangingPunct="0">
              <a:spcBef>
                <a:spcPct val="30000"/>
              </a:spcBef>
              <a:spcAft>
                <a:spcPct val="0"/>
              </a:spcAft>
              <a:defRPr sz="1200">
                <a:solidFill>
                  <a:schemeClr val="tx1"/>
                </a:solidFill>
                <a:latin typeface="Arial" panose="020B0604020202020204" pitchFamily="34" charset="0"/>
              </a:defRPr>
            </a:lvl7pPr>
            <a:lvl8pPr marL="3390900" indent="-223838" eaLnBrk="0" fontAlgn="base" hangingPunct="0">
              <a:spcBef>
                <a:spcPct val="30000"/>
              </a:spcBef>
              <a:spcAft>
                <a:spcPct val="0"/>
              </a:spcAft>
              <a:defRPr sz="1200">
                <a:solidFill>
                  <a:schemeClr val="tx1"/>
                </a:solidFill>
                <a:latin typeface="Arial" panose="020B0604020202020204" pitchFamily="34" charset="0"/>
              </a:defRPr>
            </a:lvl8pPr>
            <a:lvl9pPr marL="38481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FBCA67-A95D-4AA0-9DD5-3D5F4A09D4CD}" type="slidenum">
              <a:rPr lang="en-US" altLang="en-US" smtClean="0"/>
              <a:pPr>
                <a:spcBef>
                  <a:spcPct val="0"/>
                </a:spcBef>
              </a:pPr>
              <a:t>15</a:t>
            </a:fld>
            <a:endParaRPr lang="en-US" altLang="en-US"/>
          </a:p>
        </p:txBody>
      </p:sp>
    </p:spTree>
    <p:extLst>
      <p:ext uri="{BB962C8B-B14F-4D97-AF65-F5344CB8AC3E}">
        <p14:creationId xmlns:p14="http://schemas.microsoft.com/office/powerpoint/2010/main" val="165031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99D051A4-FC97-47C9-9C4D-A01406F10694}" type="datetimeFigureOut">
              <a:rPr lang="en-US" smtClean="0"/>
              <a:t>11/20/20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FC704B1-7F42-430B-AC04-695EF9C817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D051A4-FC97-47C9-9C4D-A01406F10694}"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D051A4-FC97-47C9-9C4D-A01406F10694}"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D051A4-FC97-47C9-9C4D-A01406F10694}"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9D051A4-FC97-47C9-9C4D-A01406F10694}"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9D051A4-FC97-47C9-9C4D-A01406F10694}"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99D051A4-FC97-47C9-9C4D-A01406F10694}" type="datetimeFigureOut">
              <a:rPr lang="en-US" smtClean="0"/>
              <a:t>11/20/20</a:t>
            </a:fld>
            <a:endParaRPr lang="en-US"/>
          </a:p>
        </p:txBody>
      </p:sp>
      <p:sp>
        <p:nvSpPr>
          <p:cNvPr id="27" name="Slide Number Placeholder 26"/>
          <p:cNvSpPr>
            <a:spLocks noGrp="1"/>
          </p:cNvSpPr>
          <p:nvPr>
            <p:ph type="sldNum" sz="quarter" idx="11"/>
          </p:nvPr>
        </p:nvSpPr>
        <p:spPr/>
        <p:txBody>
          <a:bodyPr rtlCol="0"/>
          <a:lstStyle/>
          <a:p>
            <a:fld id="{EFC704B1-7F42-430B-AC04-695EF9C81742}"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9D051A4-FC97-47C9-9C4D-A01406F10694}" type="datetimeFigureOut">
              <a:rPr lang="en-US" smtClean="0"/>
              <a:t>11/20/20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FC704B1-7F42-430B-AC04-695EF9C817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051A4-FC97-47C9-9C4D-A01406F10694}" type="datetimeFigureOut">
              <a:rPr lang="en-US" smtClean="0"/>
              <a:t>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9D051A4-FC97-47C9-9C4D-A01406F10694}"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9D051A4-FC97-47C9-9C4D-A01406F10694}"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04B1-7F42-430B-AC04-695EF9C817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9D051A4-FC97-47C9-9C4D-A01406F10694}" type="datetimeFigureOut">
              <a:rPr lang="en-US" smtClean="0"/>
              <a:t>11/20/20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FC704B1-7F42-430B-AC04-695EF9C817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hikappaphi.org/grants-awards#.X7bOuWhKi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phikappaphi@um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forms/d/e/1FAIpQLSfykn7phUsaFW-59dH1eKxLkJqZe5o5VzvmSSLZGW_kXe4fbA/viewform?usp=sf_li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forms/d/e/1FAIpQLScy8uLmY0xVw7Wtm2_LBJOQmBT1hd30BGDuF7sBLY_UkV3z0Q/viewform?usp=sf_li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900" dirty="0"/>
              <a:t>The Honor Society of </a:t>
            </a:r>
            <a:br>
              <a:rPr lang="en-US" sz="4900" dirty="0"/>
            </a:br>
            <a:r>
              <a:rPr lang="en-US" sz="8000" dirty="0"/>
              <a:t>Phi Kappa Phi</a:t>
            </a:r>
          </a:p>
        </p:txBody>
      </p:sp>
      <p:sp>
        <p:nvSpPr>
          <p:cNvPr id="3" name="Subtitle 2"/>
          <p:cNvSpPr>
            <a:spLocks noGrp="1"/>
          </p:cNvSpPr>
          <p:nvPr>
            <p:ph type="subTitle" idx="1"/>
          </p:nvPr>
        </p:nvSpPr>
        <p:spPr/>
        <p:txBody>
          <a:bodyPr>
            <a:noAutofit/>
          </a:bodyPr>
          <a:lstStyle/>
          <a:p>
            <a:pPr algn="ctr"/>
            <a:r>
              <a:rPr lang="en-US" sz="3600" dirty="0"/>
              <a:t>Awards Information and Leadership Workshop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72000"/>
            <a:ext cx="1828800" cy="1828800"/>
          </a:xfrm>
          <a:prstGeom prst="rect">
            <a:avLst/>
          </a:prstGeom>
        </p:spPr>
      </p:pic>
    </p:spTree>
    <p:extLst>
      <p:ext uri="{BB962C8B-B14F-4D97-AF65-F5344CB8AC3E}">
        <p14:creationId xmlns:p14="http://schemas.microsoft.com/office/powerpoint/2010/main" val="244643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5400000">
            <a:off x="4013002" y="-12501"/>
            <a:ext cx="660797" cy="6400800"/>
          </a:xfrm>
          <a:prstGeom prst="round2SameRect">
            <a:avLst/>
          </a:prstGeom>
          <a:solidFill>
            <a:srgbClr val="B59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25603" name="TextBox 2"/>
          <p:cNvSpPr txBox="1">
            <a:spLocks noChangeArrowheads="1"/>
          </p:cNvSpPr>
          <p:nvPr/>
        </p:nvSpPr>
        <p:spPr bwMode="auto">
          <a:xfrm>
            <a:off x="1238250" y="2945608"/>
            <a:ext cx="5429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002060"/>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948A54"/>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002060"/>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948A54"/>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9pPr>
          </a:lstStyle>
          <a:p>
            <a:pPr eaLnBrk="1" hangingPunct="1">
              <a:spcBef>
                <a:spcPct val="0"/>
              </a:spcBef>
              <a:buFontTx/>
              <a:buNone/>
            </a:pPr>
            <a:r>
              <a:rPr lang="en-US" altLang="en-US" sz="2700" b="1">
                <a:solidFill>
                  <a:schemeClr val="bg1"/>
                </a:solidFill>
                <a:latin typeface="Arial Narrow" panose="020B0606020202030204" pitchFamily="34" charset="0"/>
              </a:rPr>
              <a:t>Study Abroad Grants</a:t>
            </a:r>
          </a:p>
        </p:txBody>
      </p:sp>
      <p:pic>
        <p:nvPicPr>
          <p:cNvPr id="2560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953691"/>
            <a:ext cx="1846660"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p:cNvPicPr>
          <p:nvPr/>
        </p:nvPicPr>
        <p:blipFill>
          <a:blip r:embed="rId4" cstate="print">
            <a:extLst>
              <a:ext uri="{28A0092B-C50C-407E-A947-70E740481C1C}">
                <a14:useLocalDpi xmlns:a14="http://schemas.microsoft.com/office/drawing/2010/main" val="0"/>
              </a:ext>
            </a:extLst>
          </a:blip>
          <a:srcRect l="-8334" r="-8334"/>
          <a:stretch>
            <a:fillRect/>
          </a:stretch>
        </p:blipFill>
        <p:spPr bwMode="auto">
          <a:xfrm>
            <a:off x="2743200" y="361831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3600451"/>
            <a:ext cx="2000250" cy="246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2222" r="-12222"/>
          <a:stretch>
            <a:fillRect/>
          </a:stretch>
        </p:blipFill>
        <p:spPr bwMode="auto">
          <a:xfrm>
            <a:off x="5715001" y="857250"/>
            <a:ext cx="2559844" cy="19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857250"/>
            <a:ext cx="1920479" cy="19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4520" y="2849167"/>
            <a:ext cx="2365772" cy="315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08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Study Abroad</a:t>
            </a:r>
          </a:p>
        </p:txBody>
      </p:sp>
      <p:sp>
        <p:nvSpPr>
          <p:cNvPr id="4" name="Content Placeholder 3"/>
          <p:cNvSpPr>
            <a:spLocks noGrp="1"/>
          </p:cNvSpPr>
          <p:nvPr>
            <p:ph idx="1"/>
          </p:nvPr>
        </p:nvSpPr>
        <p:spPr/>
        <p:txBody>
          <a:bodyPr>
            <a:normAutofit lnSpcReduction="10000"/>
          </a:bodyPr>
          <a:lstStyle/>
          <a:p>
            <a:r>
              <a:rPr lang="en-US" dirty="0">
                <a:solidFill>
                  <a:srgbClr val="FF0000"/>
                </a:solidFill>
              </a:rPr>
              <a:t>Study abroad grants are currently on hiatus due to the COVID19 Pandemic</a:t>
            </a:r>
          </a:p>
          <a:p>
            <a:r>
              <a:rPr lang="en-US" dirty="0"/>
              <a:t>Seventy-five $1,000 grants</a:t>
            </a:r>
          </a:p>
          <a:p>
            <a:r>
              <a:rPr lang="en-US" dirty="0"/>
              <a:t>Only award open to non-members!</a:t>
            </a:r>
          </a:p>
          <a:p>
            <a:r>
              <a:rPr lang="en-US" dirty="0"/>
              <a:t>Must have a GPA of at least 3.75</a:t>
            </a:r>
          </a:p>
          <a:p>
            <a:r>
              <a:rPr lang="en-US" dirty="0"/>
              <a:t>Applications and other materials submitted through phikappaphi.org (via online portal)</a:t>
            </a:r>
            <a:endParaRPr lang="en-US" sz="2400" b="1" u="sng" dirty="0"/>
          </a:p>
          <a:p>
            <a:r>
              <a:rPr lang="en-US" dirty="0">
                <a:solidFill>
                  <a:srgbClr val="FF0000"/>
                </a:solidFill>
              </a:rPr>
              <a:t>You can go to PhiKappaPhi.org/grants-awards and sign up for a notification when award re-opens.</a:t>
            </a:r>
          </a:p>
        </p:txBody>
      </p:sp>
    </p:spTree>
    <p:extLst>
      <p:ext uri="{BB962C8B-B14F-4D97-AF65-F5344CB8AC3E}">
        <p14:creationId xmlns:p14="http://schemas.microsoft.com/office/powerpoint/2010/main" val="109183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Love of Learning</a:t>
            </a:r>
          </a:p>
        </p:txBody>
      </p:sp>
      <p:sp>
        <p:nvSpPr>
          <p:cNvPr id="3" name="Content Placeholder 2"/>
          <p:cNvSpPr>
            <a:spLocks noGrp="1"/>
          </p:cNvSpPr>
          <p:nvPr>
            <p:ph idx="1"/>
          </p:nvPr>
        </p:nvSpPr>
        <p:spPr/>
        <p:txBody>
          <a:bodyPr>
            <a:normAutofit fontScale="92500" lnSpcReduction="20000"/>
          </a:bodyPr>
          <a:lstStyle/>
          <a:p>
            <a:r>
              <a:rPr lang="en-US" dirty="0"/>
              <a:t>Two hundred awards at $500 each</a:t>
            </a:r>
          </a:p>
          <a:p>
            <a:r>
              <a:rPr lang="en-US" dirty="0"/>
              <a:t>Awarded to PKP members who have completed their baccalaureate degree by the application deadline (must not be a Fellowship recipient)</a:t>
            </a:r>
          </a:p>
          <a:p>
            <a:r>
              <a:rPr lang="en-US" dirty="0"/>
              <a:t>Funding designed to support graduate/professional studies, doctoral dissertations, continuing education, career development, travel related to teaching/studies</a:t>
            </a:r>
          </a:p>
          <a:p>
            <a:r>
              <a:rPr lang="en-US" dirty="0"/>
              <a:t>Submit application and other materials through phikappaphi.org (via online portal) by </a:t>
            </a:r>
            <a:r>
              <a:rPr lang="en-US" b="1" u="sng" dirty="0"/>
              <a:t>June 30, 2021</a:t>
            </a:r>
          </a:p>
          <a:p>
            <a:pPr marL="109728" indent="0">
              <a:buNone/>
            </a:pPr>
            <a:r>
              <a:rPr lang="en-US" dirty="0"/>
              <a:t>	</a:t>
            </a:r>
            <a:endParaRPr lang="en-US" sz="2400" b="1" u="sng" dirty="0"/>
          </a:p>
        </p:txBody>
      </p:sp>
    </p:spTree>
    <p:extLst>
      <p:ext uri="{BB962C8B-B14F-4D97-AF65-F5344CB8AC3E}">
        <p14:creationId xmlns:p14="http://schemas.microsoft.com/office/powerpoint/2010/main" val="122004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5400000">
            <a:off x="4013002" y="-12501"/>
            <a:ext cx="660797" cy="6400800"/>
          </a:xfrm>
          <a:prstGeom prst="round2SameRect">
            <a:avLst/>
          </a:prstGeom>
          <a:solidFill>
            <a:srgbClr val="B59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22531" name="TextBox 2"/>
          <p:cNvSpPr txBox="1">
            <a:spLocks noChangeArrowheads="1"/>
          </p:cNvSpPr>
          <p:nvPr/>
        </p:nvSpPr>
        <p:spPr bwMode="auto">
          <a:xfrm>
            <a:off x="1238250" y="2945608"/>
            <a:ext cx="5429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002060"/>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948A54"/>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002060"/>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948A54"/>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9pPr>
          </a:lstStyle>
          <a:p>
            <a:pPr eaLnBrk="1" hangingPunct="1">
              <a:spcBef>
                <a:spcPct val="0"/>
              </a:spcBef>
              <a:buFontTx/>
              <a:buNone/>
            </a:pPr>
            <a:r>
              <a:rPr lang="en-US" altLang="en-US" sz="2700" b="1" dirty="0">
                <a:solidFill>
                  <a:schemeClr val="bg1"/>
                </a:solidFill>
                <a:latin typeface="Arial Narrow" panose="020B0606020202030204" pitchFamily="34" charset="0"/>
              </a:rPr>
              <a:t>Dissertation Fellowships</a:t>
            </a:r>
          </a:p>
        </p:txBody>
      </p:sp>
      <p:pic>
        <p:nvPicPr>
          <p:cNvPr id="2253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953691"/>
            <a:ext cx="1846660"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AutoShape 6" descr="data:image/jpeg;base64,/9j/4AAQSkZJRgABAQAAAQABAAD/2wCEAAkGBhESEBUSExQWFBQVFhgZFxMWGBcYGRkZGhgYFRccGB4XGycfGBklGhgUHy8hIycpLCwsGB8xNTAqNSgrLSkBCQoKDgwOGg8PGi0lHyUqKS8qLiosNDQvKiwwLCwsLywpLCwpKTYpLCksLCwpLCksLCkpKSwsKSopLCwsKSwpLP/AABEIAPMA0AMBIgACEQEDEQH/xAAbAAEBAQEBAQEBAAAAAAAAAAAABgUEBwMCAf/EAEoQAAEDAQUEBgUHCQcEAwAAAAEAAgMRBAUGEiETMUFRByIyYXGBQnKRobEUNFJic7LBFyMzVIKSk9HSFRY1U4OiwyREwuElQ6P/xAAYAQEBAQEBAAAAAAAAAAAAAAAAAQIDBP/EAC0RAAICAQMDAwMCBwAAAAAAAAABAhEDEiFBEzFRBCJxMmGBM5EUIzShscHw/9oADAMBAAIRAxEAPwD0tERcz2BERAEREAREQBERAEREBzWy8YoQDK9rAd2Y0rTfRfqx26OVuaN7XtBpVpqK76e8KT6SexD6z/gF1dHfzV/2rvusXn6r6mgXuVKIi9ACIiAIiIAiIgCIiAIiIAiIgCIiAIiIAiIgCIiA/LzQE9y88b0jWmnYi9j/AOteiELJ/ulYv8hvv/muOWM5VodBnn9+YlltQaJGsGQkjKCN+mtSeS/dy4rmssZjY1hBcXVcHE1IA4OGmgWrjq54IGRGKMMLnOrSutAKbyujBNx2eazudLG17hIQCa7srTTQ95Xi0z6lXuZ5OazdIFpc9jSyKjnNB0fxIH016AspmFbGCCIWgggg67xqOK1V7cUZxvU7NIIiLsAiIgCIiAIiIAiIgCIiAIiIAiIgCIiAIiIAiIgIzpJ7EPrP+AXV0d/NX/au+6xcvST2IfWf8Auro7+av+1d91i8S/qP+8E5KlERe0oREQBERAEREAREQBERAEREAREQBERAERZOKbxfBZXyxkBwLQKio1cAdPArMnpVsGsiw8IXtJaLOXykFwkLdBTQNafxKzcT4xdHIILPR0gNHOpm13BjRxdXfy3b92Hlio6mLK5FhT2m1Q2GSWVzTMG5qBoyt1Gneeam7DiO85gTE0PANCQxuh38SpLMotKmLLG97iitIaJc1GkkUNN+/wCC/d03RHZmFkdcpdm1NdSAPwClHXjfNP0X+1n9S0MaX/NZjEIiBnD61aDuyU3+JWdcN5tf2JZUIoWG9r3e1r2xgtcAWnIzUEVB38lqXBa7xdNS0Myx5TrlaNeG4+K1HMpOqf7CymRQt9YptjLY+CItPWa1jcoJJLWmlT3lfO0YmvOCjpowG19JmnhVp0Ky/URV7PYWXyLNuK+2WqLaNGUg0cw+i7f5jkVpLsmpK0UIiLQCIiAIiIAiIgCIiAIiIAsDHXzGT1o/vtW+sDHXzGT1o/vtXPL9Evhhkfd+JjBYnQx6SPkcS76DS1oqPrGh8PYqXB+FdiBPKPzpHVafQB/8z7t3NT114Z+U2J0kf6ZkjgB9NuVhy9x1ND307xqYNxUQRZpzQ9mN7t9d2R1ePAezkvFidSWvxsZRQ4s+ZT+p+IUfhHE8Nlje2QPJc4EZQDpQDWrgrDFnzKf1PxCnMBXXDLFKZI2PIeAC5oNBlB0qu2TV1Vp8Ffc0fyiWX6M37rP61m9Jfag8JPjGqn+7lk/V4v3G/wAlLdJfas/hJ8Y0yqaxvU/H+Q+x0XXjuzRwRRubLmZGxpo1tKtaGmnX3VC17oxdBaZNmxsgdlLusGgUFOTjzX4uS4bM6ywOdBEXOhjJJY0kksBJOmpqtKy3RBE7NHFGx1KZmtANOWgW4LJtbVDchbb/AIyPt4/gxWOKLTGyyS7SlHMLWtO8uI6oHfWh7qVULf1lMl5vjByl8jGh3KrWCq12dG7i4F9oqO5hr5FzjT2FcIOfvUVe7IOjWN3593o/mxXvGY+4Ee0K4XLd13RwRiOMUaPaTxJPErqXqxQ0QUTSCIi6gIiIAiIgCIiAIiIAiIgCy8S3Y+0WZ0TC0OJaQXEgaODjuBO4clqIstWqYMXClzSWaAxyFpcXl3UJIoQ0cQNdCuDFGDPlDtrCWtkPbDqhru/QGjvLVVKLDxRcdD7CifF12t9iks8zo3SFuVjw5xqNO3Vlaim8Vqp+z4JvCMEMmYwHeGSytr45War0BFJYYyqxRBuwnelPnX/7z/0rXxhhua1GIxlgyB9c5cO1lpSjT9EqlROjGmvIogmYQvJoAFpAAFABPOAANAAA3QLVw9cNtinzzz7RmUjLtZX6mlDR7QFUIpHDGLtWKJK0YTndeHykOj2e0Y+mZ2ajQ0HTLSuh4qtRF0jBRuuQERFsBERAEREAREQBERAEREAREQH8JUxeWP7PGS2MGYjiCAzycd/iBRc/SFe7mMbA002gLnn6o0A8Ca19XvX1wxg2JsTZJmB8jgDldq1oOoFNxdzJXmnOcpaIflkPhZekiMn85C5g5tcH+0EN9yq7HbY5WB8bg5p3EfA8j3FZ944WsszSDG1h4PYA1w9m/wACv7hzD7bJGWg5nONXu3AnhQcAFqCyJ1LdF3NUlTt243hmnEIa4ZiQ15IoaVppwrRf3G97bGzFgPXlq0dzfTPs0/aCg5rqlihhtO4Pccp4tLTVh86EjwXPNmcZVHjuRs9eWViC/wBtkY1zmF+Z2WgIFNK8V0XNeQtEDJR6Q1HJw0cPbVTvSR+hi+0P3SuuSdQ1RKyluu3iaFkoBaHitDrTUj8F1LIwn8yh9T8StddIu4pgmL0x0yCZ8Ric4sIBcCNagHQHxVHBO17WvaatcAQeYOoXmOJbO6S8ZWN1c57QBzJY2i3uj6+qg2Z51FXR15ek3yOvmeS8uPM+o4y8uiJlLfV8Ms0RkfrqAGje4ngK91T5Ljw9idtrLw1hZkDTqQa1ry8FH4pvN1rtJZHqyIOy8jlBdI/w0p4Ac1odGvbn9WP4vRZnLKorsL3LtERewoREQBERAEREAREQBERAefdJNlO2jk4OjyebXE/B49itrqt7ZoWSN3OaNOR4g94Oi/F83Qy0xGN/i1w3tcNxHv8AIlQou28bC87IOc0newZ2O7y2hLT5ea8jvFNyq0ydj0hfiGZr2hzSHNO5wNQfAhed2i8LztQ2eR4ad4awxg+s53DuqtaO7Z7FYZGtzyyymgZG1zmx1BqRQV3V10FcvntZreydCyexNerbRayS4iJpDARr1Qeu4cyTUjyW9e+J7DNZnQDO0ZQGdQ0aW9jju0A8Kr84Nwq0sfJaItSaMZI0ggDeaHXUmnl3qi/uxY/8iP8AdXGEMjTltv5BKdHt7ZZHWdx0f1mesB1h5tFf2VodJH6GL7Q/dKzMTXBJBaWS2WJxbo4CNjnBr2kVqGjQHQ9/WWljVkk9mgcyKQkuzFgY4ubVh0cAKih0UWpY5QfBDZwn8yh9T8StdebWO9LzijbGyKUNaKAfJ3Hv3lq07kvm8n2iNsrJBGXdYmAtFKHecumtF1hmVKNMtmdbf8ZH28fwYv7jS6nWe0CeOrWy1NRplfTrjTdUEnzcvva7vmN7B4ikLNtGc+R2WgDanNSlFaXndkc8ZjkFWkg99Qa/+vAlc449akubdEok8MXHs7FNO4daSF+XuZlP3jr4AL5dGnbn9WP4vVjecf8A08rWj/6ngNA+qQAAPgpXo8sMsbptpG9lWspnY5taF1aZgKrWjROCX3KWqIi9hQiIgCIiAIiIAiIgCIiAIiIAiIgCIpa78USPtdCP+mlc6OF1Bq9lNa8Q7WniORWJTUavkFSimsT39NZ54RGMzC175GUFS1urqE7qNqfJdTL4c+2xMY4GGSzmTcNTmIBrvGnBTqK2hZtoo25DeE9lbO21dY1pG6OPKcpIoXAaVpyVDh+9vlNnbKRldqHN5OBofLj5qRyKXAs0URF1AREQBERAEREAREQBERAEREAREQBERAEREBmYi2xs7mwNLpH9UUIGUHRziSeAru4kLDtWDpxZxG20lwj60cezY3ripFHVqDUnXvVei5SxqTtiid+TTyWqyTPiLcscglBLaNc5pFN+oJ5c1zXTh6WC31AJs4Y/ZuqOqHHNk56OLlVonSV2KI24zbrPZWwNspzitHukZlGYk1IrrSqoMP3UbPZ2xk5nauc7m5xqad3DyWkiRxqNb9thQREXUBERAEREAREQBERAS2Or3mgbFsnlmYvrQNNaBtO0DzKzYP7YfE2VkmZrmhwA2VSDruLd6+/SV2YPGT4NXRc+MLJFZYmOec7I2gtDHnUDUA0p714pNPI1KVL5JyfPCuLpJZPk8/bNcr6ZTUb2uG4HQ8BuXFacQWuyWzJPIZIga6tYM0Z0DhlaOsOXMELnw1C+03gbQG5WNe57uQrXK31tQT5lVWLLh+Uw9UfnWVLDz5t8/iApHXLHae6e33BsskBAcCCCKg8CDqD4KDtmJrVaLXsrI/KwnK2gaQadp5qDpv8AIDiVlRYolZY3WXUGtA/i2M9pvOtdPAkcAq/BeHthFtHj87IN3Frd4b4nefIcFrqPM1GO3kdyggjLWgFxcQAC40qTxJpp7F9EWZiW2GKySvboQ2gPIuIYD5VqvU3pVlMDEOOSx5is4BcDQyEVFd1GDia8T7Cs3bXxTP8Anqb+yyv7lK+VF1dHV1sJfOQCWEMZ9U0q4+NCB7eaul5YQllWqUmvgnci7gx04vEVpABJyiQDLQ7qPHDXiN3EcVRYitT47LK9hyua2oOhoajnopnpFutgDJwKOc7I/wCt1S5pPeA0j2cl2PthluYvdqdnlJ55X5K+5WMpLVCT7LYGVhvGc23DbRJmY/q1IaMruB6oGnA18eCura8tieRoQxxB5EAkLy6x3IZbHLM3V0T9RzZlBPmN/hXuVZhu/tvY5I3mskUbhrvczKQ13eeB8jxWcGR/TLnsEfPAt9zzvlEsheGtaRUNFCSa9kBWCgujX9JN6jPiVerr6dt402ERGML5tdmtIySERuaHBlGUqNHNqW14A7/SVnZpw9jXt7Lmhw8CKhTfSBYM9mEg3xOB/Zd1T78p8lyXBfuW65DXrQhzB+1+j97qfsrKm4ZJJvarBxRYxmNuA2n5gy5clG0yk5Aa0rydvV1a7SI43yO3MaXHwAqvH/kDtgJvR2mz/aDQ74fBWeKL9zXdEQetaA2vg3WT/cAPNcsWZqMnL5CZ+cF3xarRO4ySExsbUto0DM40aNG1p2uPBZ7r9t8lrfBFNQ7WVrARGAA0uNKlv0WqgwDYNnZc53yuLv2R1W/An9pSlhtrIb0dJIcrGzT1NCaV2jRo0E7yFG5KELb3e+5DRt95XrZaPlcHMJpWjHNryOUAj3KvuG922mFsoFDWjm76OG8eG4juKlsW4ts81nMMRLy4tq4tc0NDXB3pAEnQD2rZwPdr4bN1wQ6R5flO8AgNFeRo2vmuuN/zNMXaoqMfBWILTPaSyWQvbs3GhDBqHMAPVaDxK557TfALqbTKCadSPdXT0eS5ujz52fsXfeYvRZ+w71T8FnDF5MauT/cEf0ldmDxk+DV9LuwZZprJG+hZI+Npzhzj1iK1yk0pXgKLRxNhx9rbEM7WFla6Egkhu7XuWrddjMUEcRNSxgbUaVoKLp0tWRuS2FbkZge9Hxzuskh0q4NH0ZGk5gO40d5jvV6pa34Oe61/KY5Ws6zX5S0nUUruO4095VStYYyinF/j4Kjza2Qt/tjLQUM7KimmoaT76lekqYmwi91u+VbRtNo1+TKa9UAUrXuVOmGDjqvyRBcV82DbWeSLi9pAr9Le33gLtRdmrVMp5zg2/RZpHwzdRrjqT6Dxoc3IHcTwoF6EJ2Zc2ZuXfmqKe3csa/sIw2k56mOT6bRWvLMOPjoVN/k1lr+ljpzo6vs/9ryR6uJaUrRN0fjGl/ttD2Qw9drXbxrmeeqA3mNSO+q37fd+wul0R3tj63rFwc73kr73Dg+GzEPJ2knB5FA3nlHDx1K0b4sBngkiByl4pU601BWo45e6Uu7QJ3o3/Qy/aD7oWDiC7n2G05otI3h2TlRwo9h7hX2U5KzwvcDrIx7XPD8zs1QCKaAcV037c7bTCYzod7Xb8rhuPhvB7iVOk3jS5QrYk+jX9JN6jPi5XqncL4XdZHPc6QPzgDQEUoSeJ71RLrgi4wSZUfG22USxvjdue0tPmKLx4yvjEkR0q4B474yaewkr2dSV6YF2tpdMJAGOc1zmZTXhn1rxofaufqMTnTj3I0f2W4//AIjZ064Zte/NXaEeNKtUMx75dlCDWhysHIvdU+8r2QgbuHJSdzYG2FpbKZA5rC4tbQ13ENqSeFfaFjLgbcdPww0VFls4jY1jeyxoaPACgXmlhsTJr0dHIMzHTT1FSK02jhq0g7wF6gpewYOfHbflJkaRnkdkymvXDwBWvDN7l1ywcnGlyGZGLMMNszW2izlzQHAEVJyn0XAnXfpx3hVeGb2Nos7JD2+y/wBYbz5ih810Xvd4ngkiOmdtAd9DvafIgFZuFsPyWTO10jXtcQQACKOGhOp4insSMHDJ7VswSnR587P2LvvMXos/Yd6p+Cm8NYPfZZtoZGvGQtoGkby011PcqaRtQRzBCeng4QqQR+kUviDGTrNPshCH9VprnI38KZSuF/SHI2meyloPN7h7KsWnngnTZbLZFn3NfUVpjzx10NHNO9p7/wCa0F1TTVoBFhYoxKbJs6RiTaZ97stMuX6pr2vcsH8pbv1cfxD/AELlLPCLpsWXaKWunH0MrgyRpiJ3OJDmeZoKeYp3qocdFuE4zVxYP6imcM4wNrlMZiDKRl9Q/Nuc1tKZR9L3L7YhxhHZnbMN2klKltaBoO7Mdde4D2LPVhp1XsLKBFCQdJTq9aFpHHK/X3jX3KwsF5xywiZtQwgmrhloBvrXlQ67khlhP6WLOtFFW/pIaHERRZmj03uLa+AA0Hj7F97o6QGyvbHJGWFxAa5hzip0FRSo8qrK9RjbqxZXIsDE+JzZDGBGJM4dvdlply/VNe17liflLd+rj+If6FZZoRdNiy6RS+HsZm0z7IxBnVLsweXbqcMo5r5Xtjl0NofCIA/KQAc5BNQDuDDzTrQ06r2FlaiifyivaQJLMWg/XIPkHMFVSRX7HJZXWiPrBrHOynQgtFS13I/zqrHLCXZizSRQn5THf5Df4h/oT8pbv1dv8Q/0LH8Ti8ksu0WThq/DaojIWBlHltA7NuDTWtBzXHiXFwsr2xtYJHFuZwzZcorRvomtaH2Lo8kVHVexbKJFy3Zb2zwslbueK05HcR4g1Hkpq+ceGCd8OxDshAzZ6Vq0O3ZTTekskYrU3sLMjGP+It/0vire/wCSEWeTbEZC06HiaaZfrVpSnFQuOI81vy7szYxXxJC/N94Fks8Zla9sjW9qjcpA50qaheTVKLnSsyd3RtG7aTO9HI0HlmqSPdm9qvVO4Htsb7NlYwRlho9oqakiubXU1HPlTgqJejAqxo0iI6S/+3/1f+NU2HfmcH2TPuhTPSX/ANv/AKv/ABqmw58zg+yZ90LEP1pfj/ROScxzhuMRm0RtDXNI2gAoHAmmag9IEjxBK0cE3k6WyZXGroiWVPFtAW+408l+8cXg2OyOYT1peq0d1QXHwA95C4uj2zEWaR53Pead4a0CvtqPJSks3t8bjkxejf5077B334lz3xlivNzp2l7NpmLfpMPZ37wNNPqkLo6N/nTvsHffiVxetyQWlobK2pG5w0c3wI4d25cseNzxKuGRdjnYLFbGUAjkAoaUAc3y0c1fXEFmLrHKyMa7MgNHIDcAO4UoovEGD3WVu3ikJa0jU9V7akNBBbv1I3U3qrwhfDrRZsz9XscWOdzoAQfGhHmu8Z6m4SVOikngi9bNE5+2ADnUyyOFQBxFfR514+SubPd1mMgtDGMLiKCRtNQeOmhPCu+izb3wVZ5yXisTzqXMpQnvadPZQqQk292WkDNmFA4gVyvZUg1B3O0PhzXNOWFVJWvI7Gr0ldqDwk+Ma27mxFZW2aFrp2BzYowQXaghgBB81h9JJq6zn6sn/Gu26sEWWSCKR2fM+NjjR2lXNBNNOZT3dWWn7dxyUNkvqCV2SOVj3Urlaamg4/BQ1r/xkfbx/daq66sK2ezybSPPmoW6uqKGleHcFEX9Y9reb4q5c8jG1pWlWtFaVFVczlpjfe0GWmMZIhY5BIRUjqA78/o5eO/3VWP0cRO2c5OrC5oAO4kA5/cWLDv3Bz7KwSZmyMqASGlpFd1RU6HdUFXGFbbHJZWGNgjDatLBrlcN/ea1BqdddUi3LLclVIcnzxPZIxY5iGMBDDqGgHh3LG6O7Ox0UuZrXdcbwD6Pet/FXzKf1D+Cw+jb9FN64+6ty/WXwOSreY4mOdQMY0FzqAAUAqTp3BeZ2axy3haZnjQ5XP14aUjZ8B5FUnSDe2SJsDT1pNXeoD+LqeTSsjC+KbPZYi0xyOe51XOaGU5NAq4GgHvJXLNKMpqEnsgzr6PL1o59mdpWr2A8CNHt+Bp3OVo+yRk1LGkniWgn4Lyu3Xs35X8pgDm9YPyuoOt6Q6pOh1/eK9UsdrbLG2RvZe0OHn+K36adpx8BEbii5LRJbmyMjc5g2fWFKaHXirS0QNe1zHatcC0juIoV9EXeONRbfktEPg66rVZrS4Pjds3gtL9KVaatdvrTeP2lcIiY4KCpBEnjy6ZptjsmF+XaZqU0rkpvPcfYs6zT3vHG2NkVGtaGt6rCQAKDeVeosPCnJyTaslHn1mwhbLTJtLU4tHEuILyOTQ3Ro38qciruCzNjjEbBRrW0aO5fZFqGKMOxaIbAtx2iG0OdLG5jdiW1NN+aM00PIH2Jf1yXgLQbRE8yV7JYcpa3g3KTqPCtd5Vyix0I6dNslHm1os162kCORshbUaOa2NviSAK081WWDD74bGYIpA2V1SZKVGY0rTloA0HfxW6isMKi7bbYo83isN62WrYxJlr6GWRp5kAg09gX0sWF7XaphJaszW6ZnPoHED0WtHZ9gArVeiIsfw0eW68CiQx3dE0zodlGXhofWlNK5Kbz3H2Lis1pveNjY2xdVjQ0Vaw6NFB6XIK8RbeFOTkm0KJm4LZeLpqWhmWPKdcrRrpTcfFZtpuS0G9NsI3bPasdn0pQBoJ314FXCKvEmkm3s7FHJethE0EkR9NpA7j6J8jQqZwLYbTA6RksTmMeA4E0oHDQ7jxB/wBqsUWnjTkpeCmdiGzukssrGDM5zCABxKycC3ZLDHKJWFhLwQDTUZacFTojgnJSBAvuK02q37SaJzIi/wBKmjG9lu/jQV9Yqw/sOy/q8P8ADZ/JdyLMcUY3zfkUT+IsMRSWd4hijbIOs3IxrSSPRqAN4qNeNF8cEQ2iKN0M0bmBpzMJpx7Q0PPXzKpkV6UVLUhQREXUBERAEREAREQBERAEREAREQBERAEREAREQBERAEREAREQH//Z"/>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206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002060"/>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948A54"/>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002060"/>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948A54"/>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9pPr>
          </a:lstStyle>
          <a:p>
            <a:pPr eaLnBrk="1" hangingPunct="1">
              <a:spcBef>
                <a:spcPct val="0"/>
              </a:spcBef>
              <a:buFontTx/>
              <a:buNone/>
            </a:pPr>
            <a:endParaRPr lang="en-US" altLang="en-US" sz="1350">
              <a:solidFill>
                <a:schemeClr val="tx1"/>
              </a:solidFill>
              <a:latin typeface="Arial" panose="020B0604020202020204" pitchFamily="34" charset="0"/>
            </a:endParaRPr>
          </a:p>
        </p:txBody>
      </p:sp>
      <p:pic>
        <p:nvPicPr>
          <p:cNvPr id="22534" name="Picture 8" descr="http://static.guim.co.uk/sys-images/Education/Pix/pictures/2012/5/1/1335883615113/Student-falls-asleep-in-l-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518298"/>
            <a:ext cx="2571750" cy="248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descr="https://encrypted-tbn2.gstatic.com/images?q=tbn:ANd9GcR7aSsltthswzehJdQaSm5EY5A2RqSNirt33gB35AI6Ff9VgMk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469" y="1091803"/>
            <a:ext cx="1749029" cy="176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4" descr="https://encrypted-tbn2.gstatic.com/images?q=tbn:ANd9GcReepVI4SPIIfrDXu6SnOPwSkFxcmJSJs2CZMZ6QAGJWn3CeXMm9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4975" y="3513535"/>
            <a:ext cx="2486025" cy="136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6" descr="https://encrypted-tbn1.gstatic.com/images?q=tbn:ANd9GcSdSSEemwb8Jtmoq8-MVvqu7Sf6dNehVFtX8INeCK2C2heAU3S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4975" y="4874420"/>
            <a:ext cx="2486025" cy="112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8" descr="https://encrypted-tbn2.gstatic.com/images?q=tbn:ANd9GcSvDq4_S7Wq0o7KU3R5IZcSLS1XydKRtuhiNpx6yaXP4Aq9dmikV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750" y="3520679"/>
            <a:ext cx="1800225" cy="249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2" descr="https://encrypted-tbn2.gstatic.com/images?q=tbn:ANd9GcQf1ttOBdOeRXii6fCB5fWWQZFJxLXcU_UPhcoeuq0KqZ--FZMyk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0194" y="1063229"/>
            <a:ext cx="2311004" cy="174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28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Dissertation Fellowship</a:t>
            </a:r>
          </a:p>
        </p:txBody>
      </p:sp>
      <p:sp>
        <p:nvSpPr>
          <p:cNvPr id="3" name="Content Placeholder 2"/>
          <p:cNvSpPr>
            <a:spLocks noGrp="1"/>
          </p:cNvSpPr>
          <p:nvPr>
            <p:ph idx="1"/>
          </p:nvPr>
        </p:nvSpPr>
        <p:spPr/>
        <p:txBody>
          <a:bodyPr/>
          <a:lstStyle/>
          <a:p>
            <a:r>
              <a:rPr lang="en-US" dirty="0"/>
              <a:t>Ten dissertation fellowships at $10,000 each</a:t>
            </a:r>
          </a:p>
          <a:p>
            <a:r>
              <a:rPr lang="en-US" dirty="0"/>
              <a:t>Awarded to PKP members who are doctoral candidates completing dissertations</a:t>
            </a:r>
          </a:p>
          <a:p>
            <a:r>
              <a:rPr lang="en-US" dirty="0"/>
              <a:t>Applications and materials submitted through phikappaphi.org (via online portal) by </a:t>
            </a:r>
            <a:r>
              <a:rPr lang="en-US" sz="2400" b="1" u="sng" dirty="0"/>
              <a:t>November 30, 2020</a:t>
            </a:r>
            <a:endParaRPr lang="en-US" b="1" u="sng" dirty="0"/>
          </a:p>
        </p:txBody>
      </p:sp>
    </p:spTree>
    <p:extLst>
      <p:ext uri="{BB962C8B-B14F-4D97-AF65-F5344CB8AC3E}">
        <p14:creationId xmlns:p14="http://schemas.microsoft.com/office/powerpoint/2010/main" val="299245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5400000">
            <a:off x="4013002" y="-12501"/>
            <a:ext cx="660797" cy="6400800"/>
          </a:xfrm>
          <a:prstGeom prst="round2SameRect">
            <a:avLst/>
          </a:prstGeom>
          <a:solidFill>
            <a:srgbClr val="B59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31747" name="TextBox 2"/>
          <p:cNvSpPr txBox="1">
            <a:spLocks noChangeArrowheads="1"/>
          </p:cNvSpPr>
          <p:nvPr/>
        </p:nvSpPr>
        <p:spPr bwMode="auto">
          <a:xfrm>
            <a:off x="1238250" y="2945608"/>
            <a:ext cx="5429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002060"/>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948A54"/>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002060"/>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948A54"/>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9pPr>
          </a:lstStyle>
          <a:p>
            <a:pPr eaLnBrk="1" hangingPunct="1">
              <a:spcBef>
                <a:spcPct val="0"/>
              </a:spcBef>
              <a:buFontTx/>
              <a:buNone/>
            </a:pPr>
            <a:r>
              <a:rPr lang="en-US" altLang="en-US" sz="2700" b="1" dirty="0">
                <a:solidFill>
                  <a:schemeClr val="bg1"/>
                </a:solidFill>
                <a:latin typeface="Arial Narrow" panose="020B0606020202030204" pitchFamily="34" charset="0"/>
              </a:rPr>
              <a:t>Literacy Grants</a:t>
            </a:r>
          </a:p>
        </p:txBody>
      </p:sp>
      <p:pic>
        <p:nvPicPr>
          <p:cNvPr id="3174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953691"/>
            <a:ext cx="1846660"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8170" y="3600450"/>
            <a:ext cx="3602831"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6097" y="3600450"/>
            <a:ext cx="3451622"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945" y="871538"/>
            <a:ext cx="4641056"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48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Literacy Grants</a:t>
            </a:r>
          </a:p>
        </p:txBody>
      </p:sp>
      <p:sp>
        <p:nvSpPr>
          <p:cNvPr id="3" name="Content Placeholder 2"/>
          <p:cNvSpPr>
            <a:spLocks noGrp="1"/>
          </p:cNvSpPr>
          <p:nvPr>
            <p:ph idx="1"/>
          </p:nvPr>
        </p:nvSpPr>
        <p:spPr/>
        <p:txBody>
          <a:bodyPr>
            <a:noAutofit/>
          </a:bodyPr>
          <a:lstStyle/>
          <a:p>
            <a:r>
              <a:rPr lang="en-US" sz="2400" dirty="0"/>
              <a:t>Grants up to $2,500 are available to champion literacy initiatives</a:t>
            </a:r>
          </a:p>
          <a:p>
            <a:r>
              <a:rPr lang="en-US" sz="2400" dirty="0"/>
              <a:t>Open to campus chapters and active individual members</a:t>
            </a:r>
          </a:p>
          <a:p>
            <a:r>
              <a:rPr lang="en-US" sz="2400" dirty="0"/>
              <a:t>Proposals may be for new projects or for support for existing projects </a:t>
            </a:r>
          </a:p>
          <a:p>
            <a:r>
              <a:rPr lang="en-US" sz="2400" dirty="0"/>
              <a:t>Target groups may include preschool to adults</a:t>
            </a:r>
          </a:p>
          <a:p>
            <a:r>
              <a:rPr lang="en-US" sz="2400" dirty="0"/>
              <a:t>Duration of the project may be short-term, one-time activity, or a longer ongoing series of activities</a:t>
            </a:r>
          </a:p>
          <a:p>
            <a:r>
              <a:rPr lang="en-US" sz="2400" dirty="0"/>
              <a:t>Applications and materials submitted through phikappaphi.org (via online portal) by </a:t>
            </a:r>
            <a:r>
              <a:rPr lang="en-US" sz="2400" b="1" u="sng" dirty="0"/>
              <a:t>April 1, 2021</a:t>
            </a:r>
          </a:p>
          <a:p>
            <a:r>
              <a:rPr lang="en-US" sz="2400" dirty="0"/>
              <a:t>Application portal opens December 15, 2020</a:t>
            </a:r>
          </a:p>
          <a:p>
            <a:endParaRPr lang="en-US" sz="2400" dirty="0"/>
          </a:p>
        </p:txBody>
      </p:sp>
    </p:spTree>
    <p:extLst>
      <p:ext uri="{BB962C8B-B14F-4D97-AF65-F5344CB8AC3E}">
        <p14:creationId xmlns:p14="http://schemas.microsoft.com/office/powerpoint/2010/main" val="144424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CB75C7-0657-45CD-A725-BFFDB2A9CD38}"/>
              </a:ext>
            </a:extLst>
          </p:cNvPr>
          <p:cNvSpPr>
            <a:spLocks noGrp="1"/>
          </p:cNvSpPr>
          <p:nvPr>
            <p:ph type="title"/>
          </p:nvPr>
        </p:nvSpPr>
        <p:spPr/>
        <p:txBody>
          <a:bodyPr/>
          <a:lstStyle/>
          <a:p>
            <a:r>
              <a:rPr lang="en-US" sz="6000" b="1" dirty="0">
                <a:ln w="6600">
                  <a:solidFill>
                    <a:schemeClr val="accent2"/>
                  </a:solidFill>
                  <a:prstDash val="solid"/>
                </a:ln>
                <a:solidFill>
                  <a:srgbClr val="FFFFFF"/>
                </a:solidFill>
                <a:effectLst>
                  <a:outerShdw dist="38100" dir="2700000" algn="tl" rotWithShape="0">
                    <a:schemeClr val="accent2"/>
                  </a:outerShdw>
                </a:effectLst>
              </a:rPr>
              <a:t>Literacy Project</a:t>
            </a:r>
            <a:endParaRPr lang="en-US" sz="80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82545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olly parton imagination library">
            <a:extLst>
              <a:ext uri="{FF2B5EF4-FFF2-40B4-BE49-F238E27FC236}">
                <a16:creationId xmlns:a16="http://schemas.microsoft.com/office/drawing/2014/main" id="{9B0D357F-A4E8-475A-8EAB-E69D0C040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685800"/>
            <a:ext cx="6934200" cy="3900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 Vincent De Paul Early Head Start logo">
            <a:extLst>
              <a:ext uri="{FF2B5EF4-FFF2-40B4-BE49-F238E27FC236}">
                <a16:creationId xmlns:a16="http://schemas.microsoft.com/office/drawing/2014/main" id="{E40620A3-C021-4355-8E95-A566D47F72E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8378"/>
          <a:stretch/>
        </p:blipFill>
        <p:spPr bwMode="auto">
          <a:xfrm>
            <a:off x="533400" y="4296728"/>
            <a:ext cx="3469007"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5D4768C-737D-4716-86FA-11A7C93C8D47}"/>
              </a:ext>
            </a:extLst>
          </p:cNvPr>
          <p:cNvSpPr/>
          <p:nvPr/>
        </p:nvSpPr>
        <p:spPr>
          <a:xfrm>
            <a:off x="3962400" y="4731544"/>
            <a:ext cx="4800600" cy="1477328"/>
          </a:xfrm>
          <a:prstGeom prst="rect">
            <a:avLst/>
          </a:prstGeom>
        </p:spPr>
        <p:txBody>
          <a:bodyPr wrap="square">
            <a:spAutoFit/>
          </a:bodyPr>
          <a:lstStyle/>
          <a:p>
            <a:r>
              <a:rPr lang="en-US" dirty="0"/>
              <a:t>A gift of $25 sends one book per month to one child for one year</a:t>
            </a:r>
          </a:p>
          <a:p>
            <a:endParaRPr lang="en-US" dirty="0"/>
          </a:p>
          <a:p>
            <a:r>
              <a:rPr lang="en-US" dirty="0"/>
              <a:t>A gift of $125 sends one book per month to one child from birth to age five</a:t>
            </a:r>
          </a:p>
        </p:txBody>
      </p:sp>
      <p:sp>
        <p:nvSpPr>
          <p:cNvPr id="5" name="TextBox 4">
            <a:extLst>
              <a:ext uri="{FF2B5EF4-FFF2-40B4-BE49-F238E27FC236}">
                <a16:creationId xmlns:a16="http://schemas.microsoft.com/office/drawing/2014/main" id="{A9DC8E64-F251-4B87-A6ED-E9CF687913DB}"/>
              </a:ext>
            </a:extLst>
          </p:cNvPr>
          <p:cNvSpPr txBox="1"/>
          <p:nvPr/>
        </p:nvSpPr>
        <p:spPr>
          <a:xfrm>
            <a:off x="906763" y="6319763"/>
            <a:ext cx="2133600" cy="400110"/>
          </a:xfrm>
          <a:prstGeom prst="rect">
            <a:avLst/>
          </a:prstGeom>
          <a:noFill/>
        </p:spPr>
        <p:txBody>
          <a:bodyPr wrap="square" rtlCol="0">
            <a:spAutoFit/>
          </a:bodyPr>
          <a:lstStyle/>
          <a:p>
            <a:r>
              <a:rPr lang="en-US" sz="2000" b="1" dirty="0">
                <a:solidFill>
                  <a:srgbClr val="00A950"/>
                </a:solidFill>
                <a:latin typeface="Ink Free" panose="03080402000500000000" pitchFamily="66" charset="0"/>
              </a:rPr>
              <a:t>Early Head Start</a:t>
            </a:r>
          </a:p>
        </p:txBody>
      </p:sp>
    </p:spTree>
    <p:extLst>
      <p:ext uri="{BB962C8B-B14F-4D97-AF65-F5344CB8AC3E}">
        <p14:creationId xmlns:p14="http://schemas.microsoft.com/office/powerpoint/2010/main" val="2834780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sp>
        <p:nvSpPr>
          <p:cNvPr id="3" name="Content Placeholder 2"/>
          <p:cNvSpPr>
            <a:spLocks noGrp="1"/>
          </p:cNvSpPr>
          <p:nvPr>
            <p:ph idx="1"/>
          </p:nvPr>
        </p:nvSpPr>
        <p:spPr/>
        <p:txBody>
          <a:bodyPr vert="horz" lIns="91440" tIns="45720" rIns="91440" bIns="45720" anchor="t">
            <a:normAutofit fontScale="92500" lnSpcReduction="10000"/>
          </a:bodyPr>
          <a:lstStyle/>
          <a:p>
            <a:pPr marL="109728" indent="0" algn="ctr">
              <a:buNone/>
            </a:pPr>
            <a:r>
              <a:rPr lang="en-US" dirty="0"/>
              <a:t>One of the greatest benefits to being a Phi Kappa Phi member is having access to so many awards and resources </a:t>
            </a:r>
          </a:p>
          <a:p>
            <a:pPr marL="109728" indent="0" algn="ctr">
              <a:buNone/>
            </a:pPr>
            <a:endParaRPr lang="en-US" dirty="0"/>
          </a:p>
          <a:p>
            <a:pPr marL="109220" indent="0" algn="ctr">
              <a:buNone/>
            </a:pPr>
            <a:r>
              <a:rPr lang="en-US" sz="3600" dirty="0"/>
              <a:t>Take advantage of the opportunity!</a:t>
            </a:r>
          </a:p>
          <a:p>
            <a:pPr marL="109728" indent="0" algn="ctr">
              <a:buNone/>
            </a:pPr>
            <a:endParaRPr lang="en-US" dirty="0"/>
          </a:p>
          <a:p>
            <a:pPr marL="109728" indent="0" algn="ctr">
              <a:buNone/>
            </a:pPr>
            <a:r>
              <a:rPr lang="en-US" sz="2000" dirty="0"/>
              <a:t>and</a:t>
            </a:r>
          </a:p>
          <a:p>
            <a:pPr marL="109220" indent="0" algn="ctr">
              <a:buNone/>
            </a:pPr>
            <a:r>
              <a:rPr lang="en-US" dirty="0"/>
              <a:t>Check the National website </a:t>
            </a:r>
          </a:p>
          <a:p>
            <a:pPr marL="109220" indent="0" algn="ctr">
              <a:buNone/>
            </a:pPr>
            <a:r>
              <a:rPr lang="en-US" dirty="0">
                <a:hlinkClick r:id="rId2"/>
              </a:rPr>
              <a:t>https://www.phikappaphi.org/grants-awards#.X7bOuWhKiUk</a:t>
            </a:r>
            <a:endParaRPr lang="en-US" dirty="0"/>
          </a:p>
          <a:p>
            <a:pPr marL="109728" indent="0" algn="ctr">
              <a:buNone/>
            </a:pPr>
            <a:r>
              <a:rPr lang="en-US" dirty="0"/>
              <a:t>for updates on application timelines</a:t>
            </a:r>
          </a:p>
          <a:p>
            <a:pPr marL="109728" indent="0">
              <a:buNone/>
            </a:pPr>
            <a:endParaRPr lang="en-US" dirty="0"/>
          </a:p>
        </p:txBody>
      </p:sp>
    </p:spTree>
    <p:extLst>
      <p:ext uri="{BB962C8B-B14F-4D97-AF65-F5344CB8AC3E}">
        <p14:creationId xmlns:p14="http://schemas.microsoft.com/office/powerpoint/2010/main" val="291897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745736"/>
          </a:xfrm>
        </p:spPr>
        <p:txBody>
          <a:bodyPr>
            <a:normAutofit/>
          </a:bodyPr>
          <a:lstStyle/>
          <a:p>
            <a:pPr marL="109728" indent="0">
              <a:buNone/>
            </a:pPr>
            <a:r>
              <a:rPr lang="en-US" b="1" dirty="0"/>
              <a:t>Chapter 22 UM-UMBC:</a:t>
            </a:r>
          </a:p>
          <a:p>
            <a:r>
              <a:rPr lang="en-US" dirty="0"/>
              <a:t>Shirley C. Sorensen Undergraduate Academic Excellence Award</a:t>
            </a:r>
          </a:p>
          <a:p>
            <a:r>
              <a:rPr lang="en-US" dirty="0"/>
              <a:t>Fellowship (National and Chapter Level)</a:t>
            </a:r>
          </a:p>
          <a:p>
            <a:r>
              <a:rPr lang="en-US" dirty="0"/>
              <a:t>Undergraduate Research Awards</a:t>
            </a:r>
          </a:p>
          <a:p>
            <a:pPr marL="109728" indent="0">
              <a:buNone/>
            </a:pPr>
            <a:r>
              <a:rPr lang="en-US" b="1" dirty="0"/>
              <a:t>National Office:</a:t>
            </a:r>
          </a:p>
          <a:p>
            <a:r>
              <a:rPr lang="en-US" dirty="0"/>
              <a:t>Study Abroad</a:t>
            </a:r>
          </a:p>
          <a:p>
            <a:r>
              <a:rPr lang="en-US" dirty="0"/>
              <a:t>Love of Learning</a:t>
            </a:r>
          </a:p>
          <a:p>
            <a:r>
              <a:rPr lang="en-US" dirty="0"/>
              <a:t>Dissertation Fellowship</a:t>
            </a:r>
          </a:p>
          <a:p>
            <a:r>
              <a:rPr lang="en-US" dirty="0"/>
              <a:t>Literacy Grants</a:t>
            </a:r>
          </a:p>
          <a:p>
            <a:pPr marL="109728" indent="0">
              <a:buNone/>
            </a:pPr>
            <a:endParaRPr lang="en-US" dirty="0"/>
          </a:p>
        </p:txBody>
      </p:sp>
      <p:sp>
        <p:nvSpPr>
          <p:cNvPr id="5" name="Rectangle 4"/>
          <p:cNvSpPr/>
          <p:nvPr/>
        </p:nvSpPr>
        <p:spPr>
          <a:xfrm>
            <a:off x="415247" y="609600"/>
            <a:ext cx="2672847"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Awards</a:t>
            </a:r>
          </a:p>
        </p:txBody>
      </p:sp>
    </p:spTree>
    <p:extLst>
      <p:ext uri="{BB962C8B-B14F-4D97-AF65-F5344CB8AC3E}">
        <p14:creationId xmlns:p14="http://schemas.microsoft.com/office/powerpoint/2010/main" val="171207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Thank you!</a:t>
            </a:r>
          </a:p>
        </p:txBody>
      </p:sp>
      <p:sp>
        <p:nvSpPr>
          <p:cNvPr id="3" name="Content Placeholder 2"/>
          <p:cNvSpPr>
            <a:spLocks noGrp="1"/>
          </p:cNvSpPr>
          <p:nvPr>
            <p:ph idx="1"/>
          </p:nvPr>
        </p:nvSpPr>
        <p:spPr/>
        <p:txBody>
          <a:bodyPr vert="horz" lIns="91440" tIns="45720" rIns="91440" bIns="45720" anchor="t">
            <a:normAutofit/>
          </a:bodyPr>
          <a:lstStyle/>
          <a:p>
            <a:pPr marL="109728" indent="0" algn="ctr">
              <a:buNone/>
            </a:pPr>
            <a:endParaRPr lang="en-US" sz="3600" dirty="0"/>
          </a:p>
          <a:p>
            <a:pPr marL="109728" indent="0" algn="ctr">
              <a:buNone/>
            </a:pPr>
            <a:r>
              <a:rPr lang="en-US" dirty="0"/>
              <a:t>Sign-up to volunteer and get involved!</a:t>
            </a:r>
          </a:p>
          <a:p>
            <a:pPr marL="109220" indent="0" algn="ctr">
              <a:buNone/>
            </a:pPr>
            <a:endParaRPr lang="en-US" dirty="0"/>
          </a:p>
          <a:p>
            <a:pPr marL="109220" indent="0" algn="ctr">
              <a:buNone/>
            </a:pPr>
            <a:r>
              <a:rPr lang="en-US" dirty="0"/>
              <a:t>Email </a:t>
            </a:r>
            <a:r>
              <a:rPr lang="en-US" dirty="0">
                <a:hlinkClick r:id="rId2"/>
              </a:rPr>
              <a:t>phikappaphi@umbc.edu</a:t>
            </a:r>
            <a:r>
              <a:rPr lang="en-US" dirty="0"/>
              <a:t> for more information.</a:t>
            </a:r>
            <a:endParaRPr lang="en-US"/>
          </a:p>
          <a:p>
            <a:pPr marL="109728" indent="0" algn="ctr">
              <a:buNone/>
            </a:pPr>
            <a:endParaRPr lang="en-US" dirty="0"/>
          </a:p>
          <a:p>
            <a:pPr marL="109220" indent="0" algn="ctr">
              <a:buNone/>
            </a:pPr>
            <a:r>
              <a:rPr lang="en-US" dirty="0"/>
              <a:t>Join the </a:t>
            </a:r>
            <a:r>
              <a:rPr lang="en-US" dirty="0" err="1"/>
              <a:t>myUMBC</a:t>
            </a:r>
            <a:r>
              <a:rPr lang="en-US" dirty="0"/>
              <a:t> Group Page for updates!</a:t>
            </a:r>
          </a:p>
          <a:p>
            <a:pPr marL="109220" indent="0" algn="ctr">
              <a:buNone/>
            </a:pPr>
            <a:r>
              <a:rPr lang="en-US"/>
              <a:t>Join us on Facebook!</a:t>
            </a:r>
          </a:p>
        </p:txBody>
      </p:sp>
    </p:spTree>
    <p:extLst>
      <p:ext uri="{BB962C8B-B14F-4D97-AF65-F5344CB8AC3E}">
        <p14:creationId xmlns:p14="http://schemas.microsoft.com/office/powerpoint/2010/main" val="233659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fontScale="90000"/>
          </a:bodyPr>
          <a:lstStyle/>
          <a:p>
            <a:pPr algn="ctr"/>
            <a:r>
              <a:rPr lang="en-US" dirty="0">
                <a:hlinkClick r:id="rId3"/>
              </a:rPr>
              <a:t>Shirley C. Sorensen Undergraduate Academic Excellence Award</a:t>
            </a:r>
            <a:endParaRPr lang="en-US" dirty="0"/>
          </a:p>
        </p:txBody>
      </p:sp>
      <p:sp>
        <p:nvSpPr>
          <p:cNvPr id="3" name="Content Placeholder 2"/>
          <p:cNvSpPr>
            <a:spLocks noGrp="1"/>
          </p:cNvSpPr>
          <p:nvPr>
            <p:ph idx="1"/>
          </p:nvPr>
        </p:nvSpPr>
        <p:spPr/>
        <p:txBody>
          <a:bodyPr/>
          <a:lstStyle/>
          <a:p>
            <a:r>
              <a:rPr lang="en-US" dirty="0"/>
              <a:t>One $1,000 award </a:t>
            </a:r>
          </a:p>
          <a:p>
            <a:r>
              <a:rPr lang="en-US" dirty="0"/>
              <a:t>Awarded to undergraduate PKP members on the basis of academic excellence as demonstrated by outstanding grades, academic honors and recognition, and activities in the University or in the Community</a:t>
            </a:r>
          </a:p>
          <a:p>
            <a:r>
              <a:rPr lang="en-US" dirty="0"/>
              <a:t>Applications submitted directly to Chapter 22 UM-UMBC by </a:t>
            </a:r>
            <a:r>
              <a:rPr lang="en-US" sz="2400" b="1" u="sng" dirty="0"/>
              <a:t>March 1, 2021</a:t>
            </a:r>
          </a:p>
          <a:p>
            <a:pPr marL="109728" indent="0">
              <a:buNone/>
            </a:pPr>
            <a:endParaRPr lang="en-US" dirty="0"/>
          </a:p>
        </p:txBody>
      </p:sp>
    </p:spTree>
    <p:extLst>
      <p:ext uri="{BB962C8B-B14F-4D97-AF65-F5344CB8AC3E}">
        <p14:creationId xmlns:p14="http://schemas.microsoft.com/office/powerpoint/2010/main" val="316077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Sorensen Award Winner(s)</a:t>
            </a:r>
          </a:p>
        </p:txBody>
      </p:sp>
      <p:pic>
        <p:nvPicPr>
          <p:cNvPr id="4" name="Picture 3"/>
          <p:cNvPicPr>
            <a:picLocks noChangeAspect="1"/>
          </p:cNvPicPr>
          <p:nvPr/>
        </p:nvPicPr>
        <p:blipFill>
          <a:blip r:embed="rId2"/>
          <a:stretch>
            <a:fillRect/>
          </a:stretch>
        </p:blipFill>
        <p:spPr>
          <a:xfrm>
            <a:off x="725684" y="2415926"/>
            <a:ext cx="2481287" cy="1902117"/>
          </a:xfrm>
          <a:prstGeom prst="rect">
            <a:avLst/>
          </a:prstGeom>
        </p:spPr>
      </p:pic>
      <p:sp>
        <p:nvSpPr>
          <p:cNvPr id="5" name="Rectangle 4"/>
          <p:cNvSpPr/>
          <p:nvPr/>
        </p:nvSpPr>
        <p:spPr>
          <a:xfrm>
            <a:off x="1035513" y="4356593"/>
            <a:ext cx="1632178" cy="369332"/>
          </a:xfrm>
          <a:prstGeom prst="rect">
            <a:avLst/>
          </a:prstGeom>
        </p:spPr>
        <p:txBody>
          <a:bodyPr wrap="none">
            <a:spAutoFit/>
          </a:bodyPr>
          <a:lstStyle/>
          <a:p>
            <a:r>
              <a:rPr lang="en-US" dirty="0"/>
              <a:t>Karan </a:t>
            </a:r>
            <a:r>
              <a:rPr lang="en-US" dirty="0" err="1"/>
              <a:t>Luthria</a:t>
            </a:r>
            <a:endParaRPr lang="en-US" dirty="0"/>
          </a:p>
        </p:txBody>
      </p:sp>
      <p:sp>
        <p:nvSpPr>
          <p:cNvPr id="7" name="TextBox 6"/>
          <p:cNvSpPr txBox="1"/>
          <p:nvPr/>
        </p:nvSpPr>
        <p:spPr>
          <a:xfrm>
            <a:off x="4050506" y="4052380"/>
            <a:ext cx="1143000" cy="830997"/>
          </a:xfrm>
          <a:prstGeom prst="rect">
            <a:avLst/>
          </a:prstGeom>
          <a:noFill/>
        </p:spPr>
        <p:txBody>
          <a:bodyPr wrap="square" rtlCol="0">
            <a:spAutoFit/>
          </a:bodyPr>
          <a:lstStyle/>
          <a:p>
            <a:pPr algn="ctr"/>
            <a:r>
              <a:rPr lang="en-US" sz="1600" dirty="0">
                <a:solidFill>
                  <a:srgbClr val="003B68"/>
                </a:solidFill>
                <a:latin typeface="Garamond" pitchFamily="18" charset="0"/>
              </a:rPr>
              <a:t>Christine </a:t>
            </a:r>
            <a:r>
              <a:rPr lang="en-US" sz="1600" dirty="0" err="1">
                <a:solidFill>
                  <a:srgbClr val="003B68"/>
                </a:solidFill>
                <a:latin typeface="Garamond" pitchFamily="18" charset="0"/>
              </a:rPr>
              <a:t>Vaaler</a:t>
            </a:r>
            <a:endParaRPr lang="en-US" sz="1600" dirty="0">
              <a:solidFill>
                <a:srgbClr val="003B68"/>
              </a:solidFill>
              <a:latin typeface="Garamond" pitchFamily="18" charset="0"/>
            </a:endParaRPr>
          </a:p>
          <a:p>
            <a:pPr algn="ctr"/>
            <a:endParaRPr lang="en-US"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183" y="4771853"/>
            <a:ext cx="976815" cy="1302420"/>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5450363" y="5366647"/>
            <a:ext cx="1143000" cy="830997"/>
          </a:xfrm>
          <a:prstGeom prst="rect">
            <a:avLst/>
          </a:prstGeom>
          <a:noFill/>
        </p:spPr>
        <p:txBody>
          <a:bodyPr wrap="square" rtlCol="0">
            <a:spAutoFit/>
          </a:bodyPr>
          <a:lstStyle/>
          <a:p>
            <a:pPr algn="ctr"/>
            <a:r>
              <a:rPr lang="en-US" sz="1600" dirty="0">
                <a:solidFill>
                  <a:srgbClr val="003B68"/>
                </a:solidFill>
                <a:latin typeface="Garamond" pitchFamily="18" charset="0"/>
              </a:rPr>
              <a:t>Briscoe Turner</a:t>
            </a:r>
          </a:p>
          <a:p>
            <a:pPr algn="ctr"/>
            <a:endParaRPr lang="en-US" sz="1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4161" y="4243325"/>
            <a:ext cx="1447800" cy="965200"/>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7086600" y="3930079"/>
            <a:ext cx="1143000" cy="830997"/>
          </a:xfrm>
          <a:prstGeom prst="rect">
            <a:avLst/>
          </a:prstGeom>
          <a:noFill/>
        </p:spPr>
        <p:txBody>
          <a:bodyPr wrap="square" rtlCol="0">
            <a:spAutoFit/>
          </a:bodyPr>
          <a:lstStyle/>
          <a:p>
            <a:pPr algn="ctr"/>
            <a:r>
              <a:rPr lang="en-US" sz="1600" dirty="0">
                <a:solidFill>
                  <a:srgbClr val="003B68"/>
                </a:solidFill>
                <a:latin typeface="Garamond" pitchFamily="18" charset="0"/>
              </a:rPr>
              <a:t>Ana </a:t>
            </a:r>
            <a:r>
              <a:rPr lang="en-US" sz="1600" dirty="0" err="1">
                <a:solidFill>
                  <a:srgbClr val="003B68"/>
                </a:solidFill>
                <a:latin typeface="Garamond" pitchFamily="18" charset="0"/>
              </a:rPr>
              <a:t>Pieszala</a:t>
            </a:r>
            <a:endParaRPr lang="en-US" sz="1600" dirty="0">
              <a:solidFill>
                <a:srgbClr val="003B68"/>
              </a:solidFill>
              <a:latin typeface="Garamond" pitchFamily="18" charset="0"/>
            </a:endParaRPr>
          </a:p>
          <a:p>
            <a:pPr algn="ctr"/>
            <a:endParaRPr lang="en-US" sz="16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8834" y="4670712"/>
            <a:ext cx="987028" cy="1482859"/>
          </a:xfrm>
          <a:prstGeom prst="rect">
            <a:avLst/>
          </a:prstGeom>
          <a:ln w="88900" cap="sq" cmpd="thickThin">
            <a:solidFill>
              <a:srgbClr val="000000"/>
            </a:solidFill>
            <a:prstDash val="solid"/>
            <a:miter lim="800000"/>
          </a:ln>
          <a:effectLst>
            <a:innerShdw blurRad="76200">
              <a:srgbClr val="000000"/>
            </a:innerShdw>
          </a:effectLst>
        </p:spPr>
      </p:pic>
      <p:sp>
        <p:nvSpPr>
          <p:cNvPr id="13" name="Rectangle 12"/>
          <p:cNvSpPr/>
          <p:nvPr/>
        </p:nvSpPr>
        <p:spPr>
          <a:xfrm>
            <a:off x="3962400" y="3368047"/>
            <a:ext cx="4523995" cy="369332"/>
          </a:xfrm>
          <a:prstGeom prst="rect">
            <a:avLst/>
          </a:prstGeom>
        </p:spPr>
        <p:txBody>
          <a:bodyPr wrap="none">
            <a:spAutoFit/>
          </a:bodyPr>
          <a:lstStyle/>
          <a:p>
            <a:r>
              <a:rPr lang="en-US" dirty="0"/>
              <a:t>2020 Sorensen Award Special Recognition</a:t>
            </a:r>
          </a:p>
        </p:txBody>
      </p:sp>
    </p:spTree>
    <p:extLst>
      <p:ext uri="{BB962C8B-B14F-4D97-AF65-F5344CB8AC3E}">
        <p14:creationId xmlns:p14="http://schemas.microsoft.com/office/powerpoint/2010/main" val="217173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fontScale="90000"/>
          </a:bodyPr>
          <a:lstStyle/>
          <a:p>
            <a:pPr algn="ctr"/>
            <a:r>
              <a:rPr lang="en-US" dirty="0">
                <a:hlinkClick r:id="rId2"/>
              </a:rPr>
              <a:t>Marilyn Demorest</a:t>
            </a:r>
            <a:br>
              <a:rPr lang="en-US" dirty="0">
                <a:hlinkClick r:id="rId2"/>
              </a:rPr>
            </a:br>
            <a:r>
              <a:rPr lang="en-US" dirty="0">
                <a:hlinkClick r:id="rId2"/>
              </a:rPr>
              <a:t>Love of Learning Award</a:t>
            </a:r>
            <a:endParaRPr lang="en-US" dirty="0"/>
          </a:p>
        </p:txBody>
      </p:sp>
      <p:sp>
        <p:nvSpPr>
          <p:cNvPr id="3" name="Content Placeholder 2"/>
          <p:cNvSpPr>
            <a:spLocks noGrp="1"/>
          </p:cNvSpPr>
          <p:nvPr>
            <p:ph idx="1"/>
          </p:nvPr>
        </p:nvSpPr>
        <p:spPr/>
        <p:txBody>
          <a:bodyPr vert="horz" lIns="91440" tIns="45720" rIns="91440" bIns="45720" anchor="t">
            <a:normAutofit/>
          </a:bodyPr>
          <a:lstStyle/>
          <a:p>
            <a:r>
              <a:rPr lang="en-US" dirty="0"/>
              <a:t>Two $500 awards</a:t>
            </a:r>
          </a:p>
          <a:p>
            <a:r>
              <a:rPr lang="en-US" dirty="0"/>
              <a:t>Awarded to graduate members on the basis of academic excellence as demonstrated by outstanding grades, academic honors and recognition, and activities in the University or in the Community as well as an essay explaining what the PKP Motto means to them.</a:t>
            </a:r>
          </a:p>
          <a:p>
            <a:pPr indent="-255905"/>
            <a:r>
              <a:rPr lang="en-US" dirty="0"/>
              <a:t>Applications submitted directly to Chapter 22 UM-UMBC by </a:t>
            </a:r>
            <a:r>
              <a:rPr lang="en-US" sz="2400" b="1" u="sng" dirty="0"/>
              <a:t>March 1, 2021</a:t>
            </a:r>
            <a:endParaRPr lang="en-US" b="1" u="sng" dirty="0"/>
          </a:p>
        </p:txBody>
      </p:sp>
    </p:spTree>
    <p:extLst>
      <p:ext uri="{BB962C8B-B14F-4D97-AF65-F5344CB8AC3E}">
        <p14:creationId xmlns:p14="http://schemas.microsoft.com/office/powerpoint/2010/main" val="363320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66" y="973008"/>
            <a:ext cx="8229600" cy="1066800"/>
          </a:xfrm>
        </p:spPr>
        <p:txBody>
          <a:bodyPr/>
          <a:lstStyle/>
          <a:p>
            <a:r>
              <a:rPr lang="en-US" dirty="0"/>
              <a:t>2020 Demorest Award Winner(s)</a:t>
            </a:r>
          </a:p>
        </p:txBody>
      </p:sp>
      <p:sp>
        <p:nvSpPr>
          <p:cNvPr id="4" name="TextBox 3"/>
          <p:cNvSpPr txBox="1"/>
          <p:nvPr/>
        </p:nvSpPr>
        <p:spPr>
          <a:xfrm>
            <a:off x="762000" y="1981200"/>
            <a:ext cx="3212306" cy="646331"/>
          </a:xfrm>
          <a:prstGeom prst="rect">
            <a:avLst/>
          </a:prstGeom>
          <a:noFill/>
        </p:spPr>
        <p:txBody>
          <a:bodyPr wrap="square" rtlCol="0">
            <a:spAutoFit/>
          </a:bodyPr>
          <a:lstStyle/>
          <a:p>
            <a:pPr algn="ctr"/>
            <a:r>
              <a:rPr lang="en-US" dirty="0">
                <a:solidFill>
                  <a:srgbClr val="003B68"/>
                </a:solidFill>
                <a:latin typeface="Garamond" pitchFamily="18" charset="0"/>
              </a:rPr>
              <a:t>2020 Demorest Award</a:t>
            </a:r>
          </a:p>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661" y="2759364"/>
            <a:ext cx="1615698" cy="1866193"/>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68933" y="2330570"/>
            <a:ext cx="2027634" cy="646331"/>
          </a:xfrm>
          <a:prstGeom prst="rect">
            <a:avLst/>
          </a:prstGeom>
          <a:noFill/>
        </p:spPr>
        <p:txBody>
          <a:bodyPr wrap="square" rtlCol="0">
            <a:spAutoFit/>
          </a:bodyPr>
          <a:lstStyle/>
          <a:p>
            <a:pPr algn="ctr"/>
            <a:r>
              <a:rPr lang="en-US" dirty="0" err="1">
                <a:solidFill>
                  <a:srgbClr val="003B68"/>
                </a:solidFill>
                <a:latin typeface="Garamond" pitchFamily="18" charset="0"/>
              </a:rPr>
              <a:t>Fariha</a:t>
            </a:r>
            <a:r>
              <a:rPr lang="en-US" dirty="0">
                <a:solidFill>
                  <a:srgbClr val="003B68"/>
                </a:solidFill>
                <a:latin typeface="Garamond" pitchFamily="18" charset="0"/>
              </a:rPr>
              <a:t> Khalid</a:t>
            </a:r>
          </a:p>
          <a:p>
            <a:pPr algn="ctr"/>
            <a:endParaRPr lang="en-US" dirty="0"/>
          </a:p>
        </p:txBody>
      </p:sp>
      <p:sp>
        <p:nvSpPr>
          <p:cNvPr id="7" name="TextBox 6"/>
          <p:cNvSpPr txBox="1"/>
          <p:nvPr/>
        </p:nvSpPr>
        <p:spPr>
          <a:xfrm>
            <a:off x="2537827" y="2313600"/>
            <a:ext cx="2027634" cy="646331"/>
          </a:xfrm>
          <a:prstGeom prst="rect">
            <a:avLst/>
          </a:prstGeom>
          <a:noFill/>
        </p:spPr>
        <p:txBody>
          <a:bodyPr wrap="square" rtlCol="0">
            <a:spAutoFit/>
          </a:bodyPr>
          <a:lstStyle/>
          <a:p>
            <a:pPr algn="ctr"/>
            <a:r>
              <a:rPr lang="en-US" dirty="0">
                <a:solidFill>
                  <a:srgbClr val="003B68"/>
                </a:solidFill>
                <a:latin typeface="Garamond" pitchFamily="18" charset="0"/>
              </a:rPr>
              <a:t>Melissa </a:t>
            </a:r>
            <a:r>
              <a:rPr lang="en-US" dirty="0" err="1">
                <a:solidFill>
                  <a:srgbClr val="003B68"/>
                </a:solidFill>
                <a:latin typeface="Garamond" pitchFamily="18" charset="0"/>
              </a:rPr>
              <a:t>Metry</a:t>
            </a:r>
            <a:endParaRPr lang="en-US" dirty="0">
              <a:solidFill>
                <a:srgbClr val="003B68"/>
              </a:solidFill>
              <a:latin typeface="Garamond" pitchFamily="18" charset="0"/>
            </a:endParaRPr>
          </a:p>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872" y="2759365"/>
            <a:ext cx="1819558" cy="1819558"/>
          </a:xfrm>
          <a:prstGeom prst="rect">
            <a:avLst/>
          </a:prstGeom>
          <a:ln w="88900" cap="sq" cmpd="thickThin">
            <a:solidFill>
              <a:srgbClr val="000000"/>
            </a:solidFill>
            <a:prstDash val="solid"/>
            <a:miter lim="800000"/>
          </a:ln>
          <a:effectLst>
            <a:innerShdw blurRad="76200">
              <a:srgbClr val="000000"/>
            </a:innerShdw>
          </a:effectLst>
        </p:spPr>
      </p:pic>
      <p:sp>
        <p:nvSpPr>
          <p:cNvPr id="14" name="TextBox 13"/>
          <p:cNvSpPr txBox="1"/>
          <p:nvPr/>
        </p:nvSpPr>
        <p:spPr>
          <a:xfrm>
            <a:off x="5453528" y="5996226"/>
            <a:ext cx="1143000" cy="861774"/>
          </a:xfrm>
          <a:prstGeom prst="rect">
            <a:avLst/>
          </a:prstGeom>
          <a:noFill/>
        </p:spPr>
        <p:txBody>
          <a:bodyPr wrap="square" rtlCol="0">
            <a:spAutoFit/>
          </a:bodyPr>
          <a:lstStyle/>
          <a:p>
            <a:pPr algn="ctr"/>
            <a:r>
              <a:rPr lang="en-US" sz="1600" dirty="0">
                <a:solidFill>
                  <a:srgbClr val="003B68"/>
                </a:solidFill>
                <a:latin typeface="Garamond" pitchFamily="18" charset="0"/>
              </a:rPr>
              <a:t>Neha </a:t>
            </a:r>
            <a:r>
              <a:rPr lang="en-US" sz="1600" dirty="0" err="1">
                <a:solidFill>
                  <a:srgbClr val="003B68"/>
                </a:solidFill>
                <a:latin typeface="Garamond" pitchFamily="18" charset="0"/>
              </a:rPr>
              <a:t>Agarwala</a:t>
            </a:r>
            <a:endParaRPr lang="en-US" sz="1600" dirty="0">
              <a:solidFill>
                <a:srgbClr val="003B68"/>
              </a:solidFill>
              <a:latin typeface="Garamond" pitchFamily="18" charset="0"/>
            </a:endParaRPr>
          </a:p>
          <a:p>
            <a:pPr algn="ctr"/>
            <a:endParaRPr lang="en-US" sz="1600" dirty="0"/>
          </a:p>
        </p:txBody>
      </p:sp>
      <p:sp>
        <p:nvSpPr>
          <p:cNvPr id="15" name="TextBox 14"/>
          <p:cNvSpPr txBox="1"/>
          <p:nvPr/>
        </p:nvSpPr>
        <p:spPr>
          <a:xfrm>
            <a:off x="7239000" y="5990504"/>
            <a:ext cx="1143000" cy="830997"/>
          </a:xfrm>
          <a:prstGeom prst="rect">
            <a:avLst/>
          </a:prstGeom>
          <a:noFill/>
        </p:spPr>
        <p:txBody>
          <a:bodyPr wrap="square" rtlCol="0">
            <a:spAutoFit/>
          </a:bodyPr>
          <a:lstStyle/>
          <a:p>
            <a:pPr algn="ctr"/>
            <a:r>
              <a:rPr lang="en-US" sz="1600" dirty="0">
                <a:solidFill>
                  <a:srgbClr val="003B68"/>
                </a:solidFill>
                <a:latin typeface="Garamond" pitchFamily="18" charset="0"/>
              </a:rPr>
              <a:t>Rebecca Zhang</a:t>
            </a:r>
          </a:p>
          <a:p>
            <a:pPr algn="ctr"/>
            <a:endParaRPr lang="en-US" sz="1600"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5552" y="4090495"/>
            <a:ext cx="1392218" cy="1617067"/>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6874" y="4092592"/>
            <a:ext cx="1209654" cy="1612872"/>
          </a:xfrm>
          <a:prstGeom prst="rect">
            <a:avLst/>
          </a:prstGeom>
          <a:ln w="88900" cap="sq" cmpd="thickThin">
            <a:solidFill>
              <a:srgbClr val="000000"/>
            </a:solidFill>
            <a:prstDash val="solid"/>
            <a:miter lim="800000"/>
          </a:ln>
          <a:effectLst>
            <a:innerShdw blurRad="76200">
              <a:srgbClr val="000000"/>
            </a:innerShdw>
          </a:effectLst>
        </p:spPr>
      </p:pic>
      <p:sp>
        <p:nvSpPr>
          <p:cNvPr id="18" name="TextBox 17"/>
          <p:cNvSpPr txBox="1"/>
          <p:nvPr/>
        </p:nvSpPr>
        <p:spPr>
          <a:xfrm>
            <a:off x="4524560" y="3446261"/>
            <a:ext cx="4816164" cy="646331"/>
          </a:xfrm>
          <a:prstGeom prst="rect">
            <a:avLst/>
          </a:prstGeom>
          <a:noFill/>
        </p:spPr>
        <p:txBody>
          <a:bodyPr wrap="square" rtlCol="0">
            <a:spAutoFit/>
          </a:bodyPr>
          <a:lstStyle/>
          <a:p>
            <a:pPr algn="ctr"/>
            <a:r>
              <a:rPr lang="en-US" dirty="0">
                <a:solidFill>
                  <a:srgbClr val="003B68"/>
                </a:solidFill>
                <a:latin typeface="Garamond" pitchFamily="18" charset="0"/>
              </a:rPr>
              <a:t>2020 Demorest Award Special Recognition</a:t>
            </a:r>
          </a:p>
          <a:p>
            <a:pPr algn="ctr"/>
            <a:endParaRPr lang="en-US" dirty="0"/>
          </a:p>
        </p:txBody>
      </p:sp>
    </p:spTree>
    <p:extLst>
      <p:ext uri="{BB962C8B-B14F-4D97-AF65-F5344CB8AC3E}">
        <p14:creationId xmlns:p14="http://schemas.microsoft.com/office/powerpoint/2010/main" val="393345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A5F0-2F5C-5547-91A6-1DA1D55B5C07}"/>
              </a:ext>
            </a:extLst>
          </p:cNvPr>
          <p:cNvSpPr>
            <a:spLocks noGrp="1"/>
          </p:cNvSpPr>
          <p:nvPr>
            <p:ph type="title"/>
          </p:nvPr>
        </p:nvSpPr>
        <p:spPr>
          <a:xfrm>
            <a:off x="457200" y="685800"/>
            <a:ext cx="8229600" cy="1066800"/>
          </a:xfrm>
        </p:spPr>
        <p:txBody>
          <a:bodyPr/>
          <a:lstStyle/>
          <a:p>
            <a:r>
              <a:rPr lang="en-US" b="1" dirty="0"/>
              <a:t>Undergraduate Research Award </a:t>
            </a:r>
            <a:endParaRPr lang="en-US" dirty="0"/>
          </a:p>
        </p:txBody>
      </p:sp>
      <p:sp>
        <p:nvSpPr>
          <p:cNvPr id="3" name="Content Placeholder 2">
            <a:extLst>
              <a:ext uri="{FF2B5EF4-FFF2-40B4-BE49-F238E27FC236}">
                <a16:creationId xmlns:a16="http://schemas.microsoft.com/office/drawing/2014/main" id="{72CDA27B-2038-4943-9487-F5660052DEA3}"/>
              </a:ext>
            </a:extLst>
          </p:cNvPr>
          <p:cNvSpPr>
            <a:spLocks noGrp="1"/>
          </p:cNvSpPr>
          <p:nvPr>
            <p:ph idx="1"/>
          </p:nvPr>
        </p:nvSpPr>
        <p:spPr>
          <a:xfrm>
            <a:off x="249434" y="1600200"/>
            <a:ext cx="6760966" cy="5562600"/>
          </a:xfrm>
        </p:spPr>
        <p:txBody>
          <a:bodyPr>
            <a:noAutofit/>
          </a:bodyPr>
          <a:lstStyle/>
          <a:p>
            <a:pPr marL="109728" indent="0">
              <a:buNone/>
            </a:pPr>
            <a:r>
              <a:rPr lang="en-US" sz="1600" b="1" dirty="0"/>
              <a:t>(PKP membership not required)</a:t>
            </a:r>
            <a:endParaRPr lang="en-US" sz="1600" dirty="0"/>
          </a:p>
          <a:p>
            <a:r>
              <a:rPr lang="en-US" sz="1600" b="1" dirty="0"/>
              <a:t>No application deadline – Students are automatically reviewed through the URCAD Application Process</a:t>
            </a:r>
            <a:endParaRPr lang="en-US" sz="1600" dirty="0"/>
          </a:p>
          <a:p>
            <a:r>
              <a:rPr lang="en-US" sz="1600" dirty="0"/>
              <a:t>One $500 award to an “unaffiliated” (not a member of a scholars or honors program) URCAD student from CNMS/COEIT/INDS</a:t>
            </a:r>
          </a:p>
          <a:p>
            <a:r>
              <a:rPr lang="en-US" sz="1600" dirty="0"/>
              <a:t>One $500 award to an  “unaffiliated” URCAD student  from CAHSS/SOWK/Erickson</a:t>
            </a:r>
          </a:p>
          <a:p>
            <a:r>
              <a:rPr lang="en-US" sz="1600" dirty="0"/>
              <a:t>Students accepted to URCAD will be reviewed for the PKP Chapter 22 Undergraduate Research Award by the URCAD Committee, who then make recommendations to PKP Executive Committee</a:t>
            </a:r>
          </a:p>
          <a:p>
            <a:r>
              <a:rPr lang="en-US" sz="1600" dirty="0"/>
              <a:t>The URCAD Committee will review the undergraduate students on the basis of:</a:t>
            </a:r>
          </a:p>
          <a:p>
            <a:pPr lvl="1"/>
            <a:r>
              <a:rPr lang="en-US" sz="1600" dirty="0"/>
              <a:t>Strength of the mentor support statement</a:t>
            </a:r>
          </a:p>
          <a:p>
            <a:pPr lvl="1"/>
            <a:r>
              <a:rPr lang="en-US" sz="1600" dirty="0"/>
              <a:t>Strength of the 200 word research abstract</a:t>
            </a:r>
          </a:p>
          <a:p>
            <a:pPr lvl="1"/>
            <a:r>
              <a:rPr lang="en-US" sz="1600" dirty="0"/>
              <a:t>Most innovative research</a:t>
            </a:r>
          </a:p>
          <a:p>
            <a:pPr marL="402336" lvl="1" indent="0">
              <a:buNone/>
            </a:pPr>
            <a:endParaRPr lang="en-US" sz="1600" dirty="0"/>
          </a:p>
          <a:p>
            <a:r>
              <a:rPr lang="en-US" sz="1600" dirty="0"/>
              <a:t>Awards presented at spring initiation ceremony. </a:t>
            </a:r>
          </a:p>
          <a:p>
            <a:r>
              <a:rPr lang="en-US" sz="1600" dirty="0"/>
              <a:t>Awards will also be recognized at the URCAD event in April 2021</a:t>
            </a:r>
            <a:br>
              <a:rPr lang="en-US" sz="1600" dirty="0"/>
            </a:br>
            <a:endParaRPr lang="en-US" sz="1600" dirty="0"/>
          </a:p>
        </p:txBody>
      </p:sp>
      <p:pic>
        <p:nvPicPr>
          <p:cNvPr id="5" name="Picture 4">
            <a:extLst>
              <a:ext uri="{FF2B5EF4-FFF2-40B4-BE49-F238E27FC236}">
                <a16:creationId xmlns:a16="http://schemas.microsoft.com/office/drawing/2014/main" id="{46BF67D6-2C8B-CE47-89FA-1206EFF08A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676400"/>
            <a:ext cx="1320800" cy="1981200"/>
          </a:xfrm>
          <a:prstGeom prst="rect">
            <a:avLst/>
          </a:prstGeom>
        </p:spPr>
      </p:pic>
      <p:pic>
        <p:nvPicPr>
          <p:cNvPr id="7" name="Picture 6">
            <a:extLst>
              <a:ext uri="{FF2B5EF4-FFF2-40B4-BE49-F238E27FC236}">
                <a16:creationId xmlns:a16="http://schemas.microsoft.com/office/drawing/2014/main" id="{965853A8-37E1-BE42-93DD-7945C22E5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4419600"/>
            <a:ext cx="1460695" cy="2133600"/>
          </a:xfrm>
          <a:prstGeom prst="rect">
            <a:avLst/>
          </a:prstGeom>
        </p:spPr>
      </p:pic>
      <p:sp>
        <p:nvSpPr>
          <p:cNvPr id="8" name="TextBox 7">
            <a:extLst>
              <a:ext uri="{FF2B5EF4-FFF2-40B4-BE49-F238E27FC236}">
                <a16:creationId xmlns:a16="http://schemas.microsoft.com/office/drawing/2014/main" id="{BCD8C41E-D1C8-204C-936E-4256ABB5C834}"/>
              </a:ext>
            </a:extLst>
          </p:cNvPr>
          <p:cNvSpPr txBox="1"/>
          <p:nvPr/>
        </p:nvSpPr>
        <p:spPr>
          <a:xfrm>
            <a:off x="6673947" y="3769349"/>
            <a:ext cx="2133600" cy="600164"/>
          </a:xfrm>
          <a:prstGeom prst="rect">
            <a:avLst/>
          </a:prstGeom>
          <a:noFill/>
        </p:spPr>
        <p:txBody>
          <a:bodyPr wrap="square" rtlCol="0">
            <a:spAutoFit/>
          </a:bodyPr>
          <a:lstStyle/>
          <a:p>
            <a:pPr algn="ctr"/>
            <a:r>
              <a:rPr lang="en-US" sz="1100" b="1" dirty="0"/>
              <a:t>2019 winners, Leah Prescott and Darin Gilchrist</a:t>
            </a:r>
          </a:p>
        </p:txBody>
      </p:sp>
    </p:spTree>
    <p:extLst>
      <p:ext uri="{BB962C8B-B14F-4D97-AF65-F5344CB8AC3E}">
        <p14:creationId xmlns:p14="http://schemas.microsoft.com/office/powerpoint/2010/main" val="58688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5400000">
            <a:off x="4013002" y="-12501"/>
            <a:ext cx="660797" cy="6400800"/>
          </a:xfrm>
          <a:prstGeom prst="round2SameRect">
            <a:avLst/>
          </a:prstGeom>
          <a:solidFill>
            <a:srgbClr val="B59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4339" name="TextBox 2"/>
          <p:cNvSpPr txBox="1">
            <a:spLocks noChangeArrowheads="1"/>
          </p:cNvSpPr>
          <p:nvPr/>
        </p:nvSpPr>
        <p:spPr bwMode="auto">
          <a:xfrm>
            <a:off x="1238250" y="2945608"/>
            <a:ext cx="5429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002060"/>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948A54"/>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002060"/>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948A54"/>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948A54"/>
                </a:solidFill>
                <a:latin typeface="Garamond" panose="02020404030301010803" pitchFamily="18" charset="0"/>
              </a:defRPr>
            </a:lvl9pPr>
          </a:lstStyle>
          <a:p>
            <a:pPr eaLnBrk="1" hangingPunct="1">
              <a:spcBef>
                <a:spcPct val="0"/>
              </a:spcBef>
              <a:buFontTx/>
              <a:buNone/>
            </a:pPr>
            <a:r>
              <a:rPr lang="en-US" altLang="en-US" sz="2700" b="1">
                <a:solidFill>
                  <a:schemeClr val="bg1"/>
                </a:solidFill>
                <a:latin typeface="Arial Narrow" panose="020B0606020202030204" pitchFamily="34" charset="0"/>
              </a:rPr>
              <a:t>Fellowship</a:t>
            </a:r>
          </a:p>
        </p:txBody>
      </p:sp>
      <p:pic>
        <p:nvPicPr>
          <p:cNvPr id="1434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3370" y="872730"/>
            <a:ext cx="2980135" cy="198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3100" y="3518299"/>
            <a:ext cx="3692129" cy="246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5230" y="3518299"/>
            <a:ext cx="1645444" cy="246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3051" y="953691"/>
            <a:ext cx="1846660"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455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Fellowship</a:t>
            </a:r>
          </a:p>
        </p:txBody>
      </p:sp>
      <p:sp>
        <p:nvSpPr>
          <p:cNvPr id="3" name="Content Placeholder 2"/>
          <p:cNvSpPr>
            <a:spLocks noGrp="1"/>
          </p:cNvSpPr>
          <p:nvPr>
            <p:ph idx="1"/>
          </p:nvPr>
        </p:nvSpPr>
        <p:spPr>
          <a:xfrm>
            <a:off x="457200" y="2249424"/>
            <a:ext cx="8534400" cy="4325112"/>
          </a:xfrm>
        </p:spPr>
        <p:txBody>
          <a:bodyPr>
            <a:normAutofit fontScale="77500" lnSpcReduction="20000"/>
          </a:bodyPr>
          <a:lstStyle/>
          <a:p>
            <a:r>
              <a:rPr lang="en-US" dirty="0"/>
              <a:t>National Level: </a:t>
            </a:r>
          </a:p>
          <a:p>
            <a:pPr lvl="1"/>
            <a:r>
              <a:rPr lang="en-US" dirty="0">
                <a:solidFill>
                  <a:schemeClr val="tx1"/>
                </a:solidFill>
              </a:rPr>
              <a:t>Two Fellowships $35,000 each</a:t>
            </a:r>
          </a:p>
          <a:p>
            <a:pPr lvl="1"/>
            <a:r>
              <a:rPr lang="en-US" dirty="0">
                <a:solidFill>
                  <a:schemeClr val="tx1"/>
                </a:solidFill>
              </a:rPr>
              <a:t>Six Fellowships at $20,000 each</a:t>
            </a:r>
          </a:p>
          <a:p>
            <a:pPr lvl="1"/>
            <a:r>
              <a:rPr lang="en-US" dirty="0">
                <a:solidFill>
                  <a:schemeClr val="tx1"/>
                </a:solidFill>
              </a:rPr>
              <a:t>Fifty Fellowships at $8,500 each</a:t>
            </a:r>
          </a:p>
          <a:p>
            <a:r>
              <a:rPr lang="en-US" dirty="0"/>
              <a:t>Awarded to PKP members entering first year of graduate or professional study (must have completed less than 10 graduate hours)</a:t>
            </a:r>
          </a:p>
          <a:p>
            <a:r>
              <a:rPr lang="en-US" dirty="0"/>
              <a:t>Applications (download from phikappaphi.org) must be submitted directly to Chapter 22 UM-UMBC by </a:t>
            </a:r>
            <a:r>
              <a:rPr lang="en-US" b="1" u="sng" dirty="0"/>
              <a:t>March 1, 2021</a:t>
            </a:r>
          </a:p>
          <a:p>
            <a:r>
              <a:rPr lang="en-US" dirty="0"/>
              <a:t>One nomination submitted by chapter to the National Office </a:t>
            </a:r>
            <a:r>
              <a:rPr lang="en-US" b="1" u="sng" dirty="0"/>
              <a:t>April 30, 2021</a:t>
            </a:r>
          </a:p>
          <a:p>
            <a:endParaRPr lang="en-US" dirty="0"/>
          </a:p>
          <a:p>
            <a:r>
              <a:rPr lang="en-US" b="1" dirty="0">
                <a:solidFill>
                  <a:srgbClr val="FF0000"/>
                </a:solidFill>
              </a:rPr>
              <a:t>The chapter’s nominee will receive a $1000 award regardless of standing in the national competition</a:t>
            </a:r>
          </a:p>
        </p:txBody>
      </p:sp>
    </p:spTree>
    <p:extLst>
      <p:ext uri="{BB962C8B-B14F-4D97-AF65-F5344CB8AC3E}">
        <p14:creationId xmlns:p14="http://schemas.microsoft.com/office/powerpoint/2010/main" val="772320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1629</TotalTime>
  <Words>1191</Words>
  <Application>Microsoft Macintosh PowerPoint</Application>
  <PresentationFormat>On-screen Show (4:3)</PresentationFormat>
  <Paragraphs>126</Paragraphs>
  <Slides>20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Narrow</vt:lpstr>
      <vt:lpstr>Calibri</vt:lpstr>
      <vt:lpstr>Garamond</vt:lpstr>
      <vt:lpstr>Georgia</vt:lpstr>
      <vt:lpstr>Ink Free</vt:lpstr>
      <vt:lpstr>Trebuchet MS</vt:lpstr>
      <vt:lpstr>Wingdings 2</vt:lpstr>
      <vt:lpstr>Urban</vt:lpstr>
      <vt:lpstr>The Honor Society of  Phi Kappa Phi</vt:lpstr>
      <vt:lpstr>PowerPoint Presentation</vt:lpstr>
      <vt:lpstr>Shirley C. Sorensen Undergraduate Academic Excellence Award</vt:lpstr>
      <vt:lpstr>2020 Sorensen Award Winner(s)</vt:lpstr>
      <vt:lpstr>Marilyn Demorest Love of Learning Award</vt:lpstr>
      <vt:lpstr>2020 Demorest Award Winner(s)</vt:lpstr>
      <vt:lpstr>Undergraduate Research Award </vt:lpstr>
      <vt:lpstr>PowerPoint Presentation</vt:lpstr>
      <vt:lpstr>Fellowship</vt:lpstr>
      <vt:lpstr>PowerPoint Presentation</vt:lpstr>
      <vt:lpstr>Study Abroad</vt:lpstr>
      <vt:lpstr>Love of Learning</vt:lpstr>
      <vt:lpstr>PowerPoint Presentation</vt:lpstr>
      <vt:lpstr>Dissertation Fellowship</vt:lpstr>
      <vt:lpstr>PowerPoint Presentation</vt:lpstr>
      <vt:lpstr>Literacy Grants</vt:lpstr>
      <vt:lpstr>Literacy Project</vt:lpstr>
      <vt:lpstr>PowerPoint Presentation</vt:lpstr>
      <vt:lpstr>Summary</vt:lpstr>
      <vt:lpstr>Thank you!</vt:lpstr>
    </vt:vector>
  </TitlesOfParts>
  <Company>BCCC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Kappa Phi</dc:title>
  <dc:creator>Ashley</dc:creator>
  <cp:lastModifiedBy>Lindsey Mountcastle</cp:lastModifiedBy>
  <cp:revision>94</cp:revision>
  <dcterms:created xsi:type="dcterms:W3CDTF">2015-08-30T20:11:20Z</dcterms:created>
  <dcterms:modified xsi:type="dcterms:W3CDTF">2020-11-20T17:30:01Z</dcterms:modified>
</cp:coreProperties>
</file>