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10058400" cy="7772400"/>
  <p:notesSz cx="7010400" cy="9296400"/>
  <p:defaultTextStyle>
    <a:defPPr>
      <a:defRPr lang="en-US"/>
    </a:defPPr>
    <a:lvl1pPr algn="l" defTabSz="1017588" rtl="0" fontAlgn="base">
      <a:spcBef>
        <a:spcPct val="0"/>
      </a:spcBef>
      <a:spcAft>
        <a:spcPct val="0"/>
      </a:spcAft>
      <a:defRPr sz="2000" kern="1200">
        <a:solidFill>
          <a:schemeClr val="tx1"/>
        </a:solidFill>
        <a:latin typeface="Arial" charset="0"/>
        <a:ea typeface="+mn-ea"/>
        <a:cs typeface="Arial" charset="0"/>
      </a:defRPr>
    </a:lvl1pPr>
    <a:lvl2pPr marL="508000" indent="-50800" algn="l" defTabSz="1017588" rtl="0" fontAlgn="base">
      <a:spcBef>
        <a:spcPct val="0"/>
      </a:spcBef>
      <a:spcAft>
        <a:spcPct val="0"/>
      </a:spcAft>
      <a:defRPr sz="2000" kern="1200">
        <a:solidFill>
          <a:schemeClr val="tx1"/>
        </a:solidFill>
        <a:latin typeface="Arial" charset="0"/>
        <a:ea typeface="+mn-ea"/>
        <a:cs typeface="Arial" charset="0"/>
      </a:defRPr>
    </a:lvl2pPr>
    <a:lvl3pPr marL="1017588" indent="-103188" algn="l" defTabSz="1017588" rtl="0" fontAlgn="base">
      <a:spcBef>
        <a:spcPct val="0"/>
      </a:spcBef>
      <a:spcAft>
        <a:spcPct val="0"/>
      </a:spcAft>
      <a:defRPr sz="2000" kern="1200">
        <a:solidFill>
          <a:schemeClr val="tx1"/>
        </a:solidFill>
        <a:latin typeface="Arial" charset="0"/>
        <a:ea typeface="+mn-ea"/>
        <a:cs typeface="Arial" charset="0"/>
      </a:defRPr>
    </a:lvl3pPr>
    <a:lvl4pPr marL="1527175" indent="-155575" algn="l" defTabSz="1017588" rtl="0" fontAlgn="base">
      <a:spcBef>
        <a:spcPct val="0"/>
      </a:spcBef>
      <a:spcAft>
        <a:spcPct val="0"/>
      </a:spcAft>
      <a:defRPr sz="2000" kern="1200">
        <a:solidFill>
          <a:schemeClr val="tx1"/>
        </a:solidFill>
        <a:latin typeface="Arial" charset="0"/>
        <a:ea typeface="+mn-ea"/>
        <a:cs typeface="Arial" charset="0"/>
      </a:defRPr>
    </a:lvl4pPr>
    <a:lvl5pPr marL="2036763" indent="-207963" algn="l" defTabSz="1017588"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699"/>
    <a:srgbClr val="B7C8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2DE2B8-C6B1-49F7-B3B0-1AF26CBB0113}" v="34" dt="2021-09-13T03:50:01.1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47" autoAdjust="0"/>
    <p:restoredTop sz="96120" autoAdjust="0"/>
  </p:normalViewPr>
  <p:slideViewPr>
    <p:cSldViewPr snapToGrid="0">
      <p:cViewPr varScale="1">
        <p:scale>
          <a:sx n="98" d="100"/>
          <a:sy n="98" d="100"/>
        </p:scale>
        <p:origin x="1476" y="36"/>
      </p:cViewPr>
      <p:guideLst>
        <p:guide orient="horz" pos="2448"/>
        <p:guide pos="3168"/>
      </p:guideLst>
    </p:cSldViewPr>
  </p:slideViewPr>
  <p:notesTextViewPr>
    <p:cViewPr>
      <p:scale>
        <a:sx n="100" d="100"/>
        <a:sy n="100" d="100"/>
      </p:scale>
      <p:origin x="0" y="0"/>
    </p:cViewPr>
  </p:notesTextViewPr>
  <p:notesViewPr>
    <p:cSldViewPr snapToGrid="0">
      <p:cViewPr varScale="1">
        <p:scale>
          <a:sx n="81" d="100"/>
          <a:sy n="81" d="100"/>
        </p:scale>
        <p:origin x="20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145" cy="464205"/>
          </a:xfrm>
          <a:prstGeom prst="rect">
            <a:avLst/>
          </a:prstGeom>
        </p:spPr>
        <p:txBody>
          <a:bodyPr vert="horz" lIns="88135" tIns="44067" rIns="88135" bIns="44067" rtlCol="0"/>
          <a:lstStyle>
            <a:lvl1pPr algn="l">
              <a:defRPr sz="1200"/>
            </a:lvl1pPr>
          </a:lstStyle>
          <a:p>
            <a:endParaRPr lang="en-US" dirty="0"/>
          </a:p>
        </p:txBody>
      </p:sp>
      <p:sp>
        <p:nvSpPr>
          <p:cNvPr id="3" name="Date Placeholder 2"/>
          <p:cNvSpPr>
            <a:spLocks noGrp="1"/>
          </p:cNvSpPr>
          <p:nvPr>
            <p:ph type="dt" idx="1"/>
          </p:nvPr>
        </p:nvSpPr>
        <p:spPr>
          <a:xfrm>
            <a:off x="3970735" y="1"/>
            <a:ext cx="3038145" cy="464205"/>
          </a:xfrm>
          <a:prstGeom prst="rect">
            <a:avLst/>
          </a:prstGeom>
        </p:spPr>
        <p:txBody>
          <a:bodyPr vert="horz" lIns="88135" tIns="44067" rIns="88135" bIns="44067" rtlCol="0"/>
          <a:lstStyle>
            <a:lvl1pPr algn="r">
              <a:defRPr sz="1200"/>
            </a:lvl1pPr>
          </a:lstStyle>
          <a:p>
            <a:fld id="{AE2A61E4-EF87-42BE-BDE8-7DF72A377C12}" type="datetimeFigureOut">
              <a:rPr lang="en-US" smtClean="0"/>
              <a:pPr/>
              <a:t>10/19/2021</a:t>
            </a:fld>
            <a:endParaRPr lang="en-US" dirty="0"/>
          </a:p>
        </p:txBody>
      </p:sp>
      <p:sp>
        <p:nvSpPr>
          <p:cNvPr id="4" name="Slide Image Placeholder 3"/>
          <p:cNvSpPr>
            <a:spLocks noGrp="1" noRot="1" noChangeAspect="1"/>
          </p:cNvSpPr>
          <p:nvPr>
            <p:ph type="sldImg" idx="2"/>
          </p:nvPr>
        </p:nvSpPr>
        <p:spPr>
          <a:xfrm>
            <a:off x="1250950" y="696913"/>
            <a:ext cx="4508500" cy="3486150"/>
          </a:xfrm>
          <a:prstGeom prst="rect">
            <a:avLst/>
          </a:prstGeom>
          <a:noFill/>
          <a:ln w="12700">
            <a:solidFill>
              <a:prstClr val="black"/>
            </a:solidFill>
          </a:ln>
        </p:spPr>
        <p:txBody>
          <a:bodyPr vert="horz" lIns="88135" tIns="44067" rIns="88135" bIns="44067" rtlCol="0" anchor="ctr"/>
          <a:lstStyle/>
          <a:p>
            <a:endParaRPr lang="en-US" dirty="0"/>
          </a:p>
        </p:txBody>
      </p:sp>
      <p:sp>
        <p:nvSpPr>
          <p:cNvPr id="5" name="Notes Placeholder 4"/>
          <p:cNvSpPr>
            <a:spLocks noGrp="1"/>
          </p:cNvSpPr>
          <p:nvPr>
            <p:ph type="body" sz="quarter" idx="3"/>
          </p:nvPr>
        </p:nvSpPr>
        <p:spPr>
          <a:xfrm>
            <a:off x="701345" y="4416099"/>
            <a:ext cx="5607711" cy="4182457"/>
          </a:xfrm>
          <a:prstGeom prst="rect">
            <a:avLst/>
          </a:prstGeom>
        </p:spPr>
        <p:txBody>
          <a:bodyPr vert="horz" lIns="88135" tIns="44067" rIns="88135" bIns="4406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0660"/>
            <a:ext cx="3038145" cy="464205"/>
          </a:xfrm>
          <a:prstGeom prst="rect">
            <a:avLst/>
          </a:prstGeom>
        </p:spPr>
        <p:txBody>
          <a:bodyPr vert="horz" lIns="88135" tIns="44067" rIns="88135" bIns="4406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735" y="8830660"/>
            <a:ext cx="3038145" cy="464205"/>
          </a:xfrm>
          <a:prstGeom prst="rect">
            <a:avLst/>
          </a:prstGeom>
        </p:spPr>
        <p:txBody>
          <a:bodyPr vert="horz" lIns="88135" tIns="44067" rIns="88135" bIns="44067" rtlCol="0" anchor="b"/>
          <a:lstStyle>
            <a:lvl1pPr algn="r">
              <a:defRPr sz="1200"/>
            </a:lvl1pPr>
          </a:lstStyle>
          <a:p>
            <a:fld id="{0B0C19A6-E835-4F1A-A913-D24599CB1DA6}" type="slidenum">
              <a:rPr lang="en-US" smtClean="0"/>
              <a:pPr/>
              <a:t>‹#›</a:t>
            </a:fld>
            <a:endParaRPr lang="en-US" dirty="0"/>
          </a:p>
        </p:txBody>
      </p:sp>
    </p:spTree>
    <p:extLst>
      <p:ext uri="{BB962C8B-B14F-4D97-AF65-F5344CB8AC3E}">
        <p14:creationId xmlns:p14="http://schemas.microsoft.com/office/powerpoint/2010/main" val="2044261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rist.edu/liberalarts/polsci/news/scusa.html"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maxwell.syr.edu/uploadedFiles/ir/undergrad/Extracurricular/Student_Conferences/SCUSA%2068%20Reflection%20-%20Emilie%20Scardilla.pdf" TargetMode="External"/><Relationship Id="rId4" Type="http://schemas.openxmlformats.org/officeDocument/2006/relationships/hyperlink" Target="http://www.olmstedfoundation.org/news/olmsted-scholars-serve-as-table-co-chairs-at-scusa-68"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hlinkClick r:id="rId3"/>
              </a:rPr>
              <a:t>https://www.marist.edu/liberalarts/polsci/news/scusa.html</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hlinkClick r:id="rId4"/>
              </a:rPr>
              <a:t>http://www.olmstedfoundation.org/news/olmsted-scholars-serve-as-table-co-chairs-at-scusa-68</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hlinkClick r:id="rId5"/>
              </a:rPr>
              <a:t>https://www.maxwell.syr.edu/uploadedFiles/ir/undergrad/Extracurricular/Student_Conferences/SCUSA%2068%20Reflection%20-%20Emilie%20Scardilla.pdf</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B0C19A6-E835-4F1A-A913-D24599CB1DA6}" type="slidenum">
              <a:rPr lang="en-US" smtClean="0"/>
              <a:pPr/>
              <a:t>1</a:t>
            </a:fld>
            <a:endParaRPr lang="en-US" dirty="0"/>
          </a:p>
        </p:txBody>
      </p:sp>
    </p:spTree>
    <p:extLst>
      <p:ext uri="{BB962C8B-B14F-4D97-AF65-F5344CB8AC3E}">
        <p14:creationId xmlns:p14="http://schemas.microsoft.com/office/powerpoint/2010/main" val="67475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81350">
              <a:defRPr/>
            </a:pPr>
            <a:endParaRPr lang="en-US" dirty="0"/>
          </a:p>
        </p:txBody>
      </p:sp>
      <p:sp>
        <p:nvSpPr>
          <p:cNvPr id="4" name="Slide Number Placeholder 3"/>
          <p:cNvSpPr>
            <a:spLocks noGrp="1"/>
          </p:cNvSpPr>
          <p:nvPr>
            <p:ph type="sldNum" sz="quarter" idx="10"/>
          </p:nvPr>
        </p:nvSpPr>
        <p:spPr/>
        <p:txBody>
          <a:bodyPr/>
          <a:lstStyle/>
          <a:p>
            <a:fld id="{0B0C19A6-E835-4F1A-A913-D24599CB1DA6}" type="slidenum">
              <a:rPr lang="en-US" smtClean="0"/>
              <a:pPr/>
              <a:t>2</a:t>
            </a:fld>
            <a:endParaRPr lang="en-US" dirty="0"/>
          </a:p>
        </p:txBody>
      </p:sp>
    </p:spTree>
    <p:extLst>
      <p:ext uri="{BB962C8B-B14F-4D97-AF65-F5344CB8AC3E}">
        <p14:creationId xmlns:p14="http://schemas.microsoft.com/office/powerpoint/2010/main" val="122041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4962B3A-39A7-4E93-AAA1-30D626893EB0}" type="datetimeFigureOut">
              <a:rPr lang="en-US"/>
              <a:pPr>
                <a:defRPr/>
              </a:pPr>
              <a:t>10/19/2021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5EA2BAC-5CB9-4971-A74E-577A14FE7522}"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B00524B-483A-48EE-AAA5-1AECED9AB24E}" type="datetimeFigureOut">
              <a:rPr lang="en-US"/>
              <a:pPr>
                <a:defRPr/>
              </a:pPr>
              <a:t>10/19/2021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CB727BB-ACA0-407D-BEE3-D0DED4028B2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22272" y="352637"/>
            <a:ext cx="2488407" cy="751691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3562" y="352637"/>
            <a:ext cx="7301071" cy="75169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8B8BE65-7136-4541-BF7B-E6950C4C881D}" type="datetimeFigureOut">
              <a:rPr lang="en-US"/>
              <a:pPr>
                <a:defRPr/>
              </a:pPr>
              <a:t>10/19/2021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A682C3A-E896-4A58-B63B-E212815FC81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C76EB6F-C03D-4EF0-861E-7CFF521F7AE9}" type="datetimeFigureOut">
              <a:rPr lang="en-US"/>
              <a:pPr>
                <a:defRPr/>
              </a:pPr>
              <a:t>10/19/2021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8F7BC59-F527-4185-A25F-2A9EB2F4190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F00C259-B06E-45CB-B2CC-9076D621A0C5}" type="datetimeFigureOut">
              <a:rPr lang="en-US"/>
              <a:pPr>
                <a:defRPr/>
              </a:pPr>
              <a:t>10/19/2021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9B9EAA6-6C9E-45E8-B223-3A896E3488D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3562" y="2054648"/>
            <a:ext cx="4894738" cy="581490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5941" y="2054648"/>
            <a:ext cx="4894739" cy="581490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88BC711D-A498-43A2-9370-DB575986D035}" type="datetimeFigureOut">
              <a:rPr lang="en-US"/>
              <a:pPr>
                <a:defRPr/>
              </a:pPr>
              <a:t>10/19/2021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26CA705-1DC0-40FA-8E69-4A2ED1A5396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85F7A27D-C481-4D23-B38D-DB0AF4B138B6}" type="datetimeFigureOut">
              <a:rPr lang="en-US"/>
              <a:pPr>
                <a:defRPr/>
              </a:pPr>
              <a:t>10/19/2021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DA5FAA19-9FCF-46C6-84FB-BDCAA72BB5D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096995A-A3CA-40DA-8C74-67F290A8FCA9}" type="datetimeFigureOut">
              <a:rPr lang="en-US"/>
              <a:pPr>
                <a:defRPr/>
              </a:pPr>
              <a:t>10/19/2021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B07509D1-382A-458C-86B8-328386ACD3E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77F539D-2CFC-4A03-AF7F-AF2C18B11A24}" type="datetimeFigureOut">
              <a:rPr lang="en-US"/>
              <a:pPr>
                <a:defRPr/>
              </a:pPr>
              <a:t>10/19/2021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D063CAF6-0B6C-4889-9FB6-80580670758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4BD6022-60C9-4DA5-9AEF-1F21FAA6DBE7}" type="datetimeFigureOut">
              <a:rPr lang="en-US"/>
              <a:pPr>
                <a:defRPr/>
              </a:pPr>
              <a:t>10/19/2021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5970883-EC62-492A-9196-E4F77DC93C1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rtlCol="0">
            <a:normAutofit/>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pPr lvl="0"/>
            <a:endParaRPr lang="en-US" noProof="0" dirty="0"/>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6F7BF2E-67AB-4A40-B91A-DEB307AED463}" type="datetimeFigureOut">
              <a:rPr lang="en-US"/>
              <a:pPr>
                <a:defRPr/>
              </a:pPr>
              <a:t>10/19/2021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A0101CD-6792-4C01-9066-DBB3137EC0A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3238" y="311150"/>
            <a:ext cx="9051925" cy="1295400"/>
          </a:xfrm>
          <a:prstGeom prst="rect">
            <a:avLst/>
          </a:prstGeom>
          <a:noFill/>
          <a:ln w="9525">
            <a:noFill/>
            <a:miter lim="800000"/>
            <a:headEnd/>
            <a:tailEnd/>
          </a:ln>
        </p:spPr>
        <p:txBody>
          <a:bodyPr vert="horz" wrap="square" lIns="101882" tIns="50941" rIns="101882" bIns="50941"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503238" y="1812925"/>
            <a:ext cx="9051925" cy="5130800"/>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3238" y="7204075"/>
            <a:ext cx="2346325" cy="414338"/>
          </a:xfrm>
          <a:prstGeom prst="rect">
            <a:avLst/>
          </a:prstGeom>
        </p:spPr>
        <p:txBody>
          <a:bodyPr vert="horz" lIns="101882" tIns="50941" rIns="101882" bIns="50941" rtlCol="0" anchor="ctr"/>
          <a:lstStyle>
            <a:lvl1pPr algn="l" defTabSz="1018824" fontAlgn="auto">
              <a:spcBef>
                <a:spcPts val="0"/>
              </a:spcBef>
              <a:spcAft>
                <a:spcPts val="0"/>
              </a:spcAft>
              <a:defRPr sz="1300">
                <a:solidFill>
                  <a:schemeClr val="tx1">
                    <a:tint val="75000"/>
                  </a:schemeClr>
                </a:solidFill>
                <a:latin typeface="+mn-lt"/>
                <a:cs typeface="+mn-cs"/>
              </a:defRPr>
            </a:lvl1pPr>
          </a:lstStyle>
          <a:p>
            <a:pPr>
              <a:defRPr/>
            </a:pPr>
            <a:fld id="{42B4CF90-8CC4-4003-8582-976FFBA2849D}" type="datetimeFigureOut">
              <a:rPr lang="en-US"/>
              <a:pPr>
                <a:defRPr/>
              </a:pPr>
              <a:t>10/19/2021</a:t>
            </a:fld>
            <a:endParaRPr lang="en-US" dirty="0"/>
          </a:p>
        </p:txBody>
      </p:sp>
      <p:sp>
        <p:nvSpPr>
          <p:cNvPr id="5" name="Footer Placeholder 4"/>
          <p:cNvSpPr>
            <a:spLocks noGrp="1"/>
          </p:cNvSpPr>
          <p:nvPr>
            <p:ph type="ftr" sz="quarter" idx="3"/>
          </p:nvPr>
        </p:nvSpPr>
        <p:spPr>
          <a:xfrm>
            <a:off x="3436938" y="7204075"/>
            <a:ext cx="3184525" cy="414338"/>
          </a:xfrm>
          <a:prstGeom prst="rect">
            <a:avLst/>
          </a:prstGeom>
        </p:spPr>
        <p:txBody>
          <a:bodyPr vert="horz" lIns="101882" tIns="50941" rIns="101882" bIns="50941" rtlCol="0" anchor="ctr"/>
          <a:lstStyle>
            <a:lvl1pPr algn="ctr" defTabSz="1018824" fontAlgn="auto">
              <a:spcBef>
                <a:spcPts val="0"/>
              </a:spcBef>
              <a:spcAft>
                <a:spcPts val="0"/>
              </a:spcAft>
              <a:defRPr sz="13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7208838" y="7204075"/>
            <a:ext cx="2346325" cy="414338"/>
          </a:xfrm>
          <a:prstGeom prst="rect">
            <a:avLst/>
          </a:prstGeom>
        </p:spPr>
        <p:txBody>
          <a:bodyPr vert="horz" lIns="101882" tIns="50941" rIns="101882" bIns="50941" rtlCol="0" anchor="ctr"/>
          <a:lstStyle>
            <a:lvl1pPr algn="r" defTabSz="1018824" fontAlgn="auto">
              <a:spcBef>
                <a:spcPts val="0"/>
              </a:spcBef>
              <a:spcAft>
                <a:spcPts val="0"/>
              </a:spcAft>
              <a:defRPr sz="1300">
                <a:solidFill>
                  <a:schemeClr val="tx1">
                    <a:tint val="75000"/>
                  </a:schemeClr>
                </a:solidFill>
                <a:latin typeface="+mn-lt"/>
                <a:cs typeface="+mn-cs"/>
              </a:defRPr>
            </a:lvl1pPr>
          </a:lstStyle>
          <a:p>
            <a:pPr>
              <a:defRPr/>
            </a:pPr>
            <a:fld id="{2EC6898E-58A5-4E21-81D2-1D44010CDBB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7588" rtl="0" eaLnBrk="0" fontAlgn="base" hangingPunct="0">
        <a:spcBef>
          <a:spcPct val="0"/>
        </a:spcBef>
        <a:spcAft>
          <a:spcPct val="0"/>
        </a:spcAft>
        <a:defRPr sz="4900" kern="1200">
          <a:solidFill>
            <a:schemeClr val="tx1"/>
          </a:solidFill>
          <a:latin typeface="+mj-lt"/>
          <a:ea typeface="+mj-ea"/>
          <a:cs typeface="+mj-cs"/>
        </a:defRPr>
      </a:lvl1pPr>
      <a:lvl2pPr algn="ctr" defTabSz="1017588" rtl="0" eaLnBrk="0" fontAlgn="base" hangingPunct="0">
        <a:spcBef>
          <a:spcPct val="0"/>
        </a:spcBef>
        <a:spcAft>
          <a:spcPct val="0"/>
        </a:spcAft>
        <a:defRPr sz="4900">
          <a:solidFill>
            <a:schemeClr val="tx1"/>
          </a:solidFill>
          <a:latin typeface="Calibri" pitchFamily="34" charset="0"/>
        </a:defRPr>
      </a:lvl2pPr>
      <a:lvl3pPr algn="ctr" defTabSz="1017588" rtl="0" eaLnBrk="0" fontAlgn="base" hangingPunct="0">
        <a:spcBef>
          <a:spcPct val="0"/>
        </a:spcBef>
        <a:spcAft>
          <a:spcPct val="0"/>
        </a:spcAft>
        <a:defRPr sz="4900">
          <a:solidFill>
            <a:schemeClr val="tx1"/>
          </a:solidFill>
          <a:latin typeface="Calibri" pitchFamily="34" charset="0"/>
        </a:defRPr>
      </a:lvl3pPr>
      <a:lvl4pPr algn="ctr" defTabSz="1017588" rtl="0" eaLnBrk="0" fontAlgn="base" hangingPunct="0">
        <a:spcBef>
          <a:spcPct val="0"/>
        </a:spcBef>
        <a:spcAft>
          <a:spcPct val="0"/>
        </a:spcAft>
        <a:defRPr sz="4900">
          <a:solidFill>
            <a:schemeClr val="tx1"/>
          </a:solidFill>
          <a:latin typeface="Calibri" pitchFamily="34" charset="0"/>
        </a:defRPr>
      </a:lvl4pPr>
      <a:lvl5pPr algn="ctr" defTabSz="1017588" rtl="0" eaLnBrk="0" fontAlgn="base" hangingPunct="0">
        <a:spcBef>
          <a:spcPct val="0"/>
        </a:spcBef>
        <a:spcAft>
          <a:spcPct val="0"/>
        </a:spcAft>
        <a:defRPr sz="4900">
          <a:solidFill>
            <a:schemeClr val="tx1"/>
          </a:solidFill>
          <a:latin typeface="Calibri" pitchFamily="34" charset="0"/>
        </a:defRPr>
      </a:lvl5pPr>
      <a:lvl6pPr marL="457200" algn="ctr" defTabSz="1017588" rtl="0" fontAlgn="base">
        <a:spcBef>
          <a:spcPct val="0"/>
        </a:spcBef>
        <a:spcAft>
          <a:spcPct val="0"/>
        </a:spcAft>
        <a:defRPr sz="4900">
          <a:solidFill>
            <a:schemeClr val="tx1"/>
          </a:solidFill>
          <a:latin typeface="Calibri" pitchFamily="34" charset="0"/>
        </a:defRPr>
      </a:lvl6pPr>
      <a:lvl7pPr marL="914400" algn="ctr" defTabSz="1017588" rtl="0" fontAlgn="base">
        <a:spcBef>
          <a:spcPct val="0"/>
        </a:spcBef>
        <a:spcAft>
          <a:spcPct val="0"/>
        </a:spcAft>
        <a:defRPr sz="4900">
          <a:solidFill>
            <a:schemeClr val="tx1"/>
          </a:solidFill>
          <a:latin typeface="Calibri" pitchFamily="34" charset="0"/>
        </a:defRPr>
      </a:lvl7pPr>
      <a:lvl8pPr marL="1371600" algn="ctr" defTabSz="1017588" rtl="0" fontAlgn="base">
        <a:spcBef>
          <a:spcPct val="0"/>
        </a:spcBef>
        <a:spcAft>
          <a:spcPct val="0"/>
        </a:spcAft>
        <a:defRPr sz="4900">
          <a:solidFill>
            <a:schemeClr val="tx1"/>
          </a:solidFill>
          <a:latin typeface="Calibri" pitchFamily="34" charset="0"/>
        </a:defRPr>
      </a:lvl8pPr>
      <a:lvl9pPr marL="1828800" algn="ctr" defTabSz="1017588" rtl="0" fontAlgn="base">
        <a:spcBef>
          <a:spcPct val="0"/>
        </a:spcBef>
        <a:spcAft>
          <a:spcPct val="0"/>
        </a:spcAft>
        <a:defRPr sz="4900">
          <a:solidFill>
            <a:schemeClr val="tx1"/>
          </a:solidFill>
          <a:latin typeface="Calibri" pitchFamily="34" charset="0"/>
        </a:defRPr>
      </a:lvl9pPr>
    </p:titleStyle>
    <p:bodyStyle>
      <a:lvl1pPr marL="381000" indent="-381000" algn="l" defTabSz="1017588" rtl="0" eaLnBrk="0" fontAlgn="base" hangingPunct="0">
        <a:spcBef>
          <a:spcPct val="20000"/>
        </a:spcBef>
        <a:spcAft>
          <a:spcPct val="0"/>
        </a:spcAft>
        <a:buFont typeface="Arial" charset="0"/>
        <a:buChar char="•"/>
        <a:defRPr sz="3600" kern="1200">
          <a:solidFill>
            <a:schemeClr val="tx1"/>
          </a:solidFill>
          <a:latin typeface="+mn-lt"/>
          <a:ea typeface="+mn-ea"/>
          <a:cs typeface="+mn-cs"/>
        </a:defRPr>
      </a:lvl1pPr>
      <a:lvl2pPr marL="827088" indent="-317500" algn="l" defTabSz="1017588" rtl="0" eaLnBrk="0" fontAlgn="base" hangingPunct="0">
        <a:spcBef>
          <a:spcPct val="20000"/>
        </a:spcBef>
        <a:spcAft>
          <a:spcPct val="0"/>
        </a:spcAft>
        <a:buFont typeface="Arial" charset="0"/>
        <a:buChar char="–"/>
        <a:defRPr sz="3100" kern="1200">
          <a:solidFill>
            <a:schemeClr val="tx1"/>
          </a:solidFill>
          <a:latin typeface="+mn-lt"/>
          <a:ea typeface="+mn-ea"/>
          <a:cs typeface="+mn-cs"/>
        </a:defRPr>
      </a:lvl2pPr>
      <a:lvl3pPr marL="1273175" indent="-254000" algn="l" defTabSz="1017588" rtl="0" eaLnBrk="0" fontAlgn="base" hangingPunct="0">
        <a:spcBef>
          <a:spcPct val="20000"/>
        </a:spcBef>
        <a:spcAft>
          <a:spcPct val="0"/>
        </a:spcAft>
        <a:buFont typeface="Arial" charset="0"/>
        <a:buChar char="•"/>
        <a:defRPr sz="2700" kern="1200">
          <a:solidFill>
            <a:schemeClr val="tx1"/>
          </a:solidFill>
          <a:latin typeface="+mn-lt"/>
          <a:ea typeface="+mn-ea"/>
          <a:cs typeface="+mn-cs"/>
        </a:defRPr>
      </a:lvl3pPr>
      <a:lvl4pPr marL="1782763" indent="-254000" algn="l" defTabSz="1017588" rtl="0" eaLnBrk="0" fontAlgn="base" hangingPunct="0">
        <a:spcBef>
          <a:spcPct val="20000"/>
        </a:spcBef>
        <a:spcAft>
          <a:spcPct val="0"/>
        </a:spcAft>
        <a:buFont typeface="Arial" charset="0"/>
        <a:buChar char="–"/>
        <a:defRPr sz="2200" kern="1200">
          <a:solidFill>
            <a:schemeClr val="tx1"/>
          </a:solidFill>
          <a:latin typeface="+mn-lt"/>
          <a:ea typeface="+mn-ea"/>
          <a:cs typeface="+mn-cs"/>
        </a:defRPr>
      </a:lvl4pPr>
      <a:lvl5pPr marL="2292350" indent="-254000" algn="l" defTabSz="1017588" rtl="0" eaLnBrk="0" fontAlgn="base" hangingPunct="0">
        <a:spcBef>
          <a:spcPct val="20000"/>
        </a:spcBef>
        <a:spcAft>
          <a:spcPct val="0"/>
        </a:spcAft>
        <a:buFont typeface="Arial"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mailto:SCUSA.westpoint@gmail.com" TargetMode="External"/><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Sarah.Gerstein@usma.edu" TargetMode="External"/><Relationship Id="rId5" Type="http://schemas.openxmlformats.org/officeDocument/2006/relationships/hyperlink" Target="mailto:scusa.transpo@gmail.com" TargetMode="External"/><Relationship Id="rId10" Type="http://schemas.openxmlformats.org/officeDocument/2006/relationships/image" Target="../media/image4.jpeg"/><Relationship Id="rId4" Type="http://schemas.openxmlformats.org/officeDocument/2006/relationships/hyperlink" Target="mailto:westpoint.scusa.info@gmail.com" TargetMode="Externa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hyperlink" Target="https://twitter.com/scusawp" TargetMode="External"/><Relationship Id="rId3" Type="http://schemas.openxmlformats.org/officeDocument/2006/relationships/hyperlink" Target="http://www.usma.edu/scusa/SitePages/Home.aspx" TargetMode="External"/><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hyperlink" Target="https://www.facebook.com/groups/SCUSAwp" TargetMode="External"/><Relationship Id="rId10" Type="http://schemas.openxmlformats.org/officeDocument/2006/relationships/image" Target="../media/image8.png"/><Relationship Id="rId4" Type="http://schemas.openxmlformats.org/officeDocument/2006/relationships/hyperlink" Target="https://westpoint.edu/academics/academic-departments/social-sciences/conferences/student-conference-on-us-affairs"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Line 4"/>
          <p:cNvSpPr>
            <a:spLocks noChangeShapeType="1"/>
          </p:cNvSpPr>
          <p:nvPr/>
        </p:nvSpPr>
        <p:spPr bwMode="auto">
          <a:xfrm>
            <a:off x="7255534" y="4306809"/>
            <a:ext cx="2224087" cy="0"/>
          </a:xfrm>
          <a:prstGeom prst="line">
            <a:avLst/>
          </a:prstGeom>
          <a:noFill/>
          <a:ln w="76200" cmpd="tri">
            <a:solidFill>
              <a:schemeClr val="tx1"/>
            </a:solidFill>
            <a:round/>
            <a:headEnd/>
            <a:tailEnd/>
          </a:ln>
        </p:spPr>
        <p:txBody>
          <a:bodyPr/>
          <a:lstStyle/>
          <a:p>
            <a:endParaRPr lang="en-US" dirty="0"/>
          </a:p>
        </p:txBody>
      </p:sp>
      <p:sp>
        <p:nvSpPr>
          <p:cNvPr id="2053" name="Text Box 6"/>
          <p:cNvSpPr txBox="1">
            <a:spLocks noChangeArrowheads="1"/>
          </p:cNvSpPr>
          <p:nvPr/>
        </p:nvSpPr>
        <p:spPr bwMode="auto">
          <a:xfrm>
            <a:off x="3511550" y="654050"/>
            <a:ext cx="3222625" cy="220663"/>
          </a:xfrm>
          <a:prstGeom prst="rect">
            <a:avLst/>
          </a:prstGeom>
          <a:noFill/>
          <a:ln w="9525">
            <a:noFill/>
            <a:miter lim="800000"/>
            <a:headEnd/>
            <a:tailEnd/>
          </a:ln>
        </p:spPr>
        <p:txBody>
          <a:bodyPr lIns="97695" tIns="48848" rIns="97695" bIns="48848">
            <a:spAutoFit/>
          </a:bodyPr>
          <a:lstStyle/>
          <a:p>
            <a:pPr defTabSz="976313">
              <a:lnSpc>
                <a:spcPct val="80000"/>
              </a:lnSpc>
              <a:spcBef>
                <a:spcPct val="50000"/>
              </a:spcBef>
              <a:buFont typeface="Wingdings" pitchFamily="2" charset="2"/>
              <a:buChar char="Ø"/>
              <a:tabLst>
                <a:tab pos="514350" algn="l"/>
              </a:tabLst>
            </a:pPr>
            <a:endParaRPr lang="en-US" sz="1000" dirty="0">
              <a:latin typeface="Calibri" pitchFamily="34" charset="0"/>
            </a:endParaRPr>
          </a:p>
        </p:txBody>
      </p:sp>
      <p:sp>
        <p:nvSpPr>
          <p:cNvPr id="2054" name="Rectangle 12"/>
          <p:cNvSpPr>
            <a:spLocks noChangeArrowheads="1"/>
          </p:cNvSpPr>
          <p:nvPr/>
        </p:nvSpPr>
        <p:spPr bwMode="auto">
          <a:xfrm>
            <a:off x="1155700" y="2101850"/>
            <a:ext cx="9664700" cy="0"/>
          </a:xfrm>
          <a:prstGeom prst="rect">
            <a:avLst/>
          </a:prstGeom>
          <a:noFill/>
          <a:ln w="9525">
            <a:noFill/>
            <a:miter lim="800000"/>
            <a:headEnd/>
            <a:tailEnd/>
          </a:ln>
        </p:spPr>
        <p:txBody>
          <a:bodyPr>
            <a:spAutoFit/>
          </a:bodyPr>
          <a:lstStyle/>
          <a:p>
            <a:endParaRPr lang="en-US" dirty="0">
              <a:latin typeface="Calibri" pitchFamily="34" charset="0"/>
            </a:endParaRPr>
          </a:p>
        </p:txBody>
      </p:sp>
      <p:sp>
        <p:nvSpPr>
          <p:cNvPr id="2055" name="Text Box 15"/>
          <p:cNvSpPr txBox="1">
            <a:spLocks noChangeArrowheads="1"/>
          </p:cNvSpPr>
          <p:nvPr/>
        </p:nvSpPr>
        <p:spPr bwMode="auto">
          <a:xfrm>
            <a:off x="6807515" y="4578843"/>
            <a:ext cx="3108926" cy="924317"/>
          </a:xfrm>
          <a:prstGeom prst="rect">
            <a:avLst/>
          </a:prstGeom>
          <a:noFill/>
          <a:ln w="9525">
            <a:noFill/>
            <a:miter lim="800000"/>
            <a:headEnd/>
            <a:tailEnd/>
          </a:ln>
        </p:spPr>
        <p:txBody>
          <a:bodyPr wrap="square" lIns="92418" tIns="46209" rIns="92418" bIns="46209">
            <a:spAutoFit/>
          </a:bodyPr>
          <a:lstStyle/>
          <a:p>
            <a:pPr algn="ctr" defTabSz="923925"/>
            <a:r>
              <a:rPr lang="en-US" sz="1800" b="1" i="1" dirty="0">
                <a:solidFill>
                  <a:srgbClr val="FF0000"/>
                </a:solidFill>
                <a:effectLst>
                  <a:outerShdw blurRad="38100" dist="38100" dir="2700000" algn="tl">
                    <a:srgbClr val="000000">
                      <a:alpha val="43137"/>
                    </a:srgbClr>
                  </a:outerShdw>
                </a:effectLst>
                <a:latin typeface="Century Gothic" panose="020B0502020202020204" pitchFamily="34" charset="0"/>
              </a:rPr>
              <a:t>Disruptive Technology and American Influence in the Coming Decade</a:t>
            </a:r>
          </a:p>
        </p:txBody>
      </p:sp>
      <p:sp>
        <p:nvSpPr>
          <p:cNvPr id="2056" name="Text Box 33"/>
          <p:cNvSpPr txBox="1">
            <a:spLocks noChangeArrowheads="1"/>
          </p:cNvSpPr>
          <p:nvPr/>
        </p:nvSpPr>
        <p:spPr bwMode="auto">
          <a:xfrm>
            <a:off x="5259388" y="557212"/>
            <a:ext cx="184150" cy="244475"/>
          </a:xfrm>
          <a:prstGeom prst="rect">
            <a:avLst/>
          </a:prstGeom>
          <a:noFill/>
          <a:ln w="9525">
            <a:noFill/>
            <a:miter lim="800000"/>
            <a:headEnd/>
            <a:tailEnd/>
          </a:ln>
        </p:spPr>
        <p:txBody>
          <a:bodyPr wrap="none" lIns="92418" tIns="46209" rIns="92418" bIns="46209">
            <a:spAutoFit/>
          </a:bodyPr>
          <a:lstStyle/>
          <a:p>
            <a:pPr defTabSz="923925"/>
            <a:endParaRPr lang="en-US" sz="1000" dirty="0">
              <a:latin typeface="Calibri" pitchFamily="34" charset="0"/>
            </a:endParaRPr>
          </a:p>
        </p:txBody>
      </p:sp>
      <p:sp>
        <p:nvSpPr>
          <p:cNvPr id="2080" name="Text Box 10"/>
          <p:cNvSpPr txBox="1">
            <a:spLocks noChangeArrowheads="1"/>
          </p:cNvSpPr>
          <p:nvPr/>
        </p:nvSpPr>
        <p:spPr bwMode="auto">
          <a:xfrm>
            <a:off x="3511551" y="6170458"/>
            <a:ext cx="3037060" cy="1755314"/>
          </a:xfrm>
          <a:prstGeom prst="rect">
            <a:avLst/>
          </a:prstGeom>
          <a:noFill/>
          <a:ln w="9525">
            <a:noFill/>
            <a:miter lim="800000"/>
            <a:headEnd/>
            <a:tailEnd/>
          </a:ln>
        </p:spPr>
        <p:txBody>
          <a:bodyPr wrap="square" lIns="92418" tIns="46209" rIns="92418" bIns="46209">
            <a:spAutoFit/>
          </a:bodyPr>
          <a:lstStyle/>
          <a:p>
            <a:pPr algn="ctr" defTabSz="923925">
              <a:spcBef>
                <a:spcPts val="0"/>
              </a:spcBef>
            </a:pPr>
            <a:endParaRPr lang="en-US" sz="900" b="1" u="sng" dirty="0">
              <a:latin typeface="+mj-lt"/>
              <a:cs typeface="Arial" pitchFamily="34" charset="0"/>
            </a:endParaRPr>
          </a:p>
          <a:p>
            <a:pPr algn="ctr" defTabSz="923925">
              <a:spcBef>
                <a:spcPts val="0"/>
              </a:spcBef>
            </a:pPr>
            <a:r>
              <a:rPr lang="en-US" sz="900" b="1" u="sng" dirty="0">
                <a:latin typeface="+mj-lt"/>
                <a:cs typeface="Arial" pitchFamily="34" charset="0"/>
              </a:rPr>
              <a:t>General Questions:</a:t>
            </a:r>
            <a:endParaRPr lang="en-US" sz="900" u="sng" dirty="0">
              <a:latin typeface="+mj-lt"/>
              <a:cs typeface="Arial" pitchFamily="34" charset="0"/>
              <a:hlinkClick r:id="rId3"/>
            </a:endParaRPr>
          </a:p>
          <a:p>
            <a:pPr algn="ctr" defTabSz="923925">
              <a:spcBef>
                <a:spcPts val="0"/>
              </a:spcBef>
            </a:pPr>
            <a:r>
              <a:rPr lang="en-US" sz="900" b="1" u="sng" dirty="0">
                <a:latin typeface="+mj-lt"/>
                <a:hlinkClick r:id="rId4"/>
              </a:rPr>
              <a:t>westpoint.scusa.info@gmail.com</a:t>
            </a:r>
            <a:endParaRPr lang="en-US" sz="900" b="1" u="sng" dirty="0">
              <a:latin typeface="+mj-lt"/>
            </a:endParaRPr>
          </a:p>
          <a:p>
            <a:pPr algn="ctr" defTabSz="923925">
              <a:spcBef>
                <a:spcPts val="0"/>
              </a:spcBef>
            </a:pPr>
            <a:endParaRPr lang="en-US" sz="900" b="1" u="sng" dirty="0">
              <a:latin typeface="+mj-lt"/>
            </a:endParaRPr>
          </a:p>
          <a:p>
            <a:pPr algn="ctr" defTabSz="923925">
              <a:spcBef>
                <a:spcPts val="0"/>
              </a:spcBef>
            </a:pPr>
            <a:r>
              <a:rPr lang="en-US" sz="900" b="1" u="sng" dirty="0">
                <a:latin typeface="+mj-lt"/>
              </a:rPr>
              <a:t>Transportation Questions:</a:t>
            </a:r>
          </a:p>
          <a:p>
            <a:pPr algn="ctr" defTabSz="923925">
              <a:spcBef>
                <a:spcPts val="0"/>
              </a:spcBef>
            </a:pPr>
            <a:r>
              <a:rPr lang="en-US" sz="900" b="1" u="sng" dirty="0">
                <a:latin typeface="+mj-lt"/>
                <a:hlinkClick r:id="rId5"/>
              </a:rPr>
              <a:t>scusa.transpo@gmail.com</a:t>
            </a:r>
            <a:endParaRPr lang="en-US" sz="900" b="1" u="sng" dirty="0">
              <a:latin typeface="+mj-lt"/>
            </a:endParaRPr>
          </a:p>
          <a:p>
            <a:pPr algn="ctr" defTabSz="923925">
              <a:spcBef>
                <a:spcPts val="0"/>
              </a:spcBef>
            </a:pPr>
            <a:endParaRPr lang="en-US" sz="900" b="1" u="sng" dirty="0">
              <a:latin typeface="+mj-lt"/>
              <a:cs typeface="Arial" pitchFamily="34" charset="0"/>
            </a:endParaRPr>
          </a:p>
          <a:p>
            <a:pPr algn="ctr" defTabSz="923925">
              <a:spcBef>
                <a:spcPts val="0"/>
              </a:spcBef>
            </a:pPr>
            <a:r>
              <a:rPr lang="en-US" sz="900" b="1" u="sng" dirty="0">
                <a:latin typeface="+mj-lt"/>
                <a:cs typeface="Arial" pitchFamily="34" charset="0"/>
              </a:rPr>
              <a:t>Contact the Executive Secretary:</a:t>
            </a:r>
            <a:endParaRPr lang="en-US" sz="900" dirty="0">
              <a:latin typeface="+mj-lt"/>
              <a:cs typeface="Arial" pitchFamily="34" charset="0"/>
            </a:endParaRPr>
          </a:p>
          <a:p>
            <a:pPr algn="ctr" defTabSz="923925">
              <a:spcBef>
                <a:spcPts val="0"/>
              </a:spcBef>
            </a:pPr>
            <a:r>
              <a:rPr lang="en-US" sz="900" dirty="0">
                <a:latin typeface="+mj-lt"/>
                <a:cs typeface="Arial" pitchFamily="34" charset="0"/>
              </a:rPr>
              <a:t>Major Jared Stefani</a:t>
            </a:r>
          </a:p>
          <a:p>
            <a:pPr algn="ctr" defTabSz="923925">
              <a:spcBef>
                <a:spcPts val="0"/>
              </a:spcBef>
            </a:pPr>
            <a:r>
              <a:rPr lang="en-US" sz="900" dirty="0">
                <a:latin typeface="+mj-lt"/>
                <a:cs typeface="Arial" pitchFamily="34" charset="0"/>
              </a:rPr>
              <a:t>253-219-7081</a:t>
            </a:r>
          </a:p>
          <a:p>
            <a:pPr algn="ctr" defTabSz="923925">
              <a:spcBef>
                <a:spcPts val="0"/>
              </a:spcBef>
            </a:pPr>
            <a:r>
              <a:rPr lang="en-US" sz="900" b="1" dirty="0">
                <a:latin typeface="+mj-lt"/>
                <a:cs typeface="Arial" pitchFamily="34" charset="0"/>
                <a:hlinkClick r:id="rId6"/>
              </a:rPr>
              <a:t>Jared.Stefani@westpoint.edu</a:t>
            </a:r>
            <a:r>
              <a:rPr lang="en-US" sz="900" b="1" dirty="0">
                <a:latin typeface="+mj-lt"/>
                <a:cs typeface="Arial" pitchFamily="34" charset="0"/>
              </a:rPr>
              <a:t> </a:t>
            </a:r>
            <a:r>
              <a:rPr lang="en-US" sz="900" dirty="0">
                <a:latin typeface="+mj-lt"/>
                <a:cs typeface="Arial" pitchFamily="34" charset="0"/>
              </a:rPr>
              <a:t> </a:t>
            </a:r>
          </a:p>
          <a:p>
            <a:pPr algn="ctr" defTabSz="923925">
              <a:spcBef>
                <a:spcPts val="0"/>
              </a:spcBef>
            </a:pPr>
            <a:r>
              <a:rPr lang="en-US" sz="900" b="1" u="sng" dirty="0">
                <a:latin typeface="Arial" pitchFamily="34" charset="0"/>
                <a:cs typeface="Arial" pitchFamily="34" charset="0"/>
              </a:rPr>
              <a:t> </a:t>
            </a:r>
            <a:endParaRPr lang="en-US" sz="900" dirty="0">
              <a:latin typeface="Arial" pitchFamily="34" charset="0"/>
              <a:cs typeface="Arial" pitchFamily="34" charset="0"/>
            </a:endParaRPr>
          </a:p>
        </p:txBody>
      </p:sp>
      <p:sp>
        <p:nvSpPr>
          <p:cNvPr id="2084" name="Text Box 13"/>
          <p:cNvSpPr txBox="1">
            <a:spLocks noChangeArrowheads="1"/>
          </p:cNvSpPr>
          <p:nvPr/>
        </p:nvSpPr>
        <p:spPr bwMode="auto">
          <a:xfrm>
            <a:off x="5272425" y="6198055"/>
            <a:ext cx="184150" cy="191634"/>
          </a:xfrm>
          <a:prstGeom prst="rect">
            <a:avLst/>
          </a:prstGeom>
          <a:noFill/>
          <a:ln w="9525">
            <a:noFill/>
            <a:miter lim="800000"/>
            <a:headEnd/>
            <a:tailEnd/>
          </a:ln>
        </p:spPr>
        <p:txBody>
          <a:bodyPr wrap="none" lIns="92418" tIns="46209" rIns="92418" bIns="46209">
            <a:spAutoFit/>
          </a:bodyPr>
          <a:lstStyle/>
          <a:p>
            <a:pPr defTabSz="923925"/>
            <a:endParaRPr lang="en-US" sz="900" dirty="0">
              <a:latin typeface="Calibri" pitchFamily="34" charset="0"/>
            </a:endParaRPr>
          </a:p>
        </p:txBody>
      </p:sp>
      <p:sp>
        <p:nvSpPr>
          <p:cNvPr id="20" name="Text Box 59"/>
          <p:cNvSpPr txBox="1">
            <a:spLocks noChangeArrowheads="1"/>
          </p:cNvSpPr>
          <p:nvPr/>
        </p:nvSpPr>
        <p:spPr bwMode="auto">
          <a:xfrm>
            <a:off x="6767377" y="231812"/>
            <a:ext cx="3200400" cy="1770703"/>
          </a:xfrm>
          <a:prstGeom prst="rect">
            <a:avLst/>
          </a:prstGeom>
          <a:noFill/>
          <a:ln w="9525">
            <a:noFill/>
            <a:miter lim="800000"/>
            <a:headEnd/>
            <a:tailEnd/>
          </a:ln>
          <a:effectLst/>
        </p:spPr>
        <p:txBody>
          <a:bodyPr wrap="square" lIns="92418" tIns="46209" rIns="92418" bIns="46209">
            <a:spAutoFit/>
          </a:bodyPr>
          <a:lstStyle/>
          <a:p>
            <a:pPr algn="ctr" defTabSz="923925" fontAlgn="auto">
              <a:spcBef>
                <a:spcPts val="0"/>
              </a:spcBef>
              <a:spcAft>
                <a:spcPts val="0"/>
              </a:spcAft>
              <a:defRPr/>
            </a:pPr>
            <a:r>
              <a:rPr lang="en-US" sz="2200" b="1" dirty="0">
                <a:effectLst>
                  <a:outerShdw blurRad="38100" dist="38100" dir="2700000" algn="tl">
                    <a:srgbClr val="C0C0C0"/>
                  </a:outerShdw>
                </a:effectLst>
                <a:latin typeface="Copperplate Gothic Bold" pitchFamily="34" charset="0"/>
                <a:cs typeface="+mn-cs"/>
              </a:rPr>
              <a:t>The 72</a:t>
            </a:r>
            <a:r>
              <a:rPr lang="en-US" sz="2200" b="1" baseline="30000" dirty="0">
                <a:effectLst>
                  <a:outerShdw blurRad="38100" dist="38100" dir="2700000" algn="tl">
                    <a:srgbClr val="C0C0C0"/>
                  </a:outerShdw>
                </a:effectLst>
                <a:latin typeface="Copperplate Gothic Bold" pitchFamily="34" charset="0"/>
                <a:cs typeface="+mn-cs"/>
              </a:rPr>
              <a:t>nd</a:t>
            </a:r>
            <a:r>
              <a:rPr lang="en-US" sz="2200" b="1" dirty="0">
                <a:effectLst>
                  <a:outerShdw blurRad="38100" dist="38100" dir="2700000" algn="tl">
                    <a:srgbClr val="C0C0C0"/>
                  </a:outerShdw>
                </a:effectLst>
                <a:latin typeface="Copperplate Gothic Bold" pitchFamily="34" charset="0"/>
                <a:cs typeface="+mn-cs"/>
              </a:rPr>
              <a:t> Annual </a:t>
            </a:r>
          </a:p>
          <a:p>
            <a:pPr algn="ctr" defTabSz="923925" fontAlgn="auto">
              <a:spcBef>
                <a:spcPts val="0"/>
              </a:spcBef>
              <a:spcAft>
                <a:spcPts val="0"/>
              </a:spcAft>
              <a:defRPr/>
            </a:pPr>
            <a:endParaRPr lang="en-US" sz="1050" b="1" dirty="0">
              <a:solidFill>
                <a:srgbClr val="FF0000"/>
              </a:solidFill>
              <a:effectLst>
                <a:outerShdw blurRad="38100" dist="38100" dir="2700000" algn="tl">
                  <a:srgbClr val="C0C0C0"/>
                </a:outerShdw>
              </a:effectLst>
              <a:latin typeface="Copperplate Gothic Bold" pitchFamily="34" charset="0"/>
              <a:cs typeface="+mn-cs"/>
            </a:endParaRPr>
          </a:p>
          <a:p>
            <a:pPr algn="ctr" defTabSz="923925" fontAlgn="auto">
              <a:spcBef>
                <a:spcPts val="0"/>
              </a:spcBef>
              <a:spcAft>
                <a:spcPts val="0"/>
              </a:spcAft>
              <a:defRPr/>
            </a:pPr>
            <a:r>
              <a:rPr lang="en-US" b="1" dirty="0">
                <a:solidFill>
                  <a:srgbClr val="FF0000"/>
                </a:solidFill>
                <a:effectLst>
                  <a:outerShdw blurRad="38100" dist="38100" dir="2700000" algn="tl">
                    <a:srgbClr val="C0C0C0"/>
                  </a:outerShdw>
                </a:effectLst>
                <a:latin typeface="Copperplate Gothic Bold" pitchFamily="34" charset="0"/>
                <a:cs typeface="+mn-cs"/>
              </a:rPr>
              <a:t>Student Conference on U.S. Affairs</a:t>
            </a:r>
          </a:p>
          <a:p>
            <a:pPr algn="ctr" defTabSz="923925" fontAlgn="auto">
              <a:spcBef>
                <a:spcPts val="0"/>
              </a:spcBef>
              <a:spcAft>
                <a:spcPts val="0"/>
              </a:spcAft>
              <a:defRPr/>
            </a:pPr>
            <a:endParaRPr lang="en-US" sz="1000" b="1" dirty="0">
              <a:solidFill>
                <a:srgbClr val="FF0000"/>
              </a:solidFill>
              <a:effectLst>
                <a:outerShdw blurRad="38100" dist="38100" dir="2700000" algn="tl">
                  <a:srgbClr val="C0C0C0"/>
                </a:outerShdw>
              </a:effectLst>
              <a:latin typeface="Copperplate Gothic Bold" pitchFamily="34" charset="0"/>
              <a:cs typeface="+mn-cs"/>
            </a:endParaRPr>
          </a:p>
          <a:p>
            <a:pPr algn="ctr" defTabSz="923925" fontAlgn="auto">
              <a:spcBef>
                <a:spcPts val="0"/>
              </a:spcBef>
              <a:spcAft>
                <a:spcPts val="0"/>
              </a:spcAft>
              <a:defRPr/>
            </a:pPr>
            <a:r>
              <a:rPr lang="en-US" sz="1400" b="1" dirty="0">
                <a:effectLst>
                  <a:outerShdw blurRad="38100" dist="38100" dir="2700000" algn="tl">
                    <a:srgbClr val="C0C0C0"/>
                  </a:outerShdw>
                </a:effectLst>
                <a:latin typeface="Copperplate Gothic Bold" pitchFamily="34" charset="0"/>
                <a:cs typeface="+mn-cs"/>
              </a:rPr>
              <a:t>West Point, New York</a:t>
            </a:r>
          </a:p>
          <a:p>
            <a:pPr algn="ctr" defTabSz="923925" fontAlgn="auto">
              <a:spcBef>
                <a:spcPts val="0"/>
              </a:spcBef>
              <a:spcAft>
                <a:spcPts val="0"/>
              </a:spcAft>
              <a:defRPr/>
            </a:pPr>
            <a:r>
              <a:rPr lang="en-US" sz="1200" b="1" dirty="0">
                <a:effectLst>
                  <a:outerShdw blurRad="38100" dist="38100" dir="2700000" algn="tl">
                    <a:srgbClr val="C0C0C0"/>
                  </a:outerShdw>
                </a:effectLst>
                <a:latin typeface="Copperplate Gothic Bold" pitchFamily="34" charset="0"/>
                <a:cs typeface="+mn-cs"/>
              </a:rPr>
              <a:t>03 – 06 November 2021</a:t>
            </a:r>
          </a:p>
        </p:txBody>
      </p:sp>
      <p:sp>
        <p:nvSpPr>
          <p:cNvPr id="2060" name="Text Box 18"/>
          <p:cNvSpPr txBox="1">
            <a:spLocks noChangeArrowheads="1"/>
          </p:cNvSpPr>
          <p:nvPr/>
        </p:nvSpPr>
        <p:spPr bwMode="auto">
          <a:xfrm>
            <a:off x="3587750" y="1676400"/>
            <a:ext cx="3067050" cy="968375"/>
          </a:xfrm>
          <a:prstGeom prst="rect">
            <a:avLst/>
          </a:prstGeom>
          <a:noFill/>
          <a:ln w="9525">
            <a:noFill/>
            <a:miter lim="800000"/>
            <a:headEnd/>
            <a:tailEnd/>
          </a:ln>
        </p:spPr>
        <p:txBody>
          <a:bodyPr lIns="97695" tIns="48848" rIns="97695" bIns="48848">
            <a:spAutoFit/>
          </a:bodyPr>
          <a:lstStyle/>
          <a:p>
            <a:pPr defTabSz="976313">
              <a:spcBef>
                <a:spcPct val="50000"/>
              </a:spcBef>
            </a:pPr>
            <a:endParaRPr lang="en-US" sz="1300" b="1" u="sng" dirty="0">
              <a:latin typeface="Calibri" pitchFamily="34" charset="0"/>
            </a:endParaRPr>
          </a:p>
          <a:p>
            <a:pPr defTabSz="976313">
              <a:lnSpc>
                <a:spcPct val="80000"/>
              </a:lnSpc>
              <a:spcBef>
                <a:spcPct val="50000"/>
              </a:spcBef>
              <a:buFont typeface="Wingdings" pitchFamily="2" charset="2"/>
              <a:buChar char="Ø"/>
            </a:pPr>
            <a:endParaRPr lang="en-US" sz="1100" dirty="0">
              <a:latin typeface="Calibri" pitchFamily="34" charset="0"/>
            </a:endParaRPr>
          </a:p>
          <a:p>
            <a:pPr defTabSz="976313">
              <a:lnSpc>
                <a:spcPct val="80000"/>
              </a:lnSpc>
              <a:spcBef>
                <a:spcPct val="50000"/>
              </a:spcBef>
              <a:buFont typeface="Wingdings" pitchFamily="2" charset="2"/>
              <a:buChar char="Ø"/>
            </a:pPr>
            <a:endParaRPr lang="en-US" sz="1000" b="1" dirty="0">
              <a:latin typeface="Calibri" pitchFamily="34" charset="0"/>
            </a:endParaRPr>
          </a:p>
          <a:p>
            <a:pPr defTabSz="976313">
              <a:spcBef>
                <a:spcPct val="50000"/>
              </a:spcBef>
            </a:pPr>
            <a:endParaRPr lang="en-US" sz="1100" dirty="0">
              <a:latin typeface="Calibri" pitchFamily="34" charset="0"/>
            </a:endParaRPr>
          </a:p>
        </p:txBody>
      </p:sp>
      <p:sp>
        <p:nvSpPr>
          <p:cNvPr id="2066" name="Text Box 83"/>
          <p:cNvSpPr txBox="1">
            <a:spLocks noChangeArrowheads="1"/>
          </p:cNvSpPr>
          <p:nvPr/>
        </p:nvSpPr>
        <p:spPr bwMode="auto">
          <a:xfrm>
            <a:off x="5360988" y="152400"/>
            <a:ext cx="184150" cy="228600"/>
          </a:xfrm>
          <a:prstGeom prst="rect">
            <a:avLst/>
          </a:prstGeom>
          <a:noFill/>
          <a:ln w="9525">
            <a:noFill/>
            <a:miter lim="800000"/>
            <a:headEnd/>
            <a:tailEnd/>
          </a:ln>
        </p:spPr>
        <p:txBody>
          <a:bodyPr wrap="none" lIns="92418" tIns="46209" rIns="92418" bIns="46209">
            <a:spAutoFit/>
          </a:bodyPr>
          <a:lstStyle/>
          <a:p>
            <a:pPr defTabSz="923925"/>
            <a:endParaRPr lang="en-US" sz="900" dirty="0">
              <a:latin typeface="Calibri" pitchFamily="34" charset="0"/>
            </a:endParaRPr>
          </a:p>
        </p:txBody>
      </p:sp>
      <p:sp>
        <p:nvSpPr>
          <p:cNvPr id="2076" name="Line 115"/>
          <p:cNvSpPr>
            <a:spLocks noChangeShapeType="1"/>
          </p:cNvSpPr>
          <p:nvPr/>
        </p:nvSpPr>
        <p:spPr bwMode="auto">
          <a:xfrm>
            <a:off x="3592497" y="4434965"/>
            <a:ext cx="2895600" cy="0"/>
          </a:xfrm>
          <a:prstGeom prst="line">
            <a:avLst/>
          </a:prstGeom>
          <a:noFill/>
          <a:ln w="76200" cmpd="tri">
            <a:solidFill>
              <a:schemeClr val="tx1"/>
            </a:solidFill>
            <a:round/>
            <a:headEnd/>
            <a:tailEnd/>
          </a:ln>
        </p:spPr>
        <p:txBody>
          <a:bodyPr/>
          <a:lstStyle/>
          <a:p>
            <a:endParaRPr lang="en-US" dirty="0"/>
          </a:p>
        </p:txBody>
      </p:sp>
      <p:sp>
        <p:nvSpPr>
          <p:cNvPr id="46" name="Line 4"/>
          <p:cNvSpPr>
            <a:spLocks noChangeShapeType="1"/>
          </p:cNvSpPr>
          <p:nvPr/>
        </p:nvSpPr>
        <p:spPr bwMode="auto">
          <a:xfrm>
            <a:off x="7255534" y="2149768"/>
            <a:ext cx="2224087" cy="0"/>
          </a:xfrm>
          <a:prstGeom prst="line">
            <a:avLst/>
          </a:prstGeom>
          <a:noFill/>
          <a:ln w="76200" cmpd="tri">
            <a:solidFill>
              <a:schemeClr val="tx1"/>
            </a:solidFill>
            <a:round/>
            <a:headEnd/>
            <a:tailEnd/>
          </a:ln>
        </p:spPr>
        <p:txBody>
          <a:bodyPr/>
          <a:lstStyle/>
          <a:p>
            <a:endParaRPr lang="en-US" dirty="0"/>
          </a:p>
        </p:txBody>
      </p:sp>
      <p:sp>
        <p:nvSpPr>
          <p:cNvPr id="47" name="Text Box 15"/>
          <p:cNvSpPr txBox="1">
            <a:spLocks noChangeArrowheads="1"/>
          </p:cNvSpPr>
          <p:nvPr/>
        </p:nvSpPr>
        <p:spPr bwMode="auto">
          <a:xfrm>
            <a:off x="6807515" y="6044816"/>
            <a:ext cx="3120125" cy="524914"/>
          </a:xfrm>
          <a:prstGeom prst="rect">
            <a:avLst/>
          </a:prstGeom>
          <a:noFill/>
          <a:ln w="9525">
            <a:noFill/>
            <a:miter lim="800000"/>
            <a:headEnd/>
            <a:tailEnd/>
          </a:ln>
        </p:spPr>
        <p:txBody>
          <a:bodyPr wrap="square" lIns="92418" tIns="46209" rIns="92418" bIns="46209">
            <a:spAutoFit/>
          </a:bodyPr>
          <a:lstStyle/>
          <a:p>
            <a:pPr algn="ctr" defTabSz="923925">
              <a:lnSpc>
                <a:spcPct val="150000"/>
              </a:lnSpc>
            </a:pPr>
            <a:r>
              <a:rPr lang="en-US" sz="1000" b="1" i="1" dirty="0">
                <a:effectLst>
                  <a:outerShdw blurRad="38100" dist="38100" dir="2700000" algn="tl">
                    <a:srgbClr val="000000">
                      <a:alpha val="43137"/>
                    </a:srgbClr>
                  </a:outerShdw>
                </a:effectLst>
                <a:latin typeface="Century Gothic" pitchFamily="34" charset="0"/>
              </a:rPr>
              <a:t>The USMA Class of ’71</a:t>
            </a:r>
          </a:p>
          <a:p>
            <a:pPr algn="ctr" defTabSz="923925">
              <a:lnSpc>
                <a:spcPct val="150000"/>
              </a:lnSpc>
            </a:pPr>
            <a:r>
              <a:rPr lang="en-US" sz="1000" b="1" i="1" dirty="0">
                <a:effectLst>
                  <a:outerShdw blurRad="38100" dist="38100" dir="2700000" algn="tl">
                    <a:srgbClr val="000000">
                      <a:alpha val="43137"/>
                    </a:srgbClr>
                  </a:outerShdw>
                </a:effectLst>
                <a:latin typeface="Century Gothic" pitchFamily="34" charset="0"/>
              </a:rPr>
              <a:t>The George and Carol Olmsted Foundation</a:t>
            </a:r>
          </a:p>
        </p:txBody>
      </p:sp>
      <p:pic>
        <p:nvPicPr>
          <p:cNvPr id="48" name="Picture 47" descr="71_cre~1.jpg"/>
          <p:cNvPicPr>
            <a:picLocks noChangeAspect="1"/>
          </p:cNvPicPr>
          <p:nvPr/>
        </p:nvPicPr>
        <p:blipFill>
          <a:blip r:embed="rId7" cstate="print"/>
          <a:stretch>
            <a:fillRect/>
          </a:stretch>
        </p:blipFill>
        <p:spPr>
          <a:xfrm>
            <a:off x="7019182" y="6784429"/>
            <a:ext cx="898902" cy="890603"/>
          </a:xfrm>
          <a:prstGeom prst="rect">
            <a:avLst/>
          </a:prstGeom>
        </p:spPr>
      </p:pic>
      <p:sp>
        <p:nvSpPr>
          <p:cNvPr id="35" name="Line 4"/>
          <p:cNvSpPr>
            <a:spLocks noChangeShapeType="1"/>
          </p:cNvSpPr>
          <p:nvPr/>
        </p:nvSpPr>
        <p:spPr bwMode="auto">
          <a:xfrm>
            <a:off x="7255534" y="5801728"/>
            <a:ext cx="2224087" cy="0"/>
          </a:xfrm>
          <a:prstGeom prst="line">
            <a:avLst/>
          </a:prstGeom>
          <a:noFill/>
          <a:ln w="76200" cmpd="tri">
            <a:solidFill>
              <a:schemeClr val="tx1"/>
            </a:solidFill>
            <a:round/>
            <a:headEnd/>
            <a:tailEnd/>
          </a:ln>
        </p:spPr>
        <p:txBody>
          <a:bodyPr/>
          <a:lstStyle/>
          <a:p>
            <a:endParaRPr lang="en-US" dirty="0"/>
          </a:p>
        </p:txBody>
      </p:sp>
      <p:sp>
        <p:nvSpPr>
          <p:cNvPr id="37" name="Text Box 19"/>
          <p:cNvSpPr txBox="1">
            <a:spLocks noChangeArrowheads="1"/>
          </p:cNvSpPr>
          <p:nvPr/>
        </p:nvSpPr>
        <p:spPr bwMode="auto">
          <a:xfrm>
            <a:off x="90623" y="474665"/>
            <a:ext cx="3220606" cy="7479958"/>
          </a:xfrm>
          <a:prstGeom prst="rect">
            <a:avLst/>
          </a:prstGeom>
          <a:noFill/>
          <a:ln w="9525">
            <a:noFill/>
            <a:miter lim="800000"/>
            <a:headEnd/>
            <a:tailEnd/>
          </a:ln>
        </p:spPr>
        <p:txBody>
          <a:bodyPr wrap="square" lIns="92418" tIns="46209" rIns="92418" bIns="46209">
            <a:spAutoFit/>
          </a:bodyPr>
          <a:lstStyle/>
          <a:p>
            <a:pPr defTabSz="923925">
              <a:defRPr/>
            </a:pPr>
            <a:r>
              <a:rPr lang="en-US" sz="1000" dirty="0">
                <a:latin typeface="+mj-lt"/>
              </a:rPr>
              <a:t>The United States Military Academy at West Point hosts SCUSA every fall.  It is the oldest and largest conference of its type and is attended by approximately 200 undergraduate students from over 125 colleges and universities worldwide.  Despite the COVID-19 pandemic causing the 2020 SCUSA to be cancelled and limiting the size of the conference this year, USMA will still uphold the conference’s rich storied tradition in 2021.  The experiences of  SCUSA inspire many delegates to pursue a career in public service.  This four-day conference provides a foundation for strong civil-military relationships among future leaders in the military and public policy.</a:t>
            </a:r>
            <a:endParaRPr lang="en-US" sz="1000" dirty="0">
              <a:latin typeface="+mj-lt"/>
              <a:cs typeface="Arial" pitchFamily="34" charset="0"/>
            </a:endParaRPr>
          </a:p>
          <a:p>
            <a:pPr defTabSz="923925">
              <a:defRPr/>
            </a:pPr>
            <a:endParaRPr lang="en-US" sz="800" dirty="0">
              <a:latin typeface="+mj-lt"/>
              <a:cs typeface="Arial" pitchFamily="34" charset="0"/>
            </a:endParaRPr>
          </a:p>
          <a:p>
            <a:pPr defTabSz="923925">
              <a:buFont typeface="Wingdings" pitchFamily="2" charset="2"/>
              <a:buChar char="Ø"/>
              <a:defRPr/>
            </a:pPr>
            <a:r>
              <a:rPr lang="en-US" sz="1000" b="1" dirty="0">
                <a:solidFill>
                  <a:srgbClr val="262699"/>
                </a:solidFill>
                <a:latin typeface="+mj-lt"/>
                <a:cs typeface="Arial" pitchFamily="34" charset="0"/>
              </a:rPr>
              <a:t>Challenging Existing Approaches/Developing New Ideas</a:t>
            </a:r>
            <a:endParaRPr lang="en-US" sz="1000" b="1" dirty="0">
              <a:latin typeface="+mj-lt"/>
              <a:cs typeface="Arial" pitchFamily="34" charset="0"/>
            </a:endParaRPr>
          </a:p>
          <a:p>
            <a:pPr marL="114300" defTabSz="923925">
              <a:defRPr/>
            </a:pPr>
            <a:r>
              <a:rPr lang="en-US" sz="1000" dirty="0">
                <a:latin typeface="+mj-lt"/>
              </a:rPr>
              <a:t>Throughout the conference, the student delegates will discuss and debate the impact of past and current events on the national strategy of the United States and work to formulate sound policy recommendations for the United States Government.  </a:t>
            </a:r>
            <a:endParaRPr lang="en-US" sz="1000" b="1" dirty="0">
              <a:latin typeface="+mj-lt"/>
              <a:cs typeface="Arial" pitchFamily="34" charset="0"/>
            </a:endParaRPr>
          </a:p>
          <a:p>
            <a:pPr defTabSz="923925">
              <a:buFont typeface="Wingdings" pitchFamily="2" charset="2"/>
              <a:buChar char="Ø"/>
              <a:defRPr/>
            </a:pPr>
            <a:endParaRPr lang="en-US" sz="800" b="1" dirty="0">
              <a:solidFill>
                <a:srgbClr val="262699"/>
              </a:solidFill>
              <a:latin typeface="+mj-lt"/>
              <a:cs typeface="Arial" pitchFamily="34" charset="0"/>
            </a:endParaRPr>
          </a:p>
          <a:p>
            <a:pPr defTabSz="923925">
              <a:buFont typeface="Wingdings" pitchFamily="2" charset="2"/>
              <a:buChar char="Ø"/>
              <a:defRPr/>
            </a:pPr>
            <a:r>
              <a:rPr lang="en-US" sz="1000" b="1" dirty="0">
                <a:solidFill>
                  <a:srgbClr val="262699"/>
                </a:solidFill>
                <a:latin typeface="+mj-lt"/>
                <a:cs typeface="Arial" pitchFamily="34" charset="0"/>
              </a:rPr>
              <a:t>New to 2021 – Virtual Pilot Program</a:t>
            </a:r>
            <a:endParaRPr lang="en-US" sz="1000" b="1" dirty="0">
              <a:latin typeface="+mj-lt"/>
              <a:cs typeface="Arial" pitchFamily="34" charset="0"/>
            </a:endParaRPr>
          </a:p>
          <a:p>
            <a:pPr marL="114300" defTabSz="923925">
              <a:defRPr/>
            </a:pPr>
            <a:r>
              <a:rPr lang="en-US" sz="1000" dirty="0">
                <a:latin typeface="+mj-lt"/>
              </a:rPr>
              <a:t>Due to the ongoing public health emergency, we are piloting a virtual option for the conference in conjunction with the in-person experience.  The virtual option will still provide the rigor and expertise of the in-person experience through live-streaming panels and video communications with your table.</a:t>
            </a:r>
            <a:endParaRPr lang="en-US" sz="1000" b="1" dirty="0">
              <a:latin typeface="+mj-lt"/>
              <a:cs typeface="Arial" pitchFamily="34" charset="0"/>
            </a:endParaRPr>
          </a:p>
          <a:p>
            <a:pPr defTabSz="923925">
              <a:buFont typeface="Wingdings" pitchFamily="2" charset="2"/>
              <a:buChar char="Ø"/>
              <a:defRPr/>
            </a:pPr>
            <a:endParaRPr lang="en-US" sz="800" b="1" dirty="0">
              <a:solidFill>
                <a:srgbClr val="262699"/>
              </a:solidFill>
              <a:latin typeface="+mj-lt"/>
              <a:cs typeface="Arial" pitchFamily="34" charset="0"/>
            </a:endParaRPr>
          </a:p>
          <a:p>
            <a:pPr defTabSz="923925">
              <a:buFont typeface="Wingdings" pitchFamily="2" charset="2"/>
              <a:buChar char="Ø"/>
              <a:defRPr/>
            </a:pPr>
            <a:r>
              <a:rPr lang="en-US" sz="1000" b="1" dirty="0">
                <a:solidFill>
                  <a:srgbClr val="262699"/>
                </a:solidFill>
                <a:latin typeface="+mj-lt"/>
                <a:cs typeface="Arial" pitchFamily="34" charset="0"/>
              </a:rPr>
              <a:t>Unique Interaction with America’s Military</a:t>
            </a:r>
            <a:endParaRPr lang="en-US" sz="1000" b="1" dirty="0">
              <a:latin typeface="+mj-lt"/>
            </a:endParaRPr>
          </a:p>
          <a:p>
            <a:pPr marL="114300" defTabSz="923925">
              <a:defRPr/>
            </a:pPr>
            <a:r>
              <a:rPr lang="en-US" sz="1000" dirty="0">
                <a:latin typeface="+mj-lt"/>
              </a:rPr>
              <a:t>While attending SCUSA, delegates will get a unique glimpse into the daily life of the United States Corps of Cadets, future officers in the U.S. Army.  Delegates interact with cadets on their roundtables and with West Point’s staff and faculty throughout the conference.  They will work together with cadets, forging lasting bonds of friendship and draw upon the incredible skills within each cohort. </a:t>
            </a:r>
          </a:p>
          <a:p>
            <a:pPr marL="0" lvl="1" indent="0" defTabSz="923925">
              <a:buFont typeface="Wingdings" pitchFamily="2" charset="2"/>
              <a:buChar char="Ø"/>
              <a:defRPr/>
            </a:pPr>
            <a:endParaRPr lang="en-US" sz="800" b="1" dirty="0">
              <a:solidFill>
                <a:srgbClr val="262699"/>
              </a:solidFill>
              <a:latin typeface="+mj-lt"/>
              <a:cs typeface="Arial" pitchFamily="34" charset="0"/>
            </a:endParaRPr>
          </a:p>
          <a:p>
            <a:pPr marL="0" lvl="1" indent="0" defTabSz="923925">
              <a:buFont typeface="Wingdings" pitchFamily="2" charset="2"/>
              <a:buChar char="Ø"/>
              <a:defRPr/>
            </a:pPr>
            <a:r>
              <a:rPr lang="en-US" sz="1000" b="1" dirty="0">
                <a:solidFill>
                  <a:srgbClr val="262699"/>
                </a:solidFill>
                <a:latin typeface="+mj-lt"/>
                <a:cs typeface="Arial" pitchFamily="34" charset="0"/>
              </a:rPr>
              <a:t>Mentorship Beyond the Classroom</a:t>
            </a:r>
          </a:p>
          <a:p>
            <a:pPr marL="114300" lvl="1" indent="0" defTabSz="923925">
              <a:defRPr/>
            </a:pPr>
            <a:r>
              <a:rPr lang="en-US" sz="1000" dirty="0">
                <a:latin typeface="+mj-lt"/>
                <a:cs typeface="Arial" pitchFamily="34" charset="0"/>
              </a:rPr>
              <a:t>SCUSA draws experts from academia and public service to facilitate roundtable discussions and guide delegates in developing a series of policy recommendations for their table region or topic.</a:t>
            </a:r>
          </a:p>
          <a:p>
            <a:pPr marL="0" lvl="1" indent="0" defTabSz="923925">
              <a:buFont typeface="Wingdings" pitchFamily="2" charset="2"/>
              <a:buChar char="Ø"/>
              <a:defRPr/>
            </a:pPr>
            <a:endParaRPr lang="en-US" sz="800" b="1" dirty="0">
              <a:solidFill>
                <a:srgbClr val="262699"/>
              </a:solidFill>
              <a:latin typeface="+mj-lt"/>
              <a:cs typeface="Arial" pitchFamily="34" charset="0"/>
            </a:endParaRPr>
          </a:p>
          <a:p>
            <a:pPr marL="0" lvl="1" indent="0" defTabSz="923925">
              <a:buFont typeface="Wingdings" pitchFamily="2" charset="2"/>
              <a:buChar char="Ø"/>
              <a:defRPr/>
            </a:pPr>
            <a:r>
              <a:rPr lang="en-US" sz="1000" b="1" dirty="0">
                <a:solidFill>
                  <a:srgbClr val="262699"/>
                </a:solidFill>
                <a:latin typeface="+mj-lt"/>
                <a:cs typeface="Arial" pitchFamily="34" charset="0"/>
              </a:rPr>
              <a:t>Past Distinguished Guest Speakers:</a:t>
            </a:r>
          </a:p>
          <a:p>
            <a:pPr marL="117475" lvl="1" indent="0" defTabSz="923925">
              <a:buFont typeface="Arial" pitchFamily="34" charset="0"/>
              <a:buChar char="•"/>
              <a:defRPr/>
            </a:pPr>
            <a:r>
              <a:rPr lang="en-US" sz="1000" dirty="0">
                <a:latin typeface="+mj-lt"/>
                <a:cs typeface="Arial" pitchFamily="34" charset="0"/>
              </a:rPr>
              <a:t> Secretary Henry Kissinger</a:t>
            </a:r>
          </a:p>
          <a:p>
            <a:pPr marL="117475" lvl="1" indent="0" defTabSz="923925">
              <a:buFont typeface="Arial" pitchFamily="34" charset="0"/>
              <a:buChar char="•"/>
              <a:defRPr/>
            </a:pPr>
            <a:r>
              <a:rPr lang="en-US" sz="1000" dirty="0">
                <a:latin typeface="+mj-lt"/>
                <a:cs typeface="Arial" pitchFamily="34" charset="0"/>
              </a:rPr>
              <a:t> Secretary Madeleine Albright</a:t>
            </a:r>
          </a:p>
          <a:p>
            <a:pPr marL="117475" lvl="1" indent="0" defTabSz="923925">
              <a:buFont typeface="Arial" pitchFamily="34" charset="0"/>
              <a:buChar char="•"/>
              <a:defRPr/>
            </a:pPr>
            <a:r>
              <a:rPr lang="en-US" sz="1000" dirty="0">
                <a:latin typeface="+mj-lt"/>
                <a:cs typeface="Arial" pitchFamily="34" charset="0"/>
              </a:rPr>
              <a:t> Ambassador (later President) George H.W. Bush</a:t>
            </a:r>
          </a:p>
        </p:txBody>
      </p:sp>
      <p:grpSp>
        <p:nvGrpSpPr>
          <p:cNvPr id="44" name="Group 116"/>
          <p:cNvGrpSpPr>
            <a:grpSpLocks/>
          </p:cNvGrpSpPr>
          <p:nvPr/>
        </p:nvGrpSpPr>
        <p:grpSpPr bwMode="auto">
          <a:xfrm>
            <a:off x="170930" y="126128"/>
            <a:ext cx="2946051" cy="315912"/>
            <a:chOff x="2010" y="33"/>
            <a:chExt cx="1998" cy="198"/>
          </a:xfrm>
        </p:grpSpPr>
        <p:sp>
          <p:nvSpPr>
            <p:cNvPr id="49" name="Text Box 117"/>
            <p:cNvSpPr txBox="1">
              <a:spLocks noChangeArrowheads="1"/>
            </p:cNvSpPr>
            <p:nvPr/>
          </p:nvSpPr>
          <p:spPr bwMode="auto">
            <a:xfrm>
              <a:off x="2029" y="33"/>
              <a:ext cx="1979" cy="198"/>
            </a:xfrm>
            <a:prstGeom prst="rect">
              <a:avLst/>
            </a:prstGeom>
            <a:noFill/>
            <a:ln w="9525">
              <a:noFill/>
              <a:miter lim="800000"/>
              <a:headEnd/>
              <a:tailEnd/>
            </a:ln>
          </p:spPr>
          <p:txBody>
            <a:bodyPr lIns="97695" tIns="48848" rIns="97695" bIns="48848">
              <a:spAutoFit/>
            </a:bodyPr>
            <a:lstStyle/>
            <a:p>
              <a:pPr algn="ctr" defTabSz="976313">
                <a:spcBef>
                  <a:spcPct val="50000"/>
                </a:spcBef>
              </a:pPr>
              <a:r>
                <a:rPr lang="en-US" sz="1400" b="1" dirty="0">
                  <a:solidFill>
                    <a:srgbClr val="262699"/>
                  </a:solidFill>
                  <a:latin typeface="Calibri" pitchFamily="34" charset="0"/>
                </a:rPr>
                <a:t>What is SCUSA? </a:t>
              </a:r>
              <a:endParaRPr lang="en-US" sz="1200" b="1" u="sng" dirty="0">
                <a:solidFill>
                  <a:srgbClr val="262699"/>
                </a:solidFill>
                <a:latin typeface="Calibri" pitchFamily="34" charset="0"/>
              </a:endParaRPr>
            </a:p>
          </p:txBody>
        </p:sp>
        <p:sp>
          <p:nvSpPr>
            <p:cNvPr id="51" name="Line 118"/>
            <p:cNvSpPr>
              <a:spLocks noChangeShapeType="1"/>
            </p:cNvSpPr>
            <p:nvPr/>
          </p:nvSpPr>
          <p:spPr bwMode="auto">
            <a:xfrm>
              <a:off x="2010" y="230"/>
              <a:ext cx="1968" cy="0"/>
            </a:xfrm>
            <a:prstGeom prst="line">
              <a:avLst/>
            </a:prstGeom>
            <a:noFill/>
            <a:ln w="76200" cmpd="tri">
              <a:solidFill>
                <a:schemeClr val="tx1"/>
              </a:solidFill>
              <a:round/>
              <a:headEnd/>
              <a:tailEnd/>
            </a:ln>
          </p:spPr>
          <p:txBody>
            <a:bodyPr/>
            <a:lstStyle/>
            <a:p>
              <a:endParaRPr lang="en-US" dirty="0"/>
            </a:p>
          </p:txBody>
        </p:sp>
        <p:sp>
          <p:nvSpPr>
            <p:cNvPr id="52" name="Line 119"/>
            <p:cNvSpPr>
              <a:spLocks noChangeShapeType="1"/>
            </p:cNvSpPr>
            <p:nvPr/>
          </p:nvSpPr>
          <p:spPr bwMode="auto">
            <a:xfrm>
              <a:off x="2012" y="38"/>
              <a:ext cx="1968" cy="0"/>
            </a:xfrm>
            <a:prstGeom prst="line">
              <a:avLst/>
            </a:prstGeom>
            <a:noFill/>
            <a:ln w="76200" cmpd="tri">
              <a:solidFill>
                <a:schemeClr val="tx1"/>
              </a:solidFill>
              <a:round/>
              <a:headEnd/>
              <a:tailEnd/>
            </a:ln>
          </p:spPr>
          <p:txBody>
            <a:bodyPr/>
            <a:lstStyle/>
            <a:p>
              <a:endParaRPr lang="en-US" dirty="0"/>
            </a:p>
          </p:txBody>
        </p:sp>
      </p:grpSp>
      <p:grpSp>
        <p:nvGrpSpPr>
          <p:cNvPr id="53" name="Group 116"/>
          <p:cNvGrpSpPr>
            <a:grpSpLocks/>
          </p:cNvGrpSpPr>
          <p:nvPr/>
        </p:nvGrpSpPr>
        <p:grpSpPr bwMode="auto">
          <a:xfrm>
            <a:off x="3602559" y="120870"/>
            <a:ext cx="2946051" cy="315912"/>
            <a:chOff x="2010" y="33"/>
            <a:chExt cx="1998" cy="198"/>
          </a:xfrm>
        </p:grpSpPr>
        <p:sp>
          <p:nvSpPr>
            <p:cNvPr id="54" name="Text Box 117"/>
            <p:cNvSpPr txBox="1">
              <a:spLocks noChangeArrowheads="1"/>
            </p:cNvSpPr>
            <p:nvPr/>
          </p:nvSpPr>
          <p:spPr bwMode="auto">
            <a:xfrm>
              <a:off x="2029" y="33"/>
              <a:ext cx="1979" cy="198"/>
            </a:xfrm>
            <a:prstGeom prst="rect">
              <a:avLst/>
            </a:prstGeom>
            <a:noFill/>
            <a:ln w="9525">
              <a:noFill/>
              <a:miter lim="800000"/>
              <a:headEnd/>
              <a:tailEnd/>
            </a:ln>
          </p:spPr>
          <p:txBody>
            <a:bodyPr lIns="97695" tIns="48848" rIns="97695" bIns="48848">
              <a:spAutoFit/>
            </a:bodyPr>
            <a:lstStyle/>
            <a:p>
              <a:pPr algn="ctr" defTabSz="976313">
                <a:spcBef>
                  <a:spcPct val="50000"/>
                </a:spcBef>
              </a:pPr>
              <a:r>
                <a:rPr lang="en-US" sz="1400" b="1" dirty="0">
                  <a:solidFill>
                    <a:srgbClr val="262699"/>
                  </a:solidFill>
                  <a:latin typeface="Calibri" pitchFamily="34" charset="0"/>
                </a:rPr>
                <a:t>Reflections on SCUSA 71 (2019)</a:t>
              </a:r>
              <a:endParaRPr lang="en-US" sz="1200" b="1" u="sng" dirty="0">
                <a:solidFill>
                  <a:srgbClr val="262699"/>
                </a:solidFill>
                <a:latin typeface="Calibri" pitchFamily="34" charset="0"/>
              </a:endParaRPr>
            </a:p>
          </p:txBody>
        </p:sp>
        <p:sp>
          <p:nvSpPr>
            <p:cNvPr id="55" name="Line 118"/>
            <p:cNvSpPr>
              <a:spLocks noChangeShapeType="1"/>
            </p:cNvSpPr>
            <p:nvPr/>
          </p:nvSpPr>
          <p:spPr bwMode="auto">
            <a:xfrm>
              <a:off x="2010" y="230"/>
              <a:ext cx="1968" cy="0"/>
            </a:xfrm>
            <a:prstGeom prst="line">
              <a:avLst/>
            </a:prstGeom>
            <a:noFill/>
            <a:ln w="76200" cmpd="tri">
              <a:solidFill>
                <a:schemeClr val="tx1"/>
              </a:solidFill>
              <a:round/>
              <a:headEnd/>
              <a:tailEnd/>
            </a:ln>
          </p:spPr>
          <p:txBody>
            <a:bodyPr/>
            <a:lstStyle/>
            <a:p>
              <a:endParaRPr lang="en-US" dirty="0"/>
            </a:p>
          </p:txBody>
        </p:sp>
        <p:sp>
          <p:nvSpPr>
            <p:cNvPr id="56" name="Line 119"/>
            <p:cNvSpPr>
              <a:spLocks noChangeShapeType="1"/>
            </p:cNvSpPr>
            <p:nvPr/>
          </p:nvSpPr>
          <p:spPr bwMode="auto">
            <a:xfrm>
              <a:off x="2012" y="38"/>
              <a:ext cx="1968" cy="0"/>
            </a:xfrm>
            <a:prstGeom prst="line">
              <a:avLst/>
            </a:prstGeom>
            <a:noFill/>
            <a:ln w="76200" cmpd="tri">
              <a:solidFill>
                <a:schemeClr val="tx1"/>
              </a:solidFill>
              <a:round/>
              <a:headEnd/>
              <a:tailEnd/>
            </a:ln>
          </p:spPr>
          <p:txBody>
            <a:bodyPr/>
            <a:lstStyle/>
            <a:p>
              <a:endParaRPr lang="en-US" dirty="0"/>
            </a:p>
          </p:txBody>
        </p:sp>
      </p:grpSp>
      <p:sp>
        <p:nvSpPr>
          <p:cNvPr id="2062" name="Text Box 64"/>
          <p:cNvSpPr txBox="1">
            <a:spLocks noChangeArrowheads="1"/>
          </p:cNvSpPr>
          <p:nvPr/>
        </p:nvSpPr>
        <p:spPr bwMode="auto">
          <a:xfrm>
            <a:off x="3518852" y="331526"/>
            <a:ext cx="3048204" cy="4247317"/>
          </a:xfrm>
          <a:prstGeom prst="rect">
            <a:avLst/>
          </a:prstGeom>
          <a:noFill/>
          <a:ln w="9525">
            <a:noFill/>
            <a:miter lim="800000"/>
            <a:headEnd/>
            <a:tailEnd/>
          </a:ln>
        </p:spPr>
        <p:txBody>
          <a:bodyPr wrap="square">
            <a:spAutoFit/>
          </a:bodyPr>
          <a:lstStyle/>
          <a:p>
            <a:pPr>
              <a:spcBef>
                <a:spcPts val="0"/>
              </a:spcBef>
            </a:pPr>
            <a:r>
              <a:rPr lang="en-US" sz="1000" b="1" dirty="0">
                <a:latin typeface="+mj-lt"/>
              </a:rPr>
              <a:t>                                                                                        “SCUSA was an incredibly enlightening and powerful experience for us both. The SCUSA conference was one of the most intellectually stimulating experiences of our lives. The opportunity to collaborate and engage with some of the brightest and most well-traveled individuals introduced us to a passionate community of motivated change-makers.”</a:t>
            </a:r>
          </a:p>
          <a:p>
            <a:pPr>
              <a:spcBef>
                <a:spcPts val="0"/>
              </a:spcBef>
            </a:pPr>
            <a:r>
              <a:rPr lang="en-US" sz="1000" dirty="0">
                <a:latin typeface="+mj-lt"/>
                <a:cs typeface="Calibri Light" panose="020F0302020204030204" pitchFamily="34" charset="0"/>
              </a:rPr>
              <a:t>- Liza Patterson &amp; Jackson Price, Skidmore College</a:t>
            </a:r>
          </a:p>
          <a:p>
            <a:pPr>
              <a:spcBef>
                <a:spcPts val="0"/>
              </a:spcBef>
            </a:pPr>
            <a:endParaRPr lang="en-US" sz="1000" b="1" dirty="0">
              <a:latin typeface="+mj-lt"/>
              <a:cs typeface="Calibri Light" panose="020F0302020204030204" pitchFamily="34" charset="0"/>
            </a:endParaRPr>
          </a:p>
          <a:p>
            <a:pPr>
              <a:spcBef>
                <a:spcPts val="0"/>
              </a:spcBef>
            </a:pPr>
            <a:r>
              <a:rPr lang="en-US" sz="1000" b="1" dirty="0">
                <a:latin typeface="+mj-lt"/>
                <a:cs typeface="Calibri Light" panose="020F0302020204030204" pitchFamily="34" charset="0"/>
              </a:rPr>
              <a:t>“</a:t>
            </a:r>
            <a:r>
              <a:rPr lang="en-US" sz="1000" b="1" dirty="0">
                <a:latin typeface="+mj-lt"/>
              </a:rPr>
              <a:t>SCUSA was truly incredible. I have attended other conferences and was so impressed at the entire programming vision that the cadets at West Point had designed</a:t>
            </a:r>
            <a:r>
              <a:rPr lang="en-US" sz="1000" b="1" dirty="0">
                <a:latin typeface="+mj-lt"/>
                <a:cs typeface="Calibri Light" panose="020F0302020204030204" pitchFamily="34" charset="0"/>
              </a:rPr>
              <a:t>. </a:t>
            </a:r>
            <a:r>
              <a:rPr lang="en-US" sz="1000" b="1" dirty="0">
                <a:latin typeface="+mj-lt"/>
              </a:rPr>
              <a:t>SCUSA is unique in that it splits delegates into different groups…and [with] two of the foremost experts in the field to sit down and discuss what informs policy on this issue.” </a:t>
            </a:r>
            <a:endParaRPr lang="en-US" sz="1000" b="1" dirty="0">
              <a:latin typeface="+mj-lt"/>
              <a:cs typeface="Calibri Light" panose="020F0302020204030204" pitchFamily="34" charset="0"/>
            </a:endParaRPr>
          </a:p>
          <a:p>
            <a:pPr>
              <a:spcBef>
                <a:spcPts val="0"/>
              </a:spcBef>
            </a:pPr>
            <a:r>
              <a:rPr lang="en-US" sz="1000" dirty="0">
                <a:latin typeface="+mj-lt"/>
              </a:rPr>
              <a:t>- Sam Collins, Tufts University</a:t>
            </a:r>
          </a:p>
          <a:p>
            <a:pPr>
              <a:spcBef>
                <a:spcPts val="0"/>
              </a:spcBef>
            </a:pPr>
            <a:endParaRPr lang="en-US" sz="500" dirty="0">
              <a:latin typeface="+mj-lt"/>
            </a:endParaRPr>
          </a:p>
          <a:p>
            <a:pPr marL="171450" indent="-171450" algn="ctr">
              <a:spcBef>
                <a:spcPts val="0"/>
              </a:spcBef>
              <a:buFontTx/>
              <a:buChar char="-"/>
            </a:pPr>
            <a:endParaRPr lang="en-US" sz="500" b="1" dirty="0">
              <a:latin typeface="+mj-lt"/>
              <a:cs typeface="Arial" panose="020B0604020202020204" pitchFamily="34" charset="0"/>
            </a:endParaRPr>
          </a:p>
          <a:p>
            <a:pPr>
              <a:spcBef>
                <a:spcPts val="0"/>
              </a:spcBef>
            </a:pPr>
            <a:r>
              <a:rPr lang="en-US" sz="1000" b="1" dirty="0">
                <a:latin typeface="+mj-lt"/>
              </a:rPr>
              <a:t>"</a:t>
            </a:r>
            <a:r>
              <a:rPr lang="en-US" sz="1000" b="1" dirty="0" err="1">
                <a:latin typeface="+mj-lt"/>
              </a:rPr>
              <a:t>SCUSA</a:t>
            </a:r>
            <a:r>
              <a:rPr lang="en-US" sz="1000" b="1" dirty="0">
                <a:latin typeface="+mj-lt"/>
              </a:rPr>
              <a:t> provided an environment for me to meet diverse people to discuss topics with other cadets and students as well as explore staffing and planning a large-scale event. It was an incredible opportunity to learn and expand my knowledge on both national and international conflicts and solutions.“</a:t>
            </a:r>
          </a:p>
          <a:p>
            <a:pPr>
              <a:spcBef>
                <a:spcPts val="0"/>
              </a:spcBef>
            </a:pPr>
            <a:r>
              <a:rPr lang="en-US" sz="1000" dirty="0">
                <a:latin typeface="+mj-lt"/>
              </a:rPr>
              <a:t>- Lillian Brown, </a:t>
            </a:r>
            <a:r>
              <a:rPr lang="en-US" sz="1000" dirty="0" err="1">
                <a:latin typeface="+mj-lt"/>
              </a:rPr>
              <a:t>SCUSA</a:t>
            </a:r>
            <a:r>
              <a:rPr lang="en-US" sz="1000" dirty="0">
                <a:latin typeface="+mj-lt"/>
              </a:rPr>
              <a:t> 72 Commander</a:t>
            </a:r>
          </a:p>
          <a:p>
            <a:pPr algn="ctr"/>
            <a:endParaRPr lang="en-US" sz="1000" dirty="0">
              <a:latin typeface="+mj-lt"/>
              <a:cs typeface="Arial" panose="020B0604020202020204" pitchFamily="34" charset="0"/>
            </a:endParaRPr>
          </a:p>
        </p:txBody>
      </p:sp>
      <p:pic>
        <p:nvPicPr>
          <p:cNvPr id="4" name="Picture 3"/>
          <p:cNvPicPr>
            <a:picLocks noChangeAspect="1"/>
          </p:cNvPicPr>
          <p:nvPr/>
        </p:nvPicPr>
        <p:blipFill>
          <a:blip r:embed="rId8"/>
          <a:stretch>
            <a:fillRect/>
          </a:stretch>
        </p:blipFill>
        <p:spPr>
          <a:xfrm>
            <a:off x="8324162" y="6862336"/>
            <a:ext cx="1549661" cy="645692"/>
          </a:xfrm>
          <a:prstGeom prst="rect">
            <a:avLst/>
          </a:prstGeom>
        </p:spPr>
      </p:pic>
      <p:pic>
        <p:nvPicPr>
          <p:cNvPr id="6" name="Picture 5"/>
          <p:cNvPicPr>
            <a:picLocks noChangeAspect="1"/>
          </p:cNvPicPr>
          <p:nvPr/>
        </p:nvPicPr>
        <p:blipFill rotWithShape="1">
          <a:blip r:embed="rId9"/>
          <a:srcRect t="1082" b="1359"/>
          <a:stretch/>
        </p:blipFill>
        <p:spPr>
          <a:xfrm>
            <a:off x="7487085" y="2535821"/>
            <a:ext cx="1760984" cy="1514475"/>
          </a:xfrm>
          <a:prstGeom prst="rect">
            <a:avLst/>
          </a:prstGeom>
        </p:spPr>
      </p:pic>
      <p:pic>
        <p:nvPicPr>
          <p:cNvPr id="5" name="Picture 4"/>
          <p:cNvPicPr>
            <a:picLocks noChangeAspect="1"/>
          </p:cNvPicPr>
          <p:nvPr/>
        </p:nvPicPr>
        <p:blipFill rotWithShape="1">
          <a:blip r:embed="rId10" cstate="print">
            <a:extLst>
              <a:ext uri="{28A0092B-C50C-407E-A947-70E740481C1C}">
                <a14:useLocalDpi xmlns:a14="http://schemas.microsoft.com/office/drawing/2010/main" val="0"/>
              </a:ext>
            </a:extLst>
          </a:blip>
          <a:srcRect b="14284"/>
          <a:stretch/>
        </p:blipFill>
        <p:spPr>
          <a:xfrm>
            <a:off x="3512803" y="4559302"/>
            <a:ext cx="3035808" cy="1734788"/>
          </a:xfrm>
          <a:prstGeom prst="rect">
            <a:avLst/>
          </a:prstGeom>
          <a:ln w="38100">
            <a:solidFill>
              <a:schemeClr val="tx1"/>
            </a:solid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21"/>
          <p:cNvSpPr txBox="1">
            <a:spLocks noChangeArrowheads="1"/>
          </p:cNvSpPr>
          <p:nvPr/>
        </p:nvSpPr>
        <p:spPr bwMode="auto">
          <a:xfrm>
            <a:off x="3490449" y="548152"/>
            <a:ext cx="2997900" cy="7289175"/>
          </a:xfrm>
          <a:prstGeom prst="rect">
            <a:avLst/>
          </a:prstGeom>
          <a:noFill/>
          <a:ln w="9525">
            <a:noFill/>
            <a:miter lim="800000"/>
            <a:headEnd/>
            <a:tailEnd/>
          </a:ln>
        </p:spPr>
        <p:txBody>
          <a:bodyPr wrap="square">
            <a:spAutoFit/>
          </a:bodyPr>
          <a:lstStyle/>
          <a:p>
            <a:pPr>
              <a:spcBef>
                <a:spcPts val="300"/>
              </a:spcBef>
            </a:pPr>
            <a:r>
              <a:rPr lang="en-US" sz="1050" b="1" u="sng" dirty="0">
                <a:solidFill>
                  <a:srgbClr val="262699"/>
                </a:solidFill>
                <a:latin typeface="+mj-lt"/>
              </a:rPr>
              <a:t>Key Conference Events</a:t>
            </a:r>
          </a:p>
          <a:p>
            <a:pPr indent="60325">
              <a:spcBef>
                <a:spcPts val="300"/>
              </a:spcBef>
              <a:buFont typeface="Wingdings" pitchFamily="2" charset="2"/>
              <a:buChar char="Ø"/>
            </a:pPr>
            <a:r>
              <a:rPr lang="en-US" sz="1050" b="1" dirty="0">
                <a:latin typeface="+mj-lt"/>
              </a:rPr>
              <a:t>November 3</a:t>
            </a:r>
            <a:endParaRPr lang="en-US" sz="1050" dirty="0">
              <a:latin typeface="+mj-lt"/>
            </a:endParaRPr>
          </a:p>
          <a:p>
            <a:pPr>
              <a:spcBef>
                <a:spcPts val="300"/>
              </a:spcBef>
            </a:pPr>
            <a:r>
              <a:rPr lang="en-US" sz="1050" dirty="0">
                <a:latin typeface="+mj-lt"/>
              </a:rPr>
              <a:t>Arrival, registration, welcome, and opening senior panel discussion of the conference theme.</a:t>
            </a:r>
          </a:p>
          <a:p>
            <a:pPr indent="60325">
              <a:spcBef>
                <a:spcPts val="300"/>
              </a:spcBef>
              <a:buFont typeface="Wingdings" pitchFamily="2" charset="2"/>
              <a:buChar char="Ø"/>
            </a:pPr>
            <a:r>
              <a:rPr lang="en-US" sz="1050" b="1" dirty="0">
                <a:latin typeface="+mj-lt"/>
              </a:rPr>
              <a:t>November 4</a:t>
            </a:r>
            <a:endParaRPr lang="en-US" sz="1050" dirty="0">
              <a:latin typeface="+mj-lt"/>
            </a:endParaRPr>
          </a:p>
          <a:p>
            <a:pPr>
              <a:spcBef>
                <a:spcPts val="300"/>
              </a:spcBef>
            </a:pPr>
            <a:r>
              <a:rPr lang="en-US" sz="1050" dirty="0">
                <a:latin typeface="+mj-lt"/>
              </a:rPr>
              <a:t>Roundtable sessions and keynote address.</a:t>
            </a:r>
          </a:p>
          <a:p>
            <a:pPr indent="60325">
              <a:spcBef>
                <a:spcPts val="300"/>
              </a:spcBef>
              <a:buFont typeface="Wingdings" pitchFamily="2" charset="2"/>
              <a:buChar char="Ø"/>
            </a:pPr>
            <a:r>
              <a:rPr lang="en-US" sz="1050" b="1" dirty="0">
                <a:latin typeface="+mj-lt"/>
              </a:rPr>
              <a:t>November 5</a:t>
            </a:r>
            <a:endParaRPr lang="en-US" sz="1050" dirty="0">
              <a:latin typeface="+mj-lt"/>
            </a:endParaRPr>
          </a:p>
          <a:p>
            <a:pPr>
              <a:spcBef>
                <a:spcPts val="300"/>
              </a:spcBef>
            </a:pPr>
            <a:r>
              <a:rPr lang="en-US" sz="1050" dirty="0">
                <a:latin typeface="+mj-lt"/>
              </a:rPr>
              <a:t>Roundtable sessions, weapons and equipment interactive display, working roundtable dinner.</a:t>
            </a:r>
          </a:p>
          <a:p>
            <a:pPr indent="60325">
              <a:spcBef>
                <a:spcPts val="300"/>
              </a:spcBef>
              <a:buFont typeface="Wingdings" pitchFamily="2" charset="2"/>
              <a:buChar char="Ø"/>
            </a:pPr>
            <a:r>
              <a:rPr lang="en-US" sz="1050" b="1" dirty="0">
                <a:latin typeface="+mj-lt"/>
              </a:rPr>
              <a:t>November 6</a:t>
            </a:r>
          </a:p>
          <a:p>
            <a:pPr>
              <a:spcBef>
                <a:spcPts val="300"/>
              </a:spcBef>
            </a:pPr>
            <a:r>
              <a:rPr lang="en-US" sz="1050" dirty="0">
                <a:latin typeface="+mj-lt"/>
              </a:rPr>
              <a:t>Closing presentation of policy recommendations. Delegate departure.</a:t>
            </a:r>
          </a:p>
          <a:p>
            <a:pPr>
              <a:spcBef>
                <a:spcPts val="400"/>
              </a:spcBef>
            </a:pPr>
            <a:endParaRPr lang="en-US" sz="1050" b="1" u="sng" dirty="0">
              <a:solidFill>
                <a:srgbClr val="262699"/>
              </a:solidFill>
              <a:latin typeface="+mj-lt"/>
            </a:endParaRPr>
          </a:p>
          <a:p>
            <a:pPr>
              <a:spcBef>
                <a:spcPts val="400"/>
              </a:spcBef>
            </a:pPr>
            <a:r>
              <a:rPr lang="en-US" sz="1050" b="1" u="sng" dirty="0">
                <a:solidFill>
                  <a:srgbClr val="262699"/>
                </a:solidFill>
                <a:latin typeface="+mj-lt"/>
              </a:rPr>
              <a:t>Preparing for SCUSA</a:t>
            </a:r>
          </a:p>
          <a:p>
            <a:pPr>
              <a:spcBef>
                <a:spcPts val="0"/>
              </a:spcBef>
            </a:pPr>
            <a:r>
              <a:rPr lang="en-US" sz="1050" dirty="0">
                <a:latin typeface="+mj-lt"/>
              </a:rPr>
              <a:t>Prior to the SCUSA conference, delegates should prepare to discuss their roundtable topic as it relates to the conference theme.</a:t>
            </a:r>
          </a:p>
          <a:p>
            <a:pPr>
              <a:spcBef>
                <a:spcPts val="0"/>
              </a:spcBef>
            </a:pPr>
            <a:endParaRPr lang="en-US" sz="1050" b="1" dirty="0">
              <a:solidFill>
                <a:srgbClr val="262699"/>
              </a:solidFill>
              <a:latin typeface="+mj-lt"/>
            </a:endParaRPr>
          </a:p>
          <a:p>
            <a:pPr>
              <a:spcBef>
                <a:spcPts val="0"/>
              </a:spcBef>
            </a:pPr>
            <a:r>
              <a:rPr lang="en-US" sz="1050" dirty="0" err="1">
                <a:latin typeface="+mj-lt"/>
              </a:rPr>
              <a:t>SCUSA</a:t>
            </a:r>
            <a:r>
              <a:rPr lang="en-US" sz="1050" dirty="0">
                <a:latin typeface="+mj-lt"/>
              </a:rPr>
              <a:t> </a:t>
            </a:r>
            <a:r>
              <a:rPr lang="en-US" sz="1050" dirty="0" err="1">
                <a:latin typeface="+mj-lt"/>
              </a:rPr>
              <a:t>72’s</a:t>
            </a:r>
            <a:r>
              <a:rPr lang="en-US" sz="1050" dirty="0">
                <a:latin typeface="+mj-lt"/>
              </a:rPr>
              <a:t> theme is </a:t>
            </a:r>
          </a:p>
          <a:p>
            <a:pPr>
              <a:spcBef>
                <a:spcPts val="0"/>
              </a:spcBef>
            </a:pPr>
            <a:r>
              <a:rPr lang="en-US" sz="1050" b="1" dirty="0">
                <a:latin typeface="+mj-lt"/>
              </a:rPr>
              <a:t>“Disruptive Technology and American Influence in the Coming Decade.” </a:t>
            </a:r>
          </a:p>
          <a:p>
            <a:pPr>
              <a:spcBef>
                <a:spcPts val="0"/>
              </a:spcBef>
            </a:pPr>
            <a:r>
              <a:rPr lang="en-US" sz="1050" dirty="0">
                <a:latin typeface="+mj-lt"/>
              </a:rPr>
              <a:t>As we enter a new decade, America faces opportunities and challenges generated by major technological innovations.  Advances in disruptive technologies — such as automation, artificial intelligence, robotics, and machine learning — promise to increase our ability to connect with others while addressing important threats to well-being such as disease and poverty.  However, these technologies can also have negative consequences for privacy, civil liberties, prosperity, equality, and national security. Large-scale breaches into stores of personal data and the displacement of millions of workers are now common. Disruptive technologies will also accelerate changes in trade and security relationships among major powers in the international system. One of the great challenges for the United States is to find effective policy responses to this rapidly evolving environment.  Policymakers face a critical question:  How should the United States advance its interests and values in an era of turbulent technological change? </a:t>
            </a:r>
          </a:p>
        </p:txBody>
      </p:sp>
      <p:sp>
        <p:nvSpPr>
          <p:cNvPr id="3078" name="Text Box 29"/>
          <p:cNvSpPr txBox="1">
            <a:spLocks noChangeArrowheads="1"/>
          </p:cNvSpPr>
          <p:nvPr/>
        </p:nvSpPr>
        <p:spPr bwMode="auto">
          <a:xfrm>
            <a:off x="47892" y="551535"/>
            <a:ext cx="3252694" cy="3109531"/>
          </a:xfrm>
          <a:prstGeom prst="rect">
            <a:avLst/>
          </a:prstGeom>
          <a:noFill/>
          <a:ln w="9525">
            <a:noFill/>
            <a:miter lim="800000"/>
            <a:headEnd/>
            <a:tailEnd/>
          </a:ln>
        </p:spPr>
        <p:txBody>
          <a:bodyPr wrap="square" lIns="92418" tIns="46209" rIns="92418" bIns="46209">
            <a:spAutoFit/>
          </a:bodyPr>
          <a:lstStyle/>
          <a:p>
            <a:pPr defTabSz="923925"/>
            <a:r>
              <a:rPr lang="en-US" sz="1200" b="1" u="sng" dirty="0">
                <a:solidFill>
                  <a:srgbClr val="262699"/>
                </a:solidFill>
                <a:latin typeface="+mj-lt"/>
              </a:rPr>
              <a:t>In-Person Modality</a:t>
            </a:r>
          </a:p>
          <a:p>
            <a:pPr defTabSz="923925"/>
            <a:endParaRPr lang="en-US" sz="500" b="1" u="sng" dirty="0">
              <a:solidFill>
                <a:srgbClr val="262699"/>
              </a:solidFill>
              <a:latin typeface="+mj-lt"/>
            </a:endParaRPr>
          </a:p>
          <a:p>
            <a:pPr defTabSz="923925">
              <a:buFont typeface="Wingdings" pitchFamily="2" charset="2"/>
              <a:buChar char="Ø"/>
            </a:pPr>
            <a:r>
              <a:rPr lang="en-US" sz="1100" b="1" dirty="0">
                <a:latin typeface="+mj-lt"/>
              </a:rPr>
              <a:t> The U.S. and the Political Economy of Innovation</a:t>
            </a:r>
          </a:p>
          <a:p>
            <a:pPr defTabSz="923925">
              <a:buFont typeface="Wingdings" pitchFamily="2" charset="2"/>
              <a:buChar char="Ø"/>
            </a:pPr>
            <a:r>
              <a:rPr lang="en-US" sz="1100" b="1" dirty="0">
                <a:latin typeface="+mj-lt"/>
              </a:rPr>
              <a:t> Social Media &amp; the Weaponization of Information</a:t>
            </a:r>
          </a:p>
          <a:p>
            <a:pPr defTabSz="923925">
              <a:buFont typeface="Wingdings" pitchFamily="2" charset="2"/>
              <a:buChar char="Ø"/>
            </a:pPr>
            <a:r>
              <a:rPr lang="en-US" sz="1100" b="1" dirty="0">
                <a:latin typeface="+mj-lt"/>
              </a:rPr>
              <a:t> Public Health and the Biomedical Revolution</a:t>
            </a:r>
          </a:p>
          <a:p>
            <a:pPr defTabSz="923925">
              <a:buFont typeface="Wingdings" pitchFamily="2" charset="2"/>
              <a:buChar char="Ø"/>
            </a:pPr>
            <a:r>
              <a:rPr lang="en-US" sz="1100" b="1" dirty="0">
                <a:latin typeface="+mj-lt"/>
              </a:rPr>
              <a:t> Artificial Intelligence and Automation</a:t>
            </a:r>
          </a:p>
          <a:p>
            <a:pPr marL="174625" indent="-174625" defTabSz="923925">
              <a:buFont typeface="Wingdings" pitchFamily="2" charset="2"/>
              <a:buChar char="Ø"/>
            </a:pPr>
            <a:r>
              <a:rPr lang="en-US" sz="1100" b="1" dirty="0">
                <a:latin typeface="+mj-lt"/>
              </a:rPr>
              <a:t>21</a:t>
            </a:r>
            <a:r>
              <a:rPr lang="en-US" sz="1100" b="1" baseline="30000" dirty="0">
                <a:latin typeface="+mj-lt"/>
              </a:rPr>
              <a:t>st</a:t>
            </a:r>
            <a:r>
              <a:rPr lang="en-US" sz="1100" b="1" dirty="0">
                <a:latin typeface="+mj-lt"/>
              </a:rPr>
              <a:t> Century Vulnerabilities: Critical Infrastructure, Supply Chains, and Cyber Security</a:t>
            </a:r>
          </a:p>
          <a:p>
            <a:pPr defTabSz="923925">
              <a:buFont typeface="Wingdings" pitchFamily="2" charset="2"/>
              <a:buChar char="Ø"/>
            </a:pPr>
            <a:r>
              <a:rPr lang="en-US" sz="1100" b="1" dirty="0">
                <a:latin typeface="+mj-lt"/>
              </a:rPr>
              <a:t> Climate Change</a:t>
            </a:r>
          </a:p>
          <a:p>
            <a:pPr defTabSz="923925">
              <a:buFont typeface="Wingdings" pitchFamily="2" charset="2"/>
              <a:buChar char="Ø"/>
            </a:pPr>
            <a:r>
              <a:rPr lang="en-US" sz="1100" b="1" dirty="0">
                <a:latin typeface="+mj-lt"/>
              </a:rPr>
              <a:t> China &amp; East Asia</a:t>
            </a:r>
          </a:p>
          <a:p>
            <a:pPr defTabSz="923925">
              <a:buFont typeface="Wingdings" pitchFamily="2" charset="2"/>
              <a:buChar char="Ø"/>
            </a:pPr>
            <a:r>
              <a:rPr lang="en-US" sz="1100" b="1" dirty="0">
                <a:latin typeface="+mj-lt"/>
              </a:rPr>
              <a:t> Space:  The Final Frontier</a:t>
            </a:r>
          </a:p>
          <a:p>
            <a:pPr defTabSz="923925"/>
            <a:endParaRPr lang="en-US" sz="800" b="1" dirty="0">
              <a:latin typeface="+mj-lt"/>
            </a:endParaRPr>
          </a:p>
          <a:p>
            <a:pPr defTabSz="923925"/>
            <a:r>
              <a:rPr lang="en-US" sz="1200" b="1" u="sng" dirty="0">
                <a:solidFill>
                  <a:srgbClr val="262699"/>
                </a:solidFill>
                <a:latin typeface="+mj-lt"/>
              </a:rPr>
              <a:t>Virtual Pilot Program</a:t>
            </a:r>
          </a:p>
          <a:p>
            <a:pPr defTabSz="923925"/>
            <a:endParaRPr lang="en-US" sz="500" b="1" u="sng" dirty="0">
              <a:solidFill>
                <a:srgbClr val="262699"/>
              </a:solidFill>
              <a:latin typeface="+mj-lt"/>
            </a:endParaRPr>
          </a:p>
          <a:p>
            <a:pPr marL="171450" lvl="0" indent="-171450">
              <a:buFont typeface="Wingdings" panose="05000000000000000000" pitchFamily="2" charset="2"/>
              <a:buChar char="Ø"/>
            </a:pPr>
            <a:r>
              <a:rPr lang="en-US" sz="1100" b="1" dirty="0">
                <a:latin typeface="+mj-lt"/>
              </a:rPr>
              <a:t>Inequality in an Era of Disruptive Technology</a:t>
            </a:r>
          </a:p>
          <a:p>
            <a:pPr marL="171450" lvl="0" indent="-171450">
              <a:buFont typeface="Wingdings" panose="05000000000000000000" pitchFamily="2" charset="2"/>
              <a:buChar char="Ø"/>
            </a:pPr>
            <a:r>
              <a:rPr lang="en-US" sz="1100" b="1" dirty="0">
                <a:latin typeface="+mj-lt"/>
              </a:rPr>
              <a:t>Trade, Globalization, and Economic Statecraft</a:t>
            </a:r>
          </a:p>
          <a:p>
            <a:pPr marL="171450" lvl="0" indent="-171450">
              <a:buFont typeface="Wingdings" panose="05000000000000000000" pitchFamily="2" charset="2"/>
              <a:buChar char="Ø"/>
            </a:pPr>
            <a:r>
              <a:rPr lang="en-US" sz="1100" b="1" dirty="0">
                <a:latin typeface="+mj-lt"/>
              </a:rPr>
              <a:t>Russia</a:t>
            </a:r>
            <a:r>
              <a:rPr lang="en-US" sz="1100" dirty="0">
                <a:latin typeface="+mj-lt"/>
              </a:rPr>
              <a:t> </a:t>
            </a:r>
          </a:p>
          <a:p>
            <a:pPr defTabSz="923925">
              <a:buFont typeface="Wingdings" pitchFamily="2" charset="2"/>
              <a:buChar char="Ø"/>
            </a:pPr>
            <a:endParaRPr lang="en-US" sz="1100" dirty="0">
              <a:latin typeface="+mj-lt"/>
            </a:endParaRPr>
          </a:p>
          <a:p>
            <a:pPr defTabSz="923925">
              <a:buFont typeface="Wingdings" pitchFamily="2" charset="2"/>
              <a:buChar char="Ø"/>
            </a:pPr>
            <a:endParaRPr lang="en-US" sz="1100" dirty="0">
              <a:latin typeface="+mj-lt"/>
            </a:endParaRPr>
          </a:p>
        </p:txBody>
      </p:sp>
      <p:grpSp>
        <p:nvGrpSpPr>
          <p:cNvPr id="3081" name="Group 109"/>
          <p:cNvGrpSpPr>
            <a:grpSpLocks/>
          </p:cNvGrpSpPr>
          <p:nvPr/>
        </p:nvGrpSpPr>
        <p:grpSpPr bwMode="auto">
          <a:xfrm>
            <a:off x="106186" y="160338"/>
            <a:ext cx="3141663" cy="284009"/>
            <a:chOff x="2029" y="33"/>
            <a:chExt cx="1979" cy="178"/>
          </a:xfrm>
        </p:grpSpPr>
        <p:sp>
          <p:nvSpPr>
            <p:cNvPr id="3093" name="Text Box 2"/>
            <p:cNvSpPr txBox="1">
              <a:spLocks noChangeArrowheads="1"/>
            </p:cNvSpPr>
            <p:nvPr/>
          </p:nvSpPr>
          <p:spPr bwMode="auto">
            <a:xfrm>
              <a:off x="2029" y="33"/>
              <a:ext cx="1979" cy="178"/>
            </a:xfrm>
            <a:prstGeom prst="rect">
              <a:avLst/>
            </a:prstGeom>
            <a:noFill/>
            <a:ln w="9525">
              <a:noFill/>
              <a:miter lim="800000"/>
              <a:headEnd/>
              <a:tailEnd/>
            </a:ln>
          </p:spPr>
          <p:txBody>
            <a:bodyPr lIns="97695" tIns="48848" rIns="97695" bIns="48848">
              <a:spAutoFit/>
            </a:bodyPr>
            <a:lstStyle/>
            <a:p>
              <a:pPr defTabSz="976313">
                <a:spcBef>
                  <a:spcPct val="50000"/>
                </a:spcBef>
              </a:pPr>
              <a:endParaRPr lang="en-US" sz="1200" b="1" u="sng" dirty="0">
                <a:solidFill>
                  <a:srgbClr val="262699"/>
                </a:solidFill>
                <a:latin typeface="Calibri" pitchFamily="34" charset="0"/>
              </a:endParaRPr>
            </a:p>
          </p:txBody>
        </p:sp>
        <p:sp>
          <p:nvSpPr>
            <p:cNvPr id="3095" name="Line 90"/>
            <p:cNvSpPr>
              <a:spLocks noChangeShapeType="1"/>
            </p:cNvSpPr>
            <p:nvPr/>
          </p:nvSpPr>
          <p:spPr bwMode="auto">
            <a:xfrm flipV="1">
              <a:off x="2091" y="37"/>
              <a:ext cx="1831" cy="1"/>
            </a:xfrm>
            <a:prstGeom prst="line">
              <a:avLst/>
            </a:prstGeom>
            <a:noFill/>
            <a:ln w="76200" cmpd="tri">
              <a:solidFill>
                <a:schemeClr val="tx1"/>
              </a:solidFill>
              <a:round/>
              <a:headEnd/>
              <a:tailEnd/>
            </a:ln>
          </p:spPr>
          <p:txBody>
            <a:bodyPr/>
            <a:lstStyle/>
            <a:p>
              <a:endParaRPr lang="en-US" dirty="0"/>
            </a:p>
          </p:txBody>
        </p:sp>
      </p:grpSp>
      <p:grpSp>
        <p:nvGrpSpPr>
          <p:cNvPr id="3084" name="Group 116"/>
          <p:cNvGrpSpPr>
            <a:grpSpLocks/>
          </p:cNvGrpSpPr>
          <p:nvPr/>
        </p:nvGrpSpPr>
        <p:grpSpPr bwMode="auto">
          <a:xfrm>
            <a:off x="3577419" y="175371"/>
            <a:ext cx="2959322" cy="315912"/>
            <a:chOff x="2001" y="33"/>
            <a:chExt cx="2007" cy="198"/>
          </a:xfrm>
        </p:grpSpPr>
        <p:sp>
          <p:nvSpPr>
            <p:cNvPr id="3090" name="Text Box 117"/>
            <p:cNvSpPr txBox="1">
              <a:spLocks noChangeArrowheads="1"/>
            </p:cNvSpPr>
            <p:nvPr/>
          </p:nvSpPr>
          <p:spPr bwMode="auto">
            <a:xfrm>
              <a:off x="2029" y="33"/>
              <a:ext cx="1979" cy="198"/>
            </a:xfrm>
            <a:prstGeom prst="rect">
              <a:avLst/>
            </a:prstGeom>
            <a:noFill/>
            <a:ln w="9525">
              <a:noFill/>
              <a:miter lim="800000"/>
              <a:headEnd/>
              <a:tailEnd/>
            </a:ln>
          </p:spPr>
          <p:txBody>
            <a:bodyPr lIns="97695" tIns="48848" rIns="97695" bIns="48848">
              <a:spAutoFit/>
            </a:bodyPr>
            <a:lstStyle/>
            <a:p>
              <a:pPr algn="ctr" defTabSz="976313">
                <a:spcBef>
                  <a:spcPct val="50000"/>
                </a:spcBef>
              </a:pPr>
              <a:r>
                <a:rPr lang="en-US" sz="1400" b="1" dirty="0">
                  <a:solidFill>
                    <a:srgbClr val="262699"/>
                  </a:solidFill>
                  <a:latin typeface="Calibri" pitchFamily="34" charset="0"/>
                </a:rPr>
                <a:t>How does SCUSA work?</a:t>
              </a:r>
              <a:endParaRPr lang="en-US" sz="1200" b="1" u="sng" dirty="0">
                <a:solidFill>
                  <a:srgbClr val="262699"/>
                </a:solidFill>
                <a:latin typeface="Calibri" pitchFamily="34" charset="0"/>
              </a:endParaRPr>
            </a:p>
          </p:txBody>
        </p:sp>
        <p:sp>
          <p:nvSpPr>
            <p:cNvPr id="3091" name="Line 118"/>
            <p:cNvSpPr>
              <a:spLocks noChangeShapeType="1"/>
            </p:cNvSpPr>
            <p:nvPr/>
          </p:nvSpPr>
          <p:spPr bwMode="auto">
            <a:xfrm>
              <a:off x="2010" y="230"/>
              <a:ext cx="1968" cy="0"/>
            </a:xfrm>
            <a:prstGeom prst="line">
              <a:avLst/>
            </a:prstGeom>
            <a:noFill/>
            <a:ln w="76200" cmpd="tri">
              <a:solidFill>
                <a:schemeClr val="tx1"/>
              </a:solidFill>
              <a:round/>
              <a:headEnd/>
              <a:tailEnd/>
            </a:ln>
          </p:spPr>
          <p:txBody>
            <a:bodyPr/>
            <a:lstStyle/>
            <a:p>
              <a:endParaRPr lang="en-US" dirty="0"/>
            </a:p>
          </p:txBody>
        </p:sp>
        <p:sp>
          <p:nvSpPr>
            <p:cNvPr id="3092" name="Line 119"/>
            <p:cNvSpPr>
              <a:spLocks noChangeShapeType="1"/>
            </p:cNvSpPr>
            <p:nvPr/>
          </p:nvSpPr>
          <p:spPr bwMode="auto">
            <a:xfrm>
              <a:off x="2001" y="38"/>
              <a:ext cx="1968" cy="0"/>
            </a:xfrm>
            <a:prstGeom prst="line">
              <a:avLst/>
            </a:prstGeom>
            <a:noFill/>
            <a:ln w="76200" cmpd="tri">
              <a:solidFill>
                <a:schemeClr val="tx1"/>
              </a:solidFill>
              <a:round/>
              <a:headEnd/>
              <a:tailEnd/>
            </a:ln>
          </p:spPr>
          <p:txBody>
            <a:bodyPr/>
            <a:lstStyle/>
            <a:p>
              <a:endParaRPr lang="en-US" dirty="0"/>
            </a:p>
          </p:txBody>
        </p:sp>
      </p:grpSp>
      <p:sp>
        <p:nvSpPr>
          <p:cNvPr id="25" name="Text Box 5"/>
          <p:cNvSpPr txBox="1">
            <a:spLocks noChangeArrowheads="1"/>
          </p:cNvSpPr>
          <p:nvPr/>
        </p:nvSpPr>
        <p:spPr bwMode="auto">
          <a:xfrm>
            <a:off x="566118" y="180975"/>
            <a:ext cx="3140075" cy="312738"/>
          </a:xfrm>
          <a:prstGeom prst="rect">
            <a:avLst/>
          </a:prstGeom>
          <a:noFill/>
          <a:ln w="9525">
            <a:noFill/>
            <a:miter lim="800000"/>
            <a:headEnd/>
            <a:tailEnd/>
          </a:ln>
        </p:spPr>
        <p:txBody>
          <a:bodyPr lIns="97695" tIns="48848" rIns="97695" bIns="48848">
            <a:spAutoFit/>
          </a:bodyPr>
          <a:lstStyle/>
          <a:p>
            <a:pPr defTabSz="976313">
              <a:spcBef>
                <a:spcPct val="50000"/>
              </a:spcBef>
            </a:pPr>
            <a:r>
              <a:rPr lang="en-US" sz="1400" b="1" dirty="0" err="1">
                <a:solidFill>
                  <a:srgbClr val="262699"/>
                </a:solidFill>
                <a:latin typeface="Calibri" pitchFamily="34" charset="0"/>
              </a:rPr>
              <a:t>SCUSA</a:t>
            </a:r>
            <a:r>
              <a:rPr lang="en-US" sz="1400" b="1" dirty="0">
                <a:solidFill>
                  <a:srgbClr val="262699"/>
                </a:solidFill>
                <a:latin typeface="Calibri" pitchFamily="34" charset="0"/>
              </a:rPr>
              <a:t> 72 Roundtable Topics</a:t>
            </a:r>
            <a:endParaRPr lang="en-US" sz="1400" b="1" u="sng" dirty="0">
              <a:solidFill>
                <a:srgbClr val="262699"/>
              </a:solidFill>
              <a:latin typeface="Calibri" pitchFamily="34" charset="0"/>
            </a:endParaRPr>
          </a:p>
        </p:txBody>
      </p:sp>
      <p:grpSp>
        <p:nvGrpSpPr>
          <p:cNvPr id="20" name="Group 116"/>
          <p:cNvGrpSpPr>
            <a:grpSpLocks/>
          </p:cNvGrpSpPr>
          <p:nvPr/>
        </p:nvGrpSpPr>
        <p:grpSpPr bwMode="auto">
          <a:xfrm>
            <a:off x="6896100" y="168120"/>
            <a:ext cx="2959322" cy="315912"/>
            <a:chOff x="2001" y="33"/>
            <a:chExt cx="2007" cy="198"/>
          </a:xfrm>
        </p:grpSpPr>
        <p:sp>
          <p:nvSpPr>
            <p:cNvPr id="21" name="Text Box 117"/>
            <p:cNvSpPr txBox="1">
              <a:spLocks noChangeArrowheads="1"/>
            </p:cNvSpPr>
            <p:nvPr/>
          </p:nvSpPr>
          <p:spPr bwMode="auto">
            <a:xfrm>
              <a:off x="2029" y="33"/>
              <a:ext cx="1979" cy="198"/>
            </a:xfrm>
            <a:prstGeom prst="rect">
              <a:avLst/>
            </a:prstGeom>
            <a:noFill/>
            <a:ln w="9525">
              <a:noFill/>
              <a:miter lim="800000"/>
              <a:headEnd/>
              <a:tailEnd/>
            </a:ln>
          </p:spPr>
          <p:txBody>
            <a:bodyPr lIns="97695" tIns="48848" rIns="97695" bIns="48848">
              <a:spAutoFit/>
            </a:bodyPr>
            <a:lstStyle/>
            <a:p>
              <a:pPr algn="ctr" defTabSz="976313">
                <a:spcBef>
                  <a:spcPct val="50000"/>
                </a:spcBef>
              </a:pPr>
              <a:r>
                <a:rPr lang="en-US" sz="1400" b="1" dirty="0">
                  <a:solidFill>
                    <a:srgbClr val="262699"/>
                  </a:solidFill>
                  <a:latin typeface="Calibri" pitchFamily="34" charset="0"/>
                </a:rPr>
                <a:t>Important Questions</a:t>
              </a:r>
              <a:endParaRPr lang="en-US" sz="1200" b="1" u="sng" dirty="0">
                <a:solidFill>
                  <a:srgbClr val="262699"/>
                </a:solidFill>
                <a:latin typeface="Calibri" pitchFamily="34" charset="0"/>
              </a:endParaRPr>
            </a:p>
          </p:txBody>
        </p:sp>
        <p:sp>
          <p:nvSpPr>
            <p:cNvPr id="22" name="Line 118"/>
            <p:cNvSpPr>
              <a:spLocks noChangeShapeType="1"/>
            </p:cNvSpPr>
            <p:nvPr/>
          </p:nvSpPr>
          <p:spPr bwMode="auto">
            <a:xfrm>
              <a:off x="2010" y="230"/>
              <a:ext cx="1968" cy="0"/>
            </a:xfrm>
            <a:prstGeom prst="line">
              <a:avLst/>
            </a:prstGeom>
            <a:noFill/>
            <a:ln w="76200" cmpd="tri">
              <a:solidFill>
                <a:schemeClr val="tx1"/>
              </a:solidFill>
              <a:round/>
              <a:headEnd/>
              <a:tailEnd/>
            </a:ln>
          </p:spPr>
          <p:txBody>
            <a:bodyPr/>
            <a:lstStyle/>
            <a:p>
              <a:endParaRPr lang="en-US" dirty="0"/>
            </a:p>
          </p:txBody>
        </p:sp>
        <p:sp>
          <p:nvSpPr>
            <p:cNvPr id="23" name="Line 119"/>
            <p:cNvSpPr>
              <a:spLocks noChangeShapeType="1"/>
            </p:cNvSpPr>
            <p:nvPr/>
          </p:nvSpPr>
          <p:spPr bwMode="auto">
            <a:xfrm>
              <a:off x="2001" y="38"/>
              <a:ext cx="1968" cy="0"/>
            </a:xfrm>
            <a:prstGeom prst="line">
              <a:avLst/>
            </a:prstGeom>
            <a:noFill/>
            <a:ln w="76200" cmpd="tri">
              <a:solidFill>
                <a:schemeClr val="tx1"/>
              </a:solidFill>
              <a:round/>
              <a:headEnd/>
              <a:tailEnd/>
            </a:ln>
          </p:spPr>
          <p:txBody>
            <a:bodyPr/>
            <a:lstStyle/>
            <a:p>
              <a:endParaRPr lang="en-US" dirty="0"/>
            </a:p>
          </p:txBody>
        </p:sp>
      </p:grpSp>
      <p:sp>
        <p:nvSpPr>
          <p:cNvPr id="26" name="Rectangle 25"/>
          <p:cNvSpPr/>
          <p:nvPr/>
        </p:nvSpPr>
        <p:spPr>
          <a:xfrm>
            <a:off x="6835237" y="824802"/>
            <a:ext cx="3241963" cy="6684578"/>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lang="en-US" sz="1000" b="1" dirty="0">
                <a:latin typeface="+mj-lt"/>
              </a:rPr>
              <a:t>Q:  How do I attend SCUSA</a:t>
            </a:r>
            <a:r>
              <a:rPr lang="en-US" sz="1000" dirty="0">
                <a:latin typeface="+mj-lt"/>
              </a:rPr>
              <a:t>?</a:t>
            </a:r>
          </a:p>
          <a:p>
            <a:r>
              <a:rPr lang="en-US" sz="1000" b="1" dirty="0">
                <a:latin typeface="+mj-lt"/>
              </a:rPr>
              <a:t>A: </a:t>
            </a:r>
            <a:r>
              <a:rPr lang="en-US" sz="1000" dirty="0">
                <a:latin typeface="+mj-lt"/>
              </a:rPr>
              <a:t>Contact your academic advisor at your college or university to discuss your interest in SCUSA.</a:t>
            </a:r>
          </a:p>
          <a:p>
            <a:endParaRPr lang="en-US" sz="1000" dirty="0">
              <a:solidFill>
                <a:schemeClr val="tx1"/>
              </a:solidFill>
              <a:latin typeface="+mj-lt"/>
            </a:endParaRPr>
          </a:p>
          <a:p>
            <a:r>
              <a:rPr lang="en-US" sz="1000" b="1" dirty="0">
                <a:solidFill>
                  <a:schemeClr val="tx1"/>
                </a:solidFill>
                <a:latin typeface="+mj-lt"/>
              </a:rPr>
              <a:t>Q: What is the registration fee &amp; payment due?</a:t>
            </a:r>
            <a:endParaRPr lang="en-US" sz="1000" dirty="0">
              <a:solidFill>
                <a:schemeClr val="tx1"/>
              </a:solidFill>
              <a:latin typeface="+mj-lt"/>
            </a:endParaRPr>
          </a:p>
          <a:p>
            <a:r>
              <a:rPr lang="en-US" sz="1000" b="1" dirty="0">
                <a:solidFill>
                  <a:schemeClr val="tx1"/>
                </a:solidFill>
                <a:latin typeface="+mj-lt"/>
              </a:rPr>
              <a:t>A:</a:t>
            </a:r>
            <a:r>
              <a:rPr lang="en-US" sz="1000" dirty="0">
                <a:solidFill>
                  <a:schemeClr val="tx1"/>
                </a:solidFill>
                <a:latin typeface="+mj-lt"/>
              </a:rPr>
              <a:t> The registration fee is </a:t>
            </a:r>
            <a:r>
              <a:rPr lang="en-US" sz="1000" b="1" u="sng" dirty="0">
                <a:solidFill>
                  <a:schemeClr val="tx1"/>
                </a:solidFill>
                <a:latin typeface="+mj-lt"/>
              </a:rPr>
              <a:t>$150</a:t>
            </a:r>
            <a:r>
              <a:rPr lang="en-US" sz="1000" b="1" dirty="0">
                <a:solidFill>
                  <a:schemeClr val="tx1"/>
                </a:solidFill>
                <a:latin typeface="+mj-lt"/>
              </a:rPr>
              <a:t>.  </a:t>
            </a:r>
            <a:r>
              <a:rPr lang="en-US" sz="1000" dirty="0">
                <a:solidFill>
                  <a:schemeClr val="tx1"/>
                </a:solidFill>
                <a:latin typeface="+mj-lt"/>
              </a:rPr>
              <a:t>Payment can be made by credit card. SCUSA points of contact will receive a link for the registration/payment site in September.  All payments must be made by </a:t>
            </a:r>
            <a:r>
              <a:rPr lang="en-US" sz="1000" b="1" u="sng" dirty="0">
                <a:solidFill>
                  <a:schemeClr val="tx1"/>
                </a:solidFill>
                <a:latin typeface="+mj-lt"/>
              </a:rPr>
              <a:t>October 22</a:t>
            </a:r>
            <a:r>
              <a:rPr lang="en-US" sz="1000" dirty="0">
                <a:solidFill>
                  <a:schemeClr val="tx1"/>
                </a:solidFill>
                <a:latin typeface="+mj-lt"/>
              </a:rPr>
              <a:t>.   </a:t>
            </a:r>
          </a:p>
          <a:p>
            <a:endParaRPr lang="en-US" sz="1000" dirty="0">
              <a:latin typeface="+mj-lt"/>
            </a:endParaRPr>
          </a:p>
          <a:p>
            <a:r>
              <a:rPr lang="en-US" sz="1000" b="1" dirty="0">
                <a:latin typeface="+mj-lt"/>
              </a:rPr>
              <a:t>Q: How do I get to West Point?</a:t>
            </a:r>
            <a:endParaRPr lang="en-US" sz="1000" dirty="0">
              <a:latin typeface="+mj-lt"/>
            </a:endParaRPr>
          </a:p>
          <a:p>
            <a:r>
              <a:rPr lang="en-US" sz="1000" b="1" dirty="0">
                <a:latin typeface="+mj-lt"/>
              </a:rPr>
              <a:t>A:  </a:t>
            </a:r>
            <a:r>
              <a:rPr lang="en-US" sz="1000" dirty="0">
                <a:latin typeface="+mj-lt"/>
              </a:rPr>
              <a:t>Students pay for their own air or rail transportation.  The SCUSA cadet staff will arrange ground transportation for delegates arriving at </a:t>
            </a:r>
            <a:r>
              <a:rPr lang="en-US" sz="1000" b="1" dirty="0">
                <a:solidFill>
                  <a:schemeClr val="tx1"/>
                </a:solidFill>
                <a:latin typeface="+mj-lt"/>
              </a:rPr>
              <a:t>Newark</a:t>
            </a:r>
            <a:r>
              <a:rPr lang="en-US" sz="1000" dirty="0">
                <a:solidFill>
                  <a:schemeClr val="tx1"/>
                </a:solidFill>
                <a:latin typeface="+mj-lt"/>
              </a:rPr>
              <a:t>,</a:t>
            </a:r>
            <a:r>
              <a:rPr lang="en-US" sz="1000" b="1" dirty="0">
                <a:solidFill>
                  <a:schemeClr val="tx1"/>
                </a:solidFill>
                <a:latin typeface="+mj-lt"/>
              </a:rPr>
              <a:t> LaGuardia</a:t>
            </a:r>
            <a:r>
              <a:rPr lang="en-US" sz="1000" dirty="0">
                <a:solidFill>
                  <a:schemeClr val="tx1"/>
                </a:solidFill>
                <a:latin typeface="+mj-lt"/>
              </a:rPr>
              <a:t>, and </a:t>
            </a:r>
            <a:r>
              <a:rPr lang="en-US" sz="1000" b="1" dirty="0">
                <a:latin typeface="+mj-lt"/>
              </a:rPr>
              <a:t>Stewart Airports</a:t>
            </a:r>
            <a:r>
              <a:rPr lang="en-US" sz="1000" dirty="0">
                <a:latin typeface="+mj-lt"/>
              </a:rPr>
              <a:t>,</a:t>
            </a:r>
            <a:r>
              <a:rPr lang="en-US" sz="1000" b="1" dirty="0">
                <a:latin typeface="+mj-lt"/>
              </a:rPr>
              <a:t> </a:t>
            </a:r>
            <a:r>
              <a:rPr lang="en-US" sz="1000" dirty="0">
                <a:latin typeface="+mj-lt"/>
              </a:rPr>
              <a:t>as well as </a:t>
            </a:r>
            <a:r>
              <a:rPr lang="en-US" sz="1000" b="1" dirty="0">
                <a:latin typeface="+mj-lt"/>
              </a:rPr>
              <a:t>Garrison Train Station</a:t>
            </a:r>
            <a:r>
              <a:rPr lang="en-US" sz="1000" dirty="0">
                <a:latin typeface="+mj-lt"/>
              </a:rPr>
              <a:t>.  Delegates may also drive to West Point. </a:t>
            </a:r>
          </a:p>
          <a:p>
            <a:endParaRPr lang="en-US" sz="1000" dirty="0">
              <a:latin typeface="+mj-lt"/>
            </a:endParaRPr>
          </a:p>
          <a:p>
            <a:r>
              <a:rPr lang="en-US" sz="1000" b="1" dirty="0">
                <a:latin typeface="+mj-lt"/>
              </a:rPr>
              <a:t>Q: Where will I stay?</a:t>
            </a:r>
            <a:endParaRPr lang="en-US" sz="1000" dirty="0">
              <a:latin typeface="+mj-lt"/>
            </a:endParaRPr>
          </a:p>
          <a:p>
            <a:r>
              <a:rPr lang="en-US" sz="1000" b="1" dirty="0">
                <a:latin typeface="+mj-lt"/>
              </a:rPr>
              <a:t>A: </a:t>
            </a:r>
            <a:r>
              <a:rPr lang="en-US" sz="1000" dirty="0">
                <a:latin typeface="+mj-lt"/>
              </a:rPr>
              <a:t>Delegates will be housed in </a:t>
            </a:r>
            <a:r>
              <a:rPr lang="en-US" sz="1000" i="1" dirty="0">
                <a:latin typeface="+mj-lt"/>
              </a:rPr>
              <a:t>The Thayer Hotel </a:t>
            </a:r>
            <a:r>
              <a:rPr lang="en-US" sz="1000" dirty="0">
                <a:latin typeface="+mj-lt"/>
              </a:rPr>
              <a:t>on West Point.  Cadets will stay in their barracks.</a:t>
            </a:r>
          </a:p>
          <a:p>
            <a:endParaRPr lang="en-US" sz="1000" dirty="0">
              <a:latin typeface="+mj-lt"/>
            </a:endParaRPr>
          </a:p>
          <a:p>
            <a:r>
              <a:rPr lang="en-US" sz="1000" b="1" dirty="0">
                <a:latin typeface="+mj-lt"/>
              </a:rPr>
              <a:t>Q: What if I am 27 years old or older during the conference?</a:t>
            </a:r>
            <a:endParaRPr lang="en-US" sz="1000" dirty="0">
              <a:latin typeface="+mj-lt"/>
            </a:endParaRPr>
          </a:p>
          <a:p>
            <a:r>
              <a:rPr lang="en-US" sz="1000" b="1" dirty="0">
                <a:latin typeface="+mj-lt"/>
              </a:rPr>
              <a:t>A: </a:t>
            </a:r>
            <a:r>
              <a:rPr lang="en-US" sz="1000" dirty="0">
                <a:latin typeface="+mj-lt"/>
              </a:rPr>
              <a:t>Students who are 27 years old during the conference will not be accepted due to legal restrictions preventing us from housing </a:t>
            </a:r>
            <a:r>
              <a:rPr lang="en-US" sz="1000" dirty="0">
                <a:solidFill>
                  <a:schemeClr val="tx1"/>
                </a:solidFill>
                <a:latin typeface="+mj-lt"/>
              </a:rPr>
              <a:t>students who are 27 or older on campus. No exceptions will be made for any reason. </a:t>
            </a:r>
          </a:p>
          <a:p>
            <a:endParaRPr lang="en-US" sz="1000" b="1" dirty="0">
              <a:solidFill>
                <a:schemeClr val="tx1"/>
              </a:solidFill>
              <a:latin typeface="+mj-lt"/>
            </a:endParaRPr>
          </a:p>
          <a:p>
            <a:r>
              <a:rPr lang="en-US" sz="1000" b="1" dirty="0">
                <a:latin typeface="+mj-lt"/>
              </a:rPr>
              <a:t>Q: How do I prepare for SCUSA? </a:t>
            </a:r>
            <a:endParaRPr lang="en-US" sz="1000" dirty="0">
              <a:latin typeface="+mj-lt"/>
            </a:endParaRPr>
          </a:p>
          <a:p>
            <a:r>
              <a:rPr lang="en-US" sz="1000" b="1" dirty="0">
                <a:latin typeface="+mj-lt"/>
              </a:rPr>
              <a:t>A:</a:t>
            </a:r>
            <a:r>
              <a:rPr lang="en-US" sz="1000" dirty="0">
                <a:latin typeface="+mj-lt"/>
              </a:rPr>
              <a:t> Delegates will be informed of their roundtable assignments after registering for the conference. Delegates should read the theme and roundtable papers provided on the SCUSA website and come prepared to discuss the key issues in their policy or regional area.</a:t>
            </a:r>
          </a:p>
          <a:p>
            <a:endParaRPr lang="en-US" sz="1000" dirty="0">
              <a:latin typeface="+mj-lt"/>
            </a:endParaRPr>
          </a:p>
          <a:p>
            <a:r>
              <a:rPr lang="en-US" sz="1000" b="1" dirty="0">
                <a:latin typeface="+mj-lt"/>
              </a:rPr>
              <a:t>Q: What is the dress code?</a:t>
            </a:r>
            <a:endParaRPr lang="en-US" sz="1000" dirty="0">
              <a:latin typeface="+mj-lt"/>
            </a:endParaRPr>
          </a:p>
          <a:p>
            <a:r>
              <a:rPr lang="en-US" sz="1000" b="1" dirty="0">
                <a:latin typeface="+mj-lt"/>
              </a:rPr>
              <a:t>A: </a:t>
            </a:r>
            <a:r>
              <a:rPr lang="en-US" sz="1000" dirty="0">
                <a:latin typeface="+mj-lt"/>
              </a:rPr>
              <a:t>Delegates should bring</a:t>
            </a:r>
            <a:r>
              <a:rPr lang="en-US" sz="1000" b="1" dirty="0">
                <a:latin typeface="+mj-lt"/>
              </a:rPr>
              <a:t> </a:t>
            </a:r>
            <a:r>
              <a:rPr lang="en-US" sz="1000" dirty="0">
                <a:latin typeface="+mj-lt"/>
              </a:rPr>
              <a:t>business casual wear for daytime use and casual dinners. Weather in New York is breezy and cool in mid-fall; we recommend that you bring a warm winter coat and an umbrella. </a:t>
            </a:r>
          </a:p>
          <a:p>
            <a:endParaRPr lang="en-US" sz="1000" dirty="0">
              <a:latin typeface="+mj-lt"/>
            </a:endParaRPr>
          </a:p>
          <a:p>
            <a:r>
              <a:rPr lang="en-US" sz="1000" b="1" dirty="0">
                <a:latin typeface="+mj-lt"/>
              </a:rPr>
              <a:t>Q: Can I change my conference modality (virtual/in-person)?</a:t>
            </a:r>
            <a:endParaRPr lang="en-US" sz="1000" dirty="0">
              <a:latin typeface="+mj-lt"/>
            </a:endParaRPr>
          </a:p>
          <a:p>
            <a:r>
              <a:rPr lang="en-US" sz="1000" b="1" dirty="0">
                <a:latin typeface="+mj-lt"/>
              </a:rPr>
              <a:t>A: </a:t>
            </a:r>
            <a:r>
              <a:rPr lang="en-US" sz="1000" dirty="0">
                <a:latin typeface="+mj-lt"/>
              </a:rPr>
              <a:t>Due to the limited number of slots for in-person </a:t>
            </a:r>
            <a:r>
              <a:rPr lang="en-US" sz="1000" dirty="0" err="1">
                <a:latin typeface="+mj-lt"/>
              </a:rPr>
              <a:t>SCUSA</a:t>
            </a:r>
            <a:r>
              <a:rPr lang="en-US" sz="1000" dirty="0">
                <a:latin typeface="+mj-lt"/>
              </a:rPr>
              <a:t> 72, we are unable to change your table once selected.</a:t>
            </a:r>
            <a:endParaRPr lang="en-US" sz="1050" dirty="0">
              <a:latin typeface="+mj-lt"/>
            </a:endParaRPr>
          </a:p>
        </p:txBody>
      </p:sp>
      <p:sp>
        <p:nvSpPr>
          <p:cNvPr id="19" name="Rectangle 18"/>
          <p:cNvSpPr/>
          <p:nvPr/>
        </p:nvSpPr>
        <p:spPr>
          <a:xfrm>
            <a:off x="17895" y="5036565"/>
            <a:ext cx="3347884" cy="861774"/>
          </a:xfrm>
          <a:prstGeom prst="rect">
            <a:avLst/>
          </a:prstGeom>
        </p:spPr>
        <p:txBody>
          <a:bodyPr wrap="square">
            <a:spAutoFit/>
          </a:bodyPr>
          <a:lstStyle/>
          <a:p>
            <a:pPr algn="ctr"/>
            <a:endParaRPr lang="en-US" sz="1000" b="1" dirty="0">
              <a:latin typeface="+mj-lt"/>
              <a:cs typeface="Arial" panose="020B0604020202020204" pitchFamily="34" charset="0"/>
              <a:hlinkClick r:id="rId3"/>
            </a:endParaRPr>
          </a:p>
          <a:p>
            <a:pPr algn="ctr"/>
            <a:endParaRPr lang="en-US" sz="1000" b="1" dirty="0">
              <a:latin typeface="+mj-lt"/>
              <a:cs typeface="Arial" panose="020B0604020202020204" pitchFamily="34" charset="0"/>
              <a:hlinkClick r:id="rId3"/>
            </a:endParaRPr>
          </a:p>
          <a:p>
            <a:pPr algn="just"/>
            <a:r>
              <a:rPr lang="en-US" sz="1000" b="1" dirty="0">
                <a:latin typeface="+mj-lt"/>
                <a:cs typeface="Arial" panose="020B0604020202020204" pitchFamily="34" charset="0"/>
                <a:hlinkClick r:id="rId4"/>
              </a:rPr>
              <a:t>https://westpoint.edu/academics/academic-departments/social-sciences/conferences/student-conference-on-us-affairs</a:t>
            </a:r>
            <a:r>
              <a:rPr lang="en-US" sz="1000" b="1" dirty="0">
                <a:latin typeface="+mj-lt"/>
                <a:cs typeface="Arial" panose="020B0604020202020204" pitchFamily="34" charset="0"/>
              </a:rPr>
              <a:t> </a:t>
            </a:r>
          </a:p>
        </p:txBody>
      </p:sp>
      <p:grpSp>
        <p:nvGrpSpPr>
          <p:cNvPr id="24" name="Group 116"/>
          <p:cNvGrpSpPr>
            <a:grpSpLocks/>
          </p:cNvGrpSpPr>
          <p:nvPr/>
        </p:nvGrpSpPr>
        <p:grpSpPr bwMode="auto">
          <a:xfrm>
            <a:off x="188680" y="4681546"/>
            <a:ext cx="2920985" cy="315912"/>
            <a:chOff x="1997" y="38"/>
            <a:chExt cx="1981" cy="198"/>
          </a:xfrm>
        </p:grpSpPr>
        <p:sp>
          <p:nvSpPr>
            <p:cNvPr id="27" name="Text Box 117"/>
            <p:cNvSpPr txBox="1">
              <a:spLocks noChangeArrowheads="1"/>
            </p:cNvSpPr>
            <p:nvPr/>
          </p:nvSpPr>
          <p:spPr bwMode="auto">
            <a:xfrm>
              <a:off x="1997" y="39"/>
              <a:ext cx="1979" cy="197"/>
            </a:xfrm>
            <a:prstGeom prst="rect">
              <a:avLst/>
            </a:prstGeom>
            <a:noFill/>
            <a:ln w="9525">
              <a:noFill/>
              <a:miter lim="800000"/>
              <a:headEnd/>
              <a:tailEnd/>
            </a:ln>
          </p:spPr>
          <p:txBody>
            <a:bodyPr lIns="97695" tIns="48848" rIns="97695" bIns="48848">
              <a:spAutoFit/>
            </a:bodyPr>
            <a:lstStyle/>
            <a:p>
              <a:pPr algn="ctr" defTabSz="976313">
                <a:spcBef>
                  <a:spcPct val="50000"/>
                </a:spcBef>
              </a:pPr>
              <a:r>
                <a:rPr lang="en-US" sz="1400" b="1" dirty="0">
                  <a:solidFill>
                    <a:srgbClr val="262699"/>
                  </a:solidFill>
                  <a:latin typeface="+mj-lt"/>
                  <a:cs typeface="Arial" panose="020B0604020202020204" pitchFamily="34" charset="0"/>
                </a:rPr>
                <a:t>SCUSA Sites</a:t>
              </a:r>
              <a:endParaRPr lang="en-US" sz="1400" b="1" u="sng" dirty="0">
                <a:solidFill>
                  <a:srgbClr val="262699"/>
                </a:solidFill>
                <a:latin typeface="+mj-lt"/>
                <a:cs typeface="Arial" panose="020B0604020202020204" pitchFamily="34" charset="0"/>
              </a:endParaRPr>
            </a:p>
          </p:txBody>
        </p:sp>
        <p:sp>
          <p:nvSpPr>
            <p:cNvPr id="28" name="Line 118"/>
            <p:cNvSpPr>
              <a:spLocks noChangeShapeType="1"/>
            </p:cNvSpPr>
            <p:nvPr/>
          </p:nvSpPr>
          <p:spPr bwMode="auto">
            <a:xfrm>
              <a:off x="2010" y="230"/>
              <a:ext cx="1968" cy="0"/>
            </a:xfrm>
            <a:prstGeom prst="line">
              <a:avLst/>
            </a:prstGeom>
            <a:noFill/>
            <a:ln w="76200" cmpd="tri">
              <a:solidFill>
                <a:schemeClr val="tx1"/>
              </a:solidFill>
              <a:round/>
              <a:headEnd/>
              <a:tailEnd/>
            </a:ln>
          </p:spPr>
          <p:txBody>
            <a:bodyPr/>
            <a:lstStyle/>
            <a:p>
              <a:endParaRPr lang="en-US" sz="1000" dirty="0">
                <a:latin typeface="+mj-lt"/>
                <a:cs typeface="Arial" panose="020B0604020202020204" pitchFamily="34" charset="0"/>
              </a:endParaRPr>
            </a:p>
          </p:txBody>
        </p:sp>
        <p:sp>
          <p:nvSpPr>
            <p:cNvPr id="29" name="Line 119"/>
            <p:cNvSpPr>
              <a:spLocks noChangeShapeType="1"/>
            </p:cNvSpPr>
            <p:nvPr/>
          </p:nvSpPr>
          <p:spPr bwMode="auto">
            <a:xfrm>
              <a:off x="2008" y="38"/>
              <a:ext cx="1968" cy="0"/>
            </a:xfrm>
            <a:prstGeom prst="line">
              <a:avLst/>
            </a:prstGeom>
            <a:noFill/>
            <a:ln w="76200" cmpd="tri">
              <a:solidFill>
                <a:schemeClr val="tx1"/>
              </a:solidFill>
              <a:round/>
              <a:headEnd/>
              <a:tailEnd/>
            </a:ln>
          </p:spPr>
          <p:txBody>
            <a:bodyPr/>
            <a:lstStyle/>
            <a:p>
              <a:endParaRPr lang="en-US" sz="1000" dirty="0">
                <a:latin typeface="+mj-lt"/>
                <a:cs typeface="Arial" panose="020B0604020202020204" pitchFamily="34" charset="0"/>
              </a:endParaRPr>
            </a:p>
          </p:txBody>
        </p:sp>
      </p:grpSp>
      <p:sp>
        <p:nvSpPr>
          <p:cNvPr id="2051" name="Rectangle 3"/>
          <p:cNvSpPr>
            <a:spLocks noChangeArrowheads="1"/>
          </p:cNvSpPr>
          <p:nvPr/>
        </p:nvSpPr>
        <p:spPr bwMode="auto">
          <a:xfrm>
            <a:off x="17687" y="7031514"/>
            <a:ext cx="2964273"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l" rtl="0" fontAlgn="base"/>
            <a:r>
              <a:rPr lang="en-US" sz="1100" b="0" i="0" dirty="0">
                <a:solidFill>
                  <a:srgbClr val="000000"/>
                </a:solidFill>
                <a:effectLst/>
                <a:latin typeface="+mj-lt"/>
              </a:rPr>
              <a:t>​</a:t>
            </a:r>
          </a:p>
          <a:p>
            <a:pPr algn="l" rtl="0" fontAlgn="base"/>
            <a:r>
              <a:rPr lang="en-US" sz="1100" b="0" i="0" dirty="0">
                <a:solidFill>
                  <a:srgbClr val="000000"/>
                </a:solidFill>
                <a:effectLst/>
                <a:latin typeface="+mj-lt"/>
              </a:rPr>
              <a:t>​</a:t>
            </a:r>
          </a:p>
          <a:p>
            <a:pPr algn="l" rtl="0" fontAlgn="base"/>
            <a:r>
              <a:rPr lang="en-US" sz="1100" b="1" i="0" u="sng" dirty="0">
                <a:solidFill>
                  <a:srgbClr val="1F497D"/>
                </a:solidFill>
                <a:effectLst/>
                <a:latin typeface="+mj-lt"/>
              </a:rPr>
              <a:t>https://www.instagram.com/scusa_wp/?hl=en</a:t>
            </a:r>
            <a:endParaRPr lang="en-US" sz="1100" b="0" i="0" dirty="0">
              <a:solidFill>
                <a:srgbClr val="000000"/>
              </a:solidFill>
              <a:effectLst/>
              <a:latin typeface="+mj-l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1" i="0" u="none" strike="noStrike" cap="none" normalizeH="0" baseline="0" dirty="0">
              <a:ln>
                <a:noFill/>
              </a:ln>
              <a:solidFill>
                <a:schemeClr val="tx1"/>
              </a:solidFill>
              <a:effectLst/>
              <a:latin typeface="+mj-lt"/>
              <a:cs typeface="Arial" panose="020B0604020202020204" pitchFamily="34" charset="0"/>
            </a:endParaRPr>
          </a:p>
        </p:txBody>
      </p:sp>
      <p:sp>
        <p:nvSpPr>
          <p:cNvPr id="31" name="Rectangle 30"/>
          <p:cNvSpPr/>
          <p:nvPr/>
        </p:nvSpPr>
        <p:spPr>
          <a:xfrm>
            <a:off x="47298" y="4958091"/>
            <a:ext cx="1181100" cy="635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err="1">
                <a:solidFill>
                  <a:schemeClr val="tx1"/>
                </a:solidFill>
                <a:latin typeface="+mj-lt"/>
                <a:cs typeface="Arial" panose="020B0604020202020204" pitchFamily="34" charset="0"/>
              </a:rPr>
              <a:t>SCUSA</a:t>
            </a:r>
            <a:r>
              <a:rPr lang="en-US" sz="1000" b="1" dirty="0">
                <a:solidFill>
                  <a:schemeClr val="tx1"/>
                </a:solidFill>
                <a:latin typeface="+mj-lt"/>
                <a:cs typeface="Arial" panose="020B0604020202020204" pitchFamily="34" charset="0"/>
              </a:rPr>
              <a:t> Website</a:t>
            </a:r>
          </a:p>
        </p:txBody>
      </p:sp>
      <p:sp>
        <p:nvSpPr>
          <p:cNvPr id="32" name="Rectangle 31"/>
          <p:cNvSpPr/>
          <p:nvPr/>
        </p:nvSpPr>
        <p:spPr>
          <a:xfrm>
            <a:off x="15889" y="6822373"/>
            <a:ext cx="3079060" cy="568807"/>
          </a:xfrm>
          <a:prstGeom prst="rect">
            <a:avLst/>
          </a:prstGeom>
        </p:spPr>
        <p:txBody>
          <a:bodyPr wrap="square">
            <a:spAutoFit/>
          </a:bodyPr>
          <a:lstStyle/>
          <a:p>
            <a:r>
              <a:rPr lang="en-US" sz="1100" b="1" dirty="0">
                <a:latin typeface="+mj-lt"/>
                <a:hlinkClick r:id="rId5"/>
              </a:rPr>
              <a:t>https://www.facebook.com/groups/SCUSAwp</a:t>
            </a:r>
            <a:endParaRPr lang="en-US" sz="1100" b="1" dirty="0">
              <a:latin typeface="+mj-lt"/>
            </a:endParaRPr>
          </a:p>
          <a:p>
            <a:endParaRPr lang="en-US" b="1" dirty="0">
              <a:latin typeface="+mj-lt"/>
            </a:endParaRPr>
          </a:p>
        </p:txBody>
      </p:sp>
      <p:sp>
        <p:nvSpPr>
          <p:cNvPr id="33" name="Line 118"/>
          <p:cNvSpPr>
            <a:spLocks noChangeShapeType="1"/>
          </p:cNvSpPr>
          <p:nvPr/>
        </p:nvSpPr>
        <p:spPr bwMode="auto">
          <a:xfrm>
            <a:off x="204243" y="490058"/>
            <a:ext cx="2901816" cy="0"/>
          </a:xfrm>
          <a:prstGeom prst="line">
            <a:avLst/>
          </a:prstGeom>
          <a:noFill/>
          <a:ln w="76200" cmpd="tri">
            <a:solidFill>
              <a:schemeClr val="tx1"/>
            </a:solidFill>
            <a:round/>
            <a:headEnd/>
            <a:tailEnd/>
          </a:ln>
        </p:spPr>
        <p:txBody>
          <a:bodyPr/>
          <a:lstStyle/>
          <a:p>
            <a:endParaRPr lang="en-US" dirty="0"/>
          </a:p>
        </p:txBody>
      </p:sp>
      <p:pic>
        <p:nvPicPr>
          <p:cNvPr id="34" name="Picture 33"/>
          <p:cNvPicPr>
            <a:picLocks noChangeAspect="1"/>
          </p:cNvPicPr>
          <p:nvPr/>
        </p:nvPicPr>
        <p:blipFill rotWithShape="1">
          <a:blip r:embed="rId6" cstate="print">
            <a:extLst>
              <a:ext uri="{28A0092B-C50C-407E-A947-70E740481C1C}">
                <a14:useLocalDpi xmlns:a14="http://schemas.microsoft.com/office/drawing/2010/main" val="0"/>
              </a:ext>
            </a:extLst>
          </a:blip>
          <a:srcRect b="33887"/>
          <a:stretch/>
        </p:blipFill>
        <p:spPr>
          <a:xfrm>
            <a:off x="348772" y="3366856"/>
            <a:ext cx="2650935" cy="1165299"/>
          </a:xfrm>
          <a:prstGeom prst="rect">
            <a:avLst/>
          </a:prstGeom>
          <a:ln w="38100">
            <a:solidFill>
              <a:schemeClr val="tx1"/>
            </a:solidFill>
          </a:ln>
        </p:spPr>
      </p:pic>
      <p:pic>
        <p:nvPicPr>
          <p:cNvPr id="3" name="Picture 2" descr="Who Made That Twitter Bird? - The New York Times">
            <a:extLst>
              <a:ext uri="{FF2B5EF4-FFF2-40B4-BE49-F238E27FC236}">
                <a16:creationId xmlns:a16="http://schemas.microsoft.com/office/drawing/2014/main" id="{EBAACF19-2669-496F-AC2A-993BB5CD151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900" y="5920665"/>
            <a:ext cx="477218" cy="346768"/>
          </a:xfrm>
          <a:prstGeom prst="rect">
            <a:avLst/>
          </a:prstGeom>
          <a:noFill/>
          <a:extLst>
            <a:ext uri="{909E8E84-426E-40DD-AFC4-6F175D3DCCD1}">
              <a14:hiddenFill xmlns:a14="http://schemas.microsoft.com/office/drawing/2010/main">
                <a:solidFill>
                  <a:srgbClr val="FFFFFF"/>
                </a:solidFill>
              </a14:hiddenFill>
            </a:ext>
          </a:extLst>
        </p:spPr>
      </p:pic>
      <p:sp>
        <p:nvSpPr>
          <p:cNvPr id="30" name="Rectangle 29">
            <a:extLst>
              <a:ext uri="{FF2B5EF4-FFF2-40B4-BE49-F238E27FC236}">
                <a16:creationId xmlns:a16="http://schemas.microsoft.com/office/drawing/2014/main" id="{DAD6F8BB-AB9E-488B-BFD8-68530236A8DC}"/>
              </a:ext>
            </a:extLst>
          </p:cNvPr>
          <p:cNvSpPr/>
          <p:nvPr/>
        </p:nvSpPr>
        <p:spPr>
          <a:xfrm>
            <a:off x="26999" y="6230591"/>
            <a:ext cx="2844052" cy="261610"/>
          </a:xfrm>
          <a:prstGeom prst="rect">
            <a:avLst/>
          </a:prstGeom>
        </p:spPr>
        <p:txBody>
          <a:bodyPr wrap="square">
            <a:spAutoFit/>
          </a:bodyPr>
          <a:lstStyle/>
          <a:p>
            <a:r>
              <a:rPr lang="en-US" sz="1100" b="1" dirty="0">
                <a:latin typeface="+mj-lt"/>
                <a:hlinkClick r:id="rId8"/>
              </a:rPr>
              <a:t>https://twitter.com/scusawp</a:t>
            </a:r>
            <a:r>
              <a:rPr lang="en-US" sz="1100" b="1" dirty="0">
                <a:latin typeface="+mj-lt"/>
              </a:rPr>
              <a:t> </a:t>
            </a:r>
            <a:endParaRPr lang="en-US" b="1" dirty="0">
              <a:latin typeface="+mj-lt"/>
            </a:endParaRPr>
          </a:p>
        </p:txBody>
      </p:sp>
      <p:pic>
        <p:nvPicPr>
          <p:cNvPr id="1028" name="Picture 4" descr="Facebook logo and symbol, meaning, history, PNG">
            <a:extLst>
              <a:ext uri="{FF2B5EF4-FFF2-40B4-BE49-F238E27FC236}">
                <a16:creationId xmlns:a16="http://schemas.microsoft.com/office/drawing/2014/main" id="{17BB1BCF-8E28-4464-8D95-B25FC660D94F}"/>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0" y="6512915"/>
            <a:ext cx="603522" cy="37720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a:extLst>
              <a:ext uri="{FF2B5EF4-FFF2-40B4-BE49-F238E27FC236}">
                <a16:creationId xmlns:a16="http://schemas.microsoft.com/office/drawing/2014/main" id="{0157B684-1DC5-4898-BE30-40278C6FB9A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278" y="7063072"/>
            <a:ext cx="323850" cy="333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C6F6B756997D4F8915471B84EEB88F" ma:contentTypeVersion="12" ma:contentTypeDescription="Create a new document." ma:contentTypeScope="" ma:versionID="5d1104a0ab45b522d42ea736ee3dccc0">
  <xsd:schema xmlns:xsd="http://www.w3.org/2001/XMLSchema" xmlns:xs="http://www.w3.org/2001/XMLSchema" xmlns:p="http://schemas.microsoft.com/office/2006/metadata/properties" xmlns:ns2="136bf8ff-7bae-401d-bddf-84038ac06f91" xmlns:ns3="d484eb2c-6fc6-4b41-b92f-8fe892b260ac" targetNamespace="http://schemas.microsoft.com/office/2006/metadata/properties" ma:root="true" ma:fieldsID="18b60c2700a0edca612703cfa37d34ce" ns2:_="" ns3:_="">
    <xsd:import namespace="136bf8ff-7bae-401d-bddf-84038ac06f91"/>
    <xsd:import namespace="d484eb2c-6fc6-4b41-b92f-8fe892b260a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6bf8ff-7bae-401d-bddf-84038ac06f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484eb2c-6fc6-4b41-b92f-8fe892b260a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B9A187-EB2B-4A05-9F78-506630F6988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D0F46DC-E882-4C27-B0E4-FC1B4785F539}">
  <ds:schemaRefs>
    <ds:schemaRef ds:uri="http://schemas.microsoft.com/sharepoint/v3/contenttype/forms"/>
  </ds:schemaRefs>
</ds:datastoreItem>
</file>

<file path=customXml/itemProps3.xml><?xml version="1.0" encoding="utf-8"?>
<ds:datastoreItem xmlns:ds="http://schemas.openxmlformats.org/officeDocument/2006/customXml" ds:itemID="{F426243E-B95D-47B2-AE92-B6B8208E5F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6bf8ff-7bae-401d-bddf-84038ac06f91"/>
    <ds:schemaRef ds:uri="d484eb2c-6fc6-4b41-b92f-8fe892b260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32824</TotalTime>
  <Words>1447</Words>
  <Application>Microsoft Office PowerPoint</Application>
  <PresentationFormat>Custom</PresentationFormat>
  <Paragraphs>125</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Century Gothic</vt:lpstr>
      <vt:lpstr>Copperplate Gothic Bold</vt:lpstr>
      <vt:lpstr>Wingdings</vt:lpstr>
      <vt:lpstr>Office Theme</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ya8412</dc:creator>
  <cp:lastModifiedBy>Stefani, Jared R MAJ</cp:lastModifiedBy>
  <cp:revision>410</cp:revision>
  <cp:lastPrinted>2019-06-07T16:22:08Z</cp:lastPrinted>
  <dcterms:created xsi:type="dcterms:W3CDTF">2010-08-13T17:29:10Z</dcterms:created>
  <dcterms:modified xsi:type="dcterms:W3CDTF">2021-10-19T14:02:40Z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0x010100BBC6F6B756997D4F8915471B84EEB88F</vt:lpwstr>
  </property>
  <property fmtid="{D5CDD505-2E9C-101B-9397-08002B2CF9AE}" pid="3" name="Order">
    <vt:r8>100</vt:r8>
  </property>
</Properties>
</file>