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13"/>
  </p:notesMasterIdLst>
  <p:handoutMasterIdLst>
    <p:handoutMasterId r:id="rId14"/>
  </p:handoutMasterIdLst>
  <p:sldIdLst>
    <p:sldId id="282" r:id="rId5"/>
    <p:sldId id="292" r:id="rId6"/>
    <p:sldId id="293" r:id="rId7"/>
    <p:sldId id="283" r:id="rId8"/>
    <p:sldId id="297" r:id="rId9"/>
    <p:sldId id="285" r:id="rId10"/>
    <p:sldId id="298" r:id="rId11"/>
    <p:sldId id="296" r:id="rId1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574" autoAdjust="0"/>
  </p:normalViewPr>
  <p:slideViewPr>
    <p:cSldViewPr snapToGrid="0">
      <p:cViewPr varScale="1">
        <p:scale>
          <a:sx n="68" d="100"/>
          <a:sy n="68" d="100"/>
        </p:scale>
        <p:origin x="816" y="72"/>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notesMaster" Target="notesMasters/notesMaster1.xml"/><Relationship Id="rId18" Type="http://schemas.openxmlformats.org/officeDocument/2006/relationships/tableStyles" Target="tableStyle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presProps" Target="presProps.xml"/><Relationship Id="rId10" Type="http://schemas.openxmlformats.org/officeDocument/2006/relationships/slide" Target="slides/slide6.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handoutMaster" Target="handoutMasters/handout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9/10/2019</a:t>
            </a:fld>
            <a:endParaRPr lang="en-US"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9/10/2019</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many of you are Pre-Vet? How many are thinking about being Pre-Vet? How many of you are just here because you love animals?</a:t>
            </a:r>
          </a:p>
          <a:p>
            <a:r>
              <a:rPr lang="en-US" dirty="0"/>
              <a:t>How many of you are Maryland residents?</a:t>
            </a:r>
          </a:p>
          <a:p>
            <a:r>
              <a:rPr lang="en-US" dirty="0"/>
              <a:t>How many of you are in the process of applying to vet school right now?</a:t>
            </a:r>
          </a:p>
          <a:p>
            <a:r>
              <a:rPr lang="en-US" dirty="0"/>
              <a:t>How many will apply next cycle?</a:t>
            </a:r>
          </a:p>
        </p:txBody>
      </p:sp>
      <p:sp>
        <p:nvSpPr>
          <p:cNvPr id="4" name="Slide Number Placeholder 3"/>
          <p:cNvSpPr>
            <a:spLocks noGrp="1"/>
          </p:cNvSpPr>
          <p:nvPr>
            <p:ph type="sldNum" sz="quarter" idx="5"/>
          </p:nvPr>
        </p:nvSpPr>
        <p:spPr/>
        <p:txBody>
          <a:bodyPr/>
          <a:lstStyle/>
          <a:p>
            <a:fld id="{8530193B-564F-4854-8A52-728F3FB19C85}" type="slidenum">
              <a:rPr lang="en-US" noProof="0" smtClean="0"/>
              <a:t>2</a:t>
            </a:fld>
            <a:endParaRPr lang="en-US" noProof="0" dirty="0"/>
          </a:p>
        </p:txBody>
      </p:sp>
    </p:spTree>
    <p:extLst>
      <p:ext uri="{BB962C8B-B14F-4D97-AF65-F5344CB8AC3E}">
        <p14:creationId xmlns:p14="http://schemas.microsoft.com/office/powerpoint/2010/main" val="11108753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Consider in-state tuition</a:t>
            </a:r>
          </a:p>
        </p:txBody>
      </p:sp>
      <p:sp>
        <p:nvSpPr>
          <p:cNvPr id="4" name="Slide Number Placeholder 3"/>
          <p:cNvSpPr>
            <a:spLocks noGrp="1"/>
          </p:cNvSpPr>
          <p:nvPr>
            <p:ph type="sldNum" sz="quarter" idx="5"/>
          </p:nvPr>
        </p:nvSpPr>
        <p:spPr/>
        <p:txBody>
          <a:bodyPr/>
          <a:lstStyle/>
          <a:p>
            <a:fld id="{8530193B-564F-4854-8A52-728F3FB19C85}" type="slidenum">
              <a:rPr lang="en-US" noProof="0" smtClean="0"/>
              <a:t>5</a:t>
            </a:fld>
            <a:endParaRPr lang="en-US" noProof="0" dirty="0"/>
          </a:p>
        </p:txBody>
      </p:sp>
    </p:spTree>
    <p:extLst>
      <p:ext uri="{BB962C8B-B14F-4D97-AF65-F5344CB8AC3E}">
        <p14:creationId xmlns:p14="http://schemas.microsoft.com/office/powerpoint/2010/main" val="393650324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a:t>Click to edit Master text styles</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hyperlink" Target="https://www.aavmc.org/data/files/vmcas/prereqchart.pdf" TargetMode="External"/><Relationship Id="rId2" Type="http://schemas.openxmlformats.org/officeDocument/2006/relationships/hyperlink" Target="https://www.aavmc.org/" TargetMode="External"/><Relationship Id="rId1" Type="http://schemas.openxmlformats.org/officeDocument/2006/relationships/slideLayout" Target="../slideLayouts/slideLayout4.xml"/><Relationship Id="rId4" Type="http://schemas.openxmlformats.org/officeDocument/2006/relationships/image" Target="../media/image4.jpeg"/></Relationships>
</file>

<file path=ppt/slides/_rels/slide5.xml.rels><?xml version="1.0" encoding="UTF-8" standalone="yes"?>
<Relationships xmlns="http://schemas.openxmlformats.org/package/2006/relationships"><Relationship Id="rId3" Type="http://schemas.openxmlformats.org/officeDocument/2006/relationships/hyperlink" Target="https://www.aavmc.org/students-applicants-and-advisors/exploring-the-cost-of-a-veterinary-medical-education.aspx" TargetMode="External"/><Relationship Id="rId2" Type="http://schemas.openxmlformats.org/officeDocument/2006/relationships/notesSlide" Target="../notesSlides/notesSlide2.xml"/><Relationship Id="rId1" Type="http://schemas.openxmlformats.org/officeDocument/2006/relationships/slideLayout" Target="../slideLayouts/slideLayout5.xml"/><Relationship Id="rId4" Type="http://schemas.openxmlformats.org/officeDocument/2006/relationships/image" Target="../media/image5.jpeg"/></Relationships>
</file>

<file path=ppt/slides/_rels/slide6.xml.rels><?xml version="1.0" encoding="UTF-8" standalone="yes"?>
<Relationships xmlns="http://schemas.openxmlformats.org/package/2006/relationships"><Relationship Id="rId3" Type="http://schemas.openxmlformats.org/officeDocument/2006/relationships/hyperlink" Target="https://www.aavmc.org/students-applicants-and-advisors/veterinary-medical-college-application-service.aspx" TargetMode="External"/><Relationship Id="rId2" Type="http://schemas.openxmlformats.org/officeDocument/2006/relationships/image" Target="../media/image6.jpeg"/><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5208"/>
            <a:ext cx="8090452" cy="6863208"/>
          </a:xfrm>
          <a:solidFill>
            <a:schemeClr val="bg1">
              <a:lumMod val="95000"/>
              <a:alpha val="55000"/>
            </a:schemeClr>
          </a:solidFill>
        </p:spPr>
        <p:txBody>
          <a:bodyPr/>
          <a:lstStyle/>
          <a:p>
            <a:r>
              <a:rPr lang="en-US" b="0" i="1" dirty="0"/>
              <a:t>Pre-Veterinary Society</a:t>
            </a:r>
          </a:p>
        </p:txBody>
      </p:sp>
      <p:sp>
        <p:nvSpPr>
          <p:cNvPr id="7" name="TextBox 6">
            <a:extLst>
              <a:ext uri="{FF2B5EF4-FFF2-40B4-BE49-F238E27FC236}">
                <a16:creationId xmlns:a16="http://schemas.microsoft.com/office/drawing/2014/main" id="{F17D5BEA-7B5C-4087-A234-BD9CF792A461}"/>
              </a:ext>
            </a:extLst>
          </p:cNvPr>
          <p:cNvSpPr txBox="1"/>
          <p:nvPr/>
        </p:nvSpPr>
        <p:spPr>
          <a:xfrm>
            <a:off x="1228604" y="2147285"/>
            <a:ext cx="2795713" cy="336617"/>
          </a:xfrm>
          <a:prstGeom prst="rect">
            <a:avLst/>
          </a:prstGeom>
          <a:noFill/>
        </p:spPr>
        <p:txBody>
          <a:bodyPr wrap="square" tIns="108000" rtlCol="0">
            <a:spAutoFit/>
          </a:bodyPr>
          <a:lstStyle/>
          <a:p>
            <a:pPr algn="ctr">
              <a:lnSpc>
                <a:spcPts val="1000"/>
              </a:lnSpc>
            </a:pPr>
            <a:r>
              <a:rPr lang="en-US" sz="2400" b="1" baseline="0" dirty="0">
                <a:solidFill>
                  <a:schemeClr val="accent1"/>
                </a:solidFill>
                <a:latin typeface="Garamond" panose="02020404030301010803" pitchFamily="18" charset="0"/>
              </a:rPr>
              <a:t>UMBC</a:t>
            </a:r>
            <a:endParaRPr lang="en-US" sz="2400" spc="300" baseline="0" dirty="0">
              <a:solidFill>
                <a:schemeClr val="tx1">
                  <a:lumMod val="75000"/>
                  <a:lumOff val="25000"/>
                </a:schemeClr>
              </a:solidFill>
              <a:latin typeface="Corbel" panose="020B0503020204020204" pitchFamily="34" charset="0"/>
            </a:endParaRPr>
          </a:p>
        </p:txBody>
      </p:sp>
      <p:cxnSp>
        <p:nvCxnSpPr>
          <p:cNvPr id="8" name="Straight Connector 7">
            <a:extLst>
              <a:ext uri="{FF2B5EF4-FFF2-40B4-BE49-F238E27FC236}">
                <a16:creationId xmlns:a16="http://schemas.microsoft.com/office/drawing/2014/main" id="{650C75AF-B979-4F50-A452-B42AF6171860}"/>
              </a:ext>
              <a:ext uri="{C183D7F6-B498-43B3-948B-1728B52AA6E4}">
                <adec:decorative xmlns:adec="http://schemas.microsoft.com/office/drawing/2017/decorative" val="1"/>
              </a:ext>
            </a:extLst>
          </p:cNvPr>
          <p:cNvCxnSpPr>
            <a:cxnSpLocks/>
          </p:cNvCxnSpPr>
          <p:nvPr/>
        </p:nvCxnSpPr>
        <p:spPr>
          <a:xfrm>
            <a:off x="739644" y="2833191"/>
            <a:ext cx="3773633" cy="0"/>
          </a:xfrm>
          <a:prstGeom prst="line">
            <a:avLst/>
          </a:prstGeom>
        </p:spPr>
        <p:style>
          <a:lnRef idx="1">
            <a:schemeClr val="accent1"/>
          </a:lnRef>
          <a:fillRef idx="0">
            <a:schemeClr val="accent1"/>
          </a:fillRef>
          <a:effectRef idx="0">
            <a:schemeClr val="accent1"/>
          </a:effectRef>
          <a:fontRef idx="minor">
            <a:schemeClr val="tx1"/>
          </a:fontRef>
        </p:style>
      </p:cxn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9644" y="4834783"/>
            <a:ext cx="5124443" cy="1168447"/>
          </a:xfrm>
        </p:spPr>
        <p:txBody>
          <a:bodyPr/>
          <a:lstStyle/>
          <a:p>
            <a:r>
              <a:rPr lang="en-US" dirty="0"/>
              <a:t>First General Body Meeting</a:t>
            </a:r>
          </a:p>
          <a:p>
            <a:r>
              <a:rPr lang="en-US" dirty="0"/>
              <a:t>Sept. 11</a:t>
            </a:r>
            <a:r>
              <a:rPr lang="en-US" baseline="30000" dirty="0"/>
              <a:t>th</a:t>
            </a:r>
            <a:r>
              <a:rPr lang="en-US" dirty="0"/>
              <a:t> 2019 12-1pm</a:t>
            </a:r>
          </a:p>
          <a:p>
            <a:r>
              <a:rPr lang="en-US" dirty="0"/>
              <a:t>MP 104</a:t>
            </a:r>
          </a:p>
        </p:txBody>
      </p:sp>
      <p:pic>
        <p:nvPicPr>
          <p:cNvPr id="10" name="Picture Placeholder 9" descr="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8999616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14336EA-31E7-486F-9074-8DE939B70A51}"/>
              </a:ext>
            </a:extLst>
          </p:cNvPr>
          <p:cNvSpPr>
            <a:spLocks noGrp="1"/>
          </p:cNvSpPr>
          <p:nvPr>
            <p:ph type="title"/>
          </p:nvPr>
        </p:nvSpPr>
        <p:spPr/>
        <p:txBody>
          <a:bodyPr/>
          <a:lstStyle/>
          <a:p>
            <a:r>
              <a:rPr lang="en-US" dirty="0"/>
              <a:t>Question time!</a:t>
            </a:r>
            <a:endParaRPr lang="en-US" i="1" dirty="0"/>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2</a:t>
            </a:fld>
            <a:endParaRPr lang="en-US" dirty="0"/>
          </a:p>
        </p:txBody>
      </p:sp>
      <p:pic>
        <p:nvPicPr>
          <p:cNvPr id="8" name="Picture Placeholder 7" descr="Abstract orange folded plastic" title="Abstract orange folded plastic">
            <a:extLst>
              <a:ext uri="{FF2B5EF4-FFF2-40B4-BE49-F238E27FC236}">
                <a16:creationId xmlns:a16="http://schemas.microsoft.com/office/drawing/2014/main" id="{DF1A28DA-2EA1-4CDF-B47F-FD077786E68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09167464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BD9FDFD-48CE-40CD-AA8A-21ACDC758C14}"/>
              </a:ext>
            </a:extLst>
          </p:cNvPr>
          <p:cNvSpPr>
            <a:spLocks noGrp="1"/>
          </p:cNvSpPr>
          <p:nvPr>
            <p:ph type="title"/>
          </p:nvPr>
        </p:nvSpPr>
        <p:spPr>
          <a:xfrm>
            <a:off x="1" y="0"/>
            <a:ext cx="5105400" cy="6858000"/>
          </a:xfrm>
        </p:spPr>
        <p:txBody>
          <a:bodyPr/>
          <a:lstStyle/>
          <a:p>
            <a:r>
              <a:rPr lang="en-US" dirty="0"/>
              <a:t>Resources</a:t>
            </a:r>
            <a:endParaRPr lang="en-US" i="1" dirty="0"/>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US" smtClean="0"/>
              <a:pPr/>
              <a:t>3</a:t>
            </a:fld>
            <a:endParaRPr lang="en-US" dirty="0"/>
          </a:p>
        </p:txBody>
      </p:sp>
      <p:pic>
        <p:nvPicPr>
          <p:cNvPr id="7" name="Picture Placeholder 6" descr="Blurry green with leaves in twig" title="Blurry green with leaves in twig">
            <a:extLst>
              <a:ext uri="{FF2B5EF4-FFF2-40B4-BE49-F238E27FC236}">
                <a16:creationId xmlns:a16="http://schemas.microsoft.com/office/drawing/2014/main" id="{9BD01FBA-B811-41DB-B340-A4A9F06A6685}"/>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11769541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a:xfrm>
            <a:off x="431800" y="1260000"/>
            <a:ext cx="5664200" cy="1778622"/>
          </a:xfrm>
        </p:spPr>
        <p:txBody>
          <a:bodyPr/>
          <a:lstStyle/>
          <a:p>
            <a:r>
              <a:rPr lang="en-US" dirty="0"/>
              <a:t>“The member institutions of the Association of American Veterinary Medical Colleges promote and protect the health and well being of people, animals and the environment by advancing the profession of veterinary medicine and preparing new generations of veterinarians to meet the evolving needs of a changing world.”</a:t>
            </a:r>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474418" y="3346615"/>
            <a:ext cx="5472000" cy="2251385"/>
          </a:xfrm>
        </p:spPr>
        <p:txBody>
          <a:bodyPr/>
          <a:lstStyle/>
          <a:p>
            <a:r>
              <a:rPr lang="en-US" dirty="0">
                <a:hlinkClick r:id="rId2"/>
              </a:rPr>
              <a:t>https://www.aavmc.org/</a:t>
            </a:r>
            <a:endParaRPr lang="en-US" dirty="0"/>
          </a:p>
          <a:p>
            <a:r>
              <a:rPr lang="en-US" dirty="0">
                <a:hlinkClick r:id="rId3"/>
              </a:rPr>
              <a:t>https://www.aavmc.org/data/files/vmcas/prereqchart.pdf</a:t>
            </a:r>
            <a:endParaRPr lang="en-US" dirty="0"/>
          </a:p>
          <a:p>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4</a:t>
            </a:fld>
            <a:endParaRPr lang="en-US" dirty="0"/>
          </a:p>
        </p:txBody>
      </p:sp>
      <p:pic>
        <p:nvPicPr>
          <p:cNvPr id="10" name="Picture Placeholder 9" descr="Spiraling inside of a shell" title="Spiraling inside of a shell">
            <a:extLst>
              <a:ext uri="{FF2B5EF4-FFF2-40B4-BE49-F238E27FC236}">
                <a16:creationId xmlns:a16="http://schemas.microsoft.com/office/drawing/2014/main" id="{EB8894DA-5A0F-45C1-B4BE-7D1EA8A943C4}"/>
              </a:ext>
            </a:extLst>
          </p:cNvPr>
          <p:cNvPicPr>
            <a:picLocks noGrp="1" noChangeAspect="1"/>
          </p:cNvPicPr>
          <p:nvPr>
            <p:ph type="pic" sz="quarter" idx="10"/>
          </p:nvPr>
        </p:nvPicPr>
        <p:blipFill>
          <a:blip r:embed="rId4" cstate="screen">
            <a:extLst>
              <a:ext uri="{28A0092B-C50C-407E-A947-70E740481C1C}">
                <a14:useLocalDpi xmlns:a14="http://schemas.microsoft.com/office/drawing/2010/main"/>
              </a:ext>
            </a:extLst>
          </a:blip>
          <a:srcRect/>
          <a:stretch>
            <a:fillRect/>
          </a:stretch>
        </p:blipFill>
        <p:spPr/>
      </p:pic>
      <p:sp>
        <p:nvSpPr>
          <p:cNvPr id="7" name="Title 6">
            <a:extLst>
              <a:ext uri="{FF2B5EF4-FFF2-40B4-BE49-F238E27FC236}">
                <a16:creationId xmlns:a16="http://schemas.microsoft.com/office/drawing/2014/main" id="{D1421926-4942-4709-B162-3B3257F6964A}"/>
              </a:ext>
            </a:extLst>
          </p:cNvPr>
          <p:cNvSpPr>
            <a:spLocks noGrp="1"/>
          </p:cNvSpPr>
          <p:nvPr>
            <p:ph type="title"/>
          </p:nvPr>
        </p:nvSpPr>
        <p:spPr/>
        <p:txBody>
          <a:bodyPr/>
          <a:lstStyle/>
          <a:p>
            <a:r>
              <a:rPr lang="en-US" dirty="0"/>
              <a:t>AAVMC</a:t>
            </a:r>
          </a:p>
        </p:txBody>
      </p:sp>
    </p:spTree>
    <p:extLst>
      <p:ext uri="{BB962C8B-B14F-4D97-AF65-F5344CB8AC3E}">
        <p14:creationId xmlns:p14="http://schemas.microsoft.com/office/powerpoint/2010/main" val="132974669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dirty="0"/>
              <a:t>Virginia-Maryland College of Veterinary Medicine</a:t>
            </a:r>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a:xfrm>
            <a:off x="6299887" y="1260000"/>
            <a:ext cx="5472001" cy="1412862"/>
          </a:xfrm>
        </p:spPr>
        <p:txBody>
          <a:bodyPr/>
          <a:lstStyle/>
          <a:p>
            <a:r>
              <a:rPr lang="en-US" dirty="0"/>
              <a:t>“The Virginia–Maryland College of Veterinary Medicine is a state-supported college of two states, Virginia and Maryland, filling the need for veterinary medicine education in both states. Students from both states are considered "in-state" students for admissions purposes.”</a:t>
            </a:r>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6299887" y="2805916"/>
            <a:ext cx="5472000" cy="3620084"/>
          </a:xfrm>
        </p:spPr>
        <p:txBody>
          <a:bodyPr/>
          <a:lstStyle/>
          <a:p>
            <a:pPr marL="0" indent="0">
              <a:buNone/>
            </a:pPr>
            <a:r>
              <a:rPr lang="en-US" sz="2800" dirty="0"/>
              <a:t>IF YOU ARE A MARYLAND RESIDENT, THIS IS YOUR IN-STATE SCHOOL. This means:</a:t>
            </a:r>
          </a:p>
          <a:p>
            <a:r>
              <a:rPr lang="en-US" dirty="0"/>
              <a:t>You get in-state tuition.</a:t>
            </a:r>
          </a:p>
          <a:p>
            <a:r>
              <a:rPr lang="en-US" dirty="0"/>
              <a:t>You have more of a likelihood of getting into the school.</a:t>
            </a:r>
          </a:p>
          <a:p>
            <a:r>
              <a:rPr lang="en-US" dirty="0"/>
              <a:t>Not that you shouldn’t apply to other schools:</a:t>
            </a:r>
          </a:p>
          <a:p>
            <a:pPr lvl="1"/>
            <a:r>
              <a:rPr lang="en-US" dirty="0">
                <a:hlinkClick r:id="rId3"/>
              </a:rPr>
              <a:t>https://www.aavmc.org/students-applicants-and-advisors/exploring-the-cost-of-a-veterinary-medical-education.aspx</a:t>
            </a:r>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5</a:t>
            </a:fld>
            <a:endParaRPr lang="en-US" dirty="0"/>
          </a:p>
        </p:txBody>
      </p:sp>
      <p:pic>
        <p:nvPicPr>
          <p:cNvPr id="9" name="Picture Placeholder 8" descr="Farmland landscape" title="Farmland landscape">
            <a:extLst>
              <a:ext uri="{FF2B5EF4-FFF2-40B4-BE49-F238E27FC236}">
                <a16:creationId xmlns:a16="http://schemas.microsoft.com/office/drawing/2014/main" id="{FF3782D3-BCA3-4DBA-B46C-1AC17B4527E0}"/>
              </a:ext>
            </a:extLst>
          </p:cNvPr>
          <p:cNvPicPr>
            <a:picLocks noGrp="1" noChangeAspect="1"/>
          </p:cNvPicPr>
          <p:nvPr>
            <p:ph type="pic" sz="quarter" idx="10"/>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99457716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Green rice fields" title="Green rice fields">
            <a:extLst>
              <a:ext uri="{FF2B5EF4-FFF2-40B4-BE49-F238E27FC236}">
                <a16:creationId xmlns:a16="http://schemas.microsoft.com/office/drawing/2014/main" id="{6B340BE6-E2A9-41BF-A986-77BC378EE5B0}"/>
              </a:ext>
            </a:extLst>
          </p:cNvPr>
          <p:cNvPicPr>
            <a:picLocks noGrp="1" noChangeAspect="1"/>
          </p:cNvPicPr>
          <p:nvPr>
            <p:ph type="pic" sz="quarter" idx="14"/>
          </p:nvPr>
        </p:nvPicPr>
        <p:blipFill>
          <a:blip r:embed="rId2" cstate="screen">
            <a:extLst>
              <a:ext uri="{28A0092B-C50C-407E-A947-70E740481C1C}">
                <a14:useLocalDpi xmlns:a14="http://schemas.microsoft.com/office/drawing/2010/main"/>
              </a:ext>
            </a:extLst>
          </a:blip>
          <a:srcRect/>
          <a:stretch>
            <a:fillRect/>
          </a:stretch>
        </p:blipFill>
        <p:spPr/>
      </p:pic>
      <p:sp>
        <p:nvSpPr>
          <p:cNvPr id="4" name="Content Placeholder 3">
            <a:extLst>
              <a:ext uri="{FF2B5EF4-FFF2-40B4-BE49-F238E27FC236}">
                <a16:creationId xmlns:a16="http://schemas.microsoft.com/office/drawing/2014/main" id="{3B86E961-B76E-423F-995E-11B31E921437}"/>
              </a:ext>
            </a:extLst>
          </p:cNvPr>
          <p:cNvSpPr>
            <a:spLocks noGrp="1"/>
          </p:cNvSpPr>
          <p:nvPr>
            <p:ph sz="half" idx="1"/>
          </p:nvPr>
        </p:nvSpPr>
        <p:spPr>
          <a:xfrm>
            <a:off x="417932" y="5189536"/>
            <a:ext cx="5472000" cy="831436"/>
          </a:xfrm>
        </p:spPr>
        <p:txBody>
          <a:bodyPr/>
          <a:lstStyle/>
          <a:p>
            <a:r>
              <a:rPr lang="en-US" dirty="0"/>
              <a:t>The Application: </a:t>
            </a:r>
            <a:r>
              <a:rPr lang="en-US" dirty="0">
                <a:hlinkClick r:id="rId3"/>
              </a:rPr>
              <a:t>https://www.aavmc.org/students-applicants-and-advisors/veterinary-medical-college-application-service.aspx</a:t>
            </a:r>
            <a:r>
              <a:rPr lang="en-US" dirty="0"/>
              <a:t> </a:t>
            </a:r>
          </a:p>
        </p:txBody>
      </p:sp>
      <p:sp>
        <p:nvSpPr>
          <p:cNvPr id="6" name="Slide Number Placeholder 5">
            <a:extLst>
              <a:ext uri="{FF2B5EF4-FFF2-40B4-BE49-F238E27FC236}">
                <a16:creationId xmlns:a16="http://schemas.microsoft.com/office/drawing/2014/main" id="{70202D98-AA1E-41BB-B94E-180311759C13}"/>
              </a:ext>
            </a:extLst>
          </p:cNvPr>
          <p:cNvSpPr>
            <a:spLocks noGrp="1"/>
          </p:cNvSpPr>
          <p:nvPr>
            <p:ph type="sldNum" sz="quarter" idx="11"/>
          </p:nvPr>
        </p:nvSpPr>
        <p:spPr/>
        <p:txBody>
          <a:bodyPr/>
          <a:lstStyle/>
          <a:p>
            <a:fld id="{19B51A1E-902D-48AF-9020-955120F399B6}" type="slidenum">
              <a:rPr lang="en-US" smtClean="0"/>
              <a:pPr/>
              <a:t>6</a:t>
            </a:fld>
            <a:endParaRPr lang="en-US" dirty="0"/>
          </a:p>
        </p:txBody>
      </p:sp>
      <p:sp>
        <p:nvSpPr>
          <p:cNvPr id="10" name="Title 9" hidden="1">
            <a:extLst>
              <a:ext uri="{FF2B5EF4-FFF2-40B4-BE49-F238E27FC236}">
                <a16:creationId xmlns:a16="http://schemas.microsoft.com/office/drawing/2014/main" id="{52513E4A-F63D-4A30-AB4A-9C3EC1165170}"/>
              </a:ext>
            </a:extLst>
          </p:cNvPr>
          <p:cNvSpPr>
            <a:spLocks noGrp="1"/>
          </p:cNvSpPr>
          <p:nvPr>
            <p:ph type="title"/>
          </p:nvPr>
        </p:nvSpPr>
        <p:spPr/>
        <p:txBody>
          <a:bodyPr/>
          <a:lstStyle/>
          <a:p>
            <a:r>
              <a:rPr lang="en-US" dirty="0"/>
              <a:t>Large Image</a:t>
            </a:r>
          </a:p>
        </p:txBody>
      </p:sp>
    </p:spTree>
    <p:extLst>
      <p:ext uri="{BB962C8B-B14F-4D97-AF65-F5344CB8AC3E}">
        <p14:creationId xmlns:p14="http://schemas.microsoft.com/office/powerpoint/2010/main" val="66521931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52F3024-6D3F-4675-9694-8307B6BC4E7E}"/>
              </a:ext>
            </a:extLst>
          </p:cNvPr>
          <p:cNvSpPr>
            <a:spLocks noGrp="1"/>
          </p:cNvSpPr>
          <p:nvPr>
            <p:ph type="sldNum" sz="quarter" idx="11"/>
          </p:nvPr>
        </p:nvSpPr>
        <p:spPr/>
        <p:txBody>
          <a:bodyPr/>
          <a:lstStyle/>
          <a:p>
            <a:fld id="{19B51A1E-902D-48AF-9020-955120F399B6}" type="slidenum">
              <a:rPr lang="en-US" noProof="0" smtClean="0"/>
              <a:pPr/>
              <a:t>7</a:t>
            </a:fld>
            <a:endParaRPr lang="en-US" noProof="0" dirty="0"/>
          </a:p>
        </p:txBody>
      </p:sp>
      <p:sp>
        <p:nvSpPr>
          <p:cNvPr id="3" name="Content Placeholder 2">
            <a:extLst>
              <a:ext uri="{FF2B5EF4-FFF2-40B4-BE49-F238E27FC236}">
                <a16:creationId xmlns:a16="http://schemas.microsoft.com/office/drawing/2014/main" id="{D62563F7-2C7D-4543-9F48-09F8D44E9497}"/>
              </a:ext>
            </a:extLst>
          </p:cNvPr>
          <p:cNvSpPr>
            <a:spLocks noGrp="1"/>
          </p:cNvSpPr>
          <p:nvPr>
            <p:ph sz="half" idx="1"/>
          </p:nvPr>
        </p:nvSpPr>
        <p:spPr/>
        <p:txBody>
          <a:bodyPr/>
          <a:lstStyle/>
          <a:p>
            <a:r>
              <a:rPr lang="en-US" sz="6000" dirty="0"/>
              <a:t>T-Shirts!</a:t>
            </a:r>
          </a:p>
        </p:txBody>
      </p:sp>
      <p:pic>
        <p:nvPicPr>
          <p:cNvPr id="4" name="Picture 3">
            <a:extLst>
              <a:ext uri="{FF2B5EF4-FFF2-40B4-BE49-F238E27FC236}">
                <a16:creationId xmlns:a16="http://schemas.microsoft.com/office/drawing/2014/main" id="{0DEF380C-F1B3-4FA9-9898-0C1633F3D0B9}"/>
              </a:ext>
            </a:extLst>
          </p:cNvPr>
          <p:cNvPicPr>
            <a:picLocks noChangeAspect="1"/>
          </p:cNvPicPr>
          <p:nvPr/>
        </p:nvPicPr>
        <p:blipFill>
          <a:blip r:embed="rId2"/>
          <a:stretch>
            <a:fillRect/>
          </a:stretch>
        </p:blipFill>
        <p:spPr>
          <a:xfrm>
            <a:off x="4684971" y="269672"/>
            <a:ext cx="6595809" cy="5231739"/>
          </a:xfrm>
          <a:prstGeom prst="rect">
            <a:avLst/>
          </a:prstGeom>
        </p:spPr>
      </p:pic>
    </p:spTree>
    <p:extLst>
      <p:ext uri="{BB962C8B-B14F-4D97-AF65-F5344CB8AC3E}">
        <p14:creationId xmlns:p14="http://schemas.microsoft.com/office/powerpoint/2010/main" val="163001247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a:extLst>
              <a:ext uri="{FF2B5EF4-FFF2-40B4-BE49-F238E27FC236}">
                <a16:creationId xmlns:a16="http://schemas.microsoft.com/office/drawing/2014/main" id="{2065A35A-C57B-453D-BF8A-7C8AA18B2452}"/>
              </a:ext>
            </a:extLst>
          </p:cNvPr>
          <p:cNvSpPr>
            <a:spLocks noGrp="1"/>
          </p:cNvSpPr>
          <p:nvPr>
            <p:ph type="title"/>
          </p:nvPr>
        </p:nvSpPr>
        <p:spPr/>
        <p:txBody>
          <a:bodyPr/>
          <a:lstStyle/>
          <a:p>
            <a:r>
              <a:rPr lang="en-US" dirty="0"/>
              <a:t>Thank You!</a:t>
            </a:r>
            <a:br>
              <a:rPr lang="en-US" dirty="0"/>
            </a:br>
            <a:r>
              <a:rPr lang="en-US" sz="2400" dirty="0"/>
              <a:t>President: Jenni Kelleher</a:t>
            </a:r>
            <a:br>
              <a:rPr lang="en-US" sz="2400" dirty="0"/>
            </a:br>
            <a:r>
              <a:rPr lang="en-US" sz="2400" dirty="0"/>
              <a:t>VP: Demi </a:t>
            </a:r>
            <a:r>
              <a:rPr lang="en-US" sz="2400" dirty="0" err="1"/>
              <a:t>Trimino</a:t>
            </a:r>
            <a:br>
              <a:rPr lang="en-US" sz="2400" dirty="0"/>
            </a:br>
            <a:r>
              <a:rPr lang="en-US" sz="2400" dirty="0"/>
              <a:t>Treasurer: Christina Levine</a:t>
            </a:r>
            <a:br>
              <a:rPr lang="en-US" sz="2400" dirty="0"/>
            </a:br>
            <a:r>
              <a:rPr lang="en-US" sz="2400" dirty="0"/>
              <a:t>Secretary: </a:t>
            </a:r>
            <a:r>
              <a:rPr lang="en-US" sz="2400" dirty="0" err="1"/>
              <a:t>Arushi</a:t>
            </a:r>
            <a:r>
              <a:rPr lang="en-US" sz="2400" dirty="0"/>
              <a:t> </a:t>
            </a:r>
            <a:r>
              <a:rPr lang="en-US" sz="2400" dirty="0" err="1"/>
              <a:t>Dalal</a:t>
            </a:r>
            <a:endParaRPr lang="en-US" dirty="0"/>
          </a:p>
        </p:txBody>
      </p:sp>
      <p:pic>
        <p:nvPicPr>
          <p:cNvPr id="12" name="Picture Placeholder 11" descr="Green fern" title="Green fern">
            <a:extLst>
              <a:ext uri="{FF2B5EF4-FFF2-40B4-BE49-F238E27FC236}">
                <a16:creationId xmlns:a16="http://schemas.microsoft.com/office/drawing/2014/main" id="{4323005A-5C0E-47CB-A851-80B7F2A01FA9}"/>
              </a:ext>
            </a:extLst>
          </p:cNvPr>
          <p:cNvPicPr>
            <a:picLocks noGrp="1" noChangeAspect="1"/>
          </p:cNvPicPr>
          <p:nvPr>
            <p:ph type="pic" sz="quarter" idx="19"/>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153678306"/>
      </p:ext>
    </p:extLst>
  </p:cSld>
  <p:clrMapOvr>
    <a:masterClrMapping/>
  </p:clrMapOvr>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E111B19-7283-4751-B1F8-E7CC95678A87}">
  <ds:schemaRefs>
    <ds:schemaRef ds:uri="http://purl.org/dc/elements/1.1/"/>
    <ds:schemaRef ds:uri="http://schemas.microsoft.com/office/2006/metadata/properties"/>
    <ds:schemaRef ds:uri="http://purl.org/dc/terms/"/>
    <ds:schemaRef ds:uri="http://schemas.openxmlformats.org/package/2006/metadata/core-properties"/>
    <ds:schemaRef ds:uri="16c05727-aa75-4e4a-9b5f-8a80a1165891"/>
    <ds:schemaRef ds:uri="http://schemas.microsoft.com/office/2006/documentManagement/types"/>
    <ds:schemaRef ds:uri="http://schemas.microsoft.com/office/infopath/2007/PartnerControls"/>
    <ds:schemaRef ds:uri="71af3243-3dd4-4a8d-8c0d-dd76da1f02a5"/>
    <ds:schemaRef ds:uri="http://www.w3.org/XML/1998/namespace"/>
    <ds:schemaRef ds:uri="http://purl.org/dc/dcmitype/"/>
  </ds:schemaRefs>
</ds:datastoreItem>
</file>

<file path=customXml/itemProps2.xml><?xml version="1.0" encoding="utf-8"?>
<ds:datastoreItem xmlns:ds="http://schemas.openxmlformats.org/officeDocument/2006/customXml" ds:itemID="{67B38E9C-53F4-45B7-BB77-8539BB7040F8}">
  <ds:schemaRefs>
    <ds:schemaRef ds:uri="http://schemas.microsoft.com/sharepoint/v3/contenttype/forms"/>
  </ds:schemaRefs>
</ds:datastoreItem>
</file>

<file path=customXml/itemProps3.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292</Words>
  <Application>Microsoft Office PowerPoint</Application>
  <PresentationFormat>Widescreen</PresentationFormat>
  <Paragraphs>35</Paragraphs>
  <Slides>8</Slides>
  <Notes>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8</vt:i4>
      </vt:variant>
    </vt:vector>
  </HeadingPairs>
  <TitlesOfParts>
    <vt:vector size="14" baseType="lpstr">
      <vt:lpstr>Arial</vt:lpstr>
      <vt:lpstr>Calibri</vt:lpstr>
      <vt:lpstr>Corbel</vt:lpstr>
      <vt:lpstr>Garamond</vt:lpstr>
      <vt:lpstr>Times New Roman</vt:lpstr>
      <vt:lpstr>Office Theme</vt:lpstr>
      <vt:lpstr>Pre-Veterinary Society</vt:lpstr>
      <vt:lpstr>Question time!</vt:lpstr>
      <vt:lpstr>Resources</vt:lpstr>
      <vt:lpstr>AAVMC</vt:lpstr>
      <vt:lpstr>Virginia-Maryland College of Veterinary Medicine</vt:lpstr>
      <vt:lpstr>Large Image</vt:lpstr>
      <vt:lpstr>PowerPoint Presentation</vt:lpstr>
      <vt:lpstr>Thank You! President: Jenni Kelleher VP: Demi Trimino Treasurer: Christina Levine Secretary: Arushi Dalal</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2019-09-11T00:38:13Z</dcterms:created>
  <dcterms:modified xsi:type="dcterms:W3CDTF">2019-09-12T22:59:05Z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