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Lato" panose="020B0604020202020204" charset="0"/>
      <p:regular r:id="rId21"/>
      <p:bold r:id="rId22"/>
      <p:italic r:id="rId23"/>
      <p:boldItalic r:id="rId24"/>
    </p:embeddedFont>
    <p:embeddedFont>
      <p:font typeface="Raleway" panose="020B0604020202020204" charset="0"/>
      <p:regular r:id="rId25"/>
      <p:bold r:id="rId26"/>
      <p:italic r:id="rId27"/>
      <p:boldItalic r:id="rId28"/>
    </p:embeddedFont>
    <p:embeddedFont>
      <p:font typeface="Roboto" panose="020B0604020202020204" charset="0"/>
      <p:regular r:id="rId29"/>
      <p:bold r:id="rId30"/>
      <p:italic r:id="rId31"/>
      <p:boldItalic r:id="rId32"/>
    </p:embeddedFont>
    <p:embeddedFont>
      <p:font typeface="Roboto Medium" panose="020B0604020202020204" charset="0"/>
      <p:regular r:id="rId33"/>
      <p:bold r:id="rId34"/>
      <p:italic r:id="rId35"/>
      <p:boldItalic r:id="rId36"/>
    </p:embeddedFont>
    <p:embeddedFont>
      <p:font typeface="Roboto Thin"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balancecareers.com/what-is-a-veterinary-technician-52608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obmonkey.com/animaljobs/research-veterinaria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alary.com/research/salary/benchmark/research-veterinarian-sala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ollegegrad.com/careers/veterinaria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octorly.org/how-to-become-an-emergency-veterinaria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bluepearlvet.com/hospital/new-castle-de/" TargetMode="External"/><Relationship Id="rId5" Type="http://schemas.openxmlformats.org/officeDocument/2006/relationships/hyperlink" Target="https://www.aavmc.org/public-data/2018-resident-salaries" TargetMode="External"/><Relationship Id="rId4" Type="http://schemas.openxmlformats.org/officeDocument/2006/relationships/hyperlink" Target="https://www.ziprecruiter.com/Salaries/Emergency-Veterinarian-Salar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octorly.org/how-to-become-an-emergency-veterinari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veterinarytechnicianinfo.com/emergency-critical-care-veterinary-technicia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et.tufts.edu/shelter-medicine-at-cummings-school/about/what-is-shelter-medicin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vet.cornell.edu/research/faculty/holly-putnam-dvm" TargetMode="External"/><Relationship Id="rId4" Type="http://schemas.openxmlformats.org/officeDocument/2006/relationships/hyperlink" Target="https://www.public-health.uiowa.edu/about-mph/"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heltervet.org/assets/PDFs/VIN-ASV%20survey-final-th.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heltermedicine.vetmed.ufl.edu/education/on-campus-certificat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173b78bf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173b78bf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1dc9c153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1dc9c153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1dc9c1533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1dc9c1533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173b78bf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173b78bf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173b78bf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173b78bf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https://www.thebalancecareers.com/what-is-a-veterinary-technician-526080</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173b78bf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173b78bf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6173b78bfa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6173b78b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https://www.jobmonkey.com/animaljobs/research-veterinarians/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173b78bfa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6173b78bf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https://www.salary.com/research/salary/benchmark/research-veterinarian-salary</a:t>
            </a:r>
            <a:endParaRPr/>
          </a:p>
          <a:p>
            <a:pPr marL="0" lvl="0" indent="0" algn="l" rtl="0">
              <a:spcBef>
                <a:spcPts val="0"/>
              </a:spcBef>
              <a:spcAft>
                <a:spcPts val="0"/>
              </a:spcAft>
              <a:buNone/>
            </a:pPr>
            <a:r>
              <a:rPr lang="en" u="sng">
                <a:solidFill>
                  <a:schemeClr val="hlink"/>
                </a:solidFill>
                <a:hlinkClick r:id="rId4"/>
              </a:rPr>
              <a:t>https://collegegrad.com/careers/veterinarians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173b78bfa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173b78bf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173b78bfa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173b78bf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1cfe351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1cfe351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03657fd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03657fd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http://doctorly.org/how-to-become-an-emergency-veterinarian/</a:t>
            </a:r>
            <a:endParaRPr/>
          </a:p>
          <a:p>
            <a:pPr marL="0" lvl="0" indent="0" algn="l" rtl="0">
              <a:spcBef>
                <a:spcPts val="0"/>
              </a:spcBef>
              <a:spcAft>
                <a:spcPts val="0"/>
              </a:spcAft>
              <a:buNone/>
            </a:pPr>
            <a:r>
              <a:rPr lang="en" u="sng">
                <a:solidFill>
                  <a:srgbClr val="F06292"/>
                </a:solidFill>
                <a:hlinkClick r:id="rId4"/>
              </a:rPr>
              <a:t>https://www.ziprecruiter.com/Salaries/Emergency-Veterinarian-Salary</a:t>
            </a:r>
            <a:endParaRPr/>
          </a:p>
          <a:p>
            <a:pPr marL="0" lvl="0" indent="0" algn="l" rtl="0">
              <a:spcBef>
                <a:spcPts val="0"/>
              </a:spcBef>
              <a:spcAft>
                <a:spcPts val="0"/>
              </a:spcAft>
              <a:buNone/>
            </a:pPr>
            <a:r>
              <a:rPr lang="en" u="sng">
                <a:solidFill>
                  <a:srgbClr val="F06292"/>
                </a:solidFill>
                <a:hlinkClick r:id="rId5"/>
              </a:rPr>
              <a:t>https://www.aavmc.org/public-data/2018-resident-salaries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F06292"/>
                </a:solidFill>
                <a:hlinkClick r:id="rId6"/>
              </a:rPr>
              <a:t>https://bluepearlvet.com/hospital/new-castle-de/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17850b6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17850b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http://doctorly.org/how-to-become-an-emergency-veterinarian/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http://www.veterinarytechnicianinfo.com/emergency-critical-care-veterinary-technician/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1d92388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1d92388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https://vet.tufts.edu/shelter-medicine-at-cummings-school/about/what-is-shelter-medicine/</a:t>
            </a:r>
            <a:endParaRPr/>
          </a:p>
          <a:p>
            <a:pPr marL="0" lvl="0" indent="0" algn="l" rtl="0">
              <a:spcBef>
                <a:spcPts val="0"/>
              </a:spcBef>
              <a:spcAft>
                <a:spcPts val="0"/>
              </a:spcAft>
              <a:buNone/>
            </a:pPr>
            <a:r>
              <a:rPr lang="en" u="sng">
                <a:solidFill>
                  <a:schemeClr val="hlink"/>
                </a:solidFill>
                <a:hlinkClick r:id="rId4"/>
              </a:rPr>
              <a:t>https://www.public-health.uiowa.edu/about-mph/</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accent5"/>
                </a:solidFill>
                <a:hlinkClick r:id="rId5"/>
              </a:rPr>
              <a:t>https://www.vet.cornell.edu/research/faculty/holly-putnam-dvm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17850b6a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17850b6a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https://www.sheltervet.org/assets/PDFs/VIN-ASV%20survey-final-th.pdf</a:t>
            </a:r>
            <a:endParaRPr/>
          </a:p>
          <a:p>
            <a:pPr marL="0" lvl="0" indent="0" algn="l" rtl="0">
              <a:spcBef>
                <a:spcPts val="0"/>
              </a:spcBef>
              <a:spcAft>
                <a:spcPts val="0"/>
              </a:spcAft>
              <a:buNone/>
            </a:pPr>
            <a:r>
              <a:rPr lang="en" u="sng">
                <a:solidFill>
                  <a:schemeClr val="hlink"/>
                </a:solidFill>
                <a:hlinkClick r:id="rId4"/>
              </a:rPr>
              <a:t>https://sheltermedicine.vetmed.ufl.edu/education/on-campus-certificate/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1dc9c1533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1dc9c1533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1dc9c1533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1dc9c1533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03657fdd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03657fdd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www.aavsb.org/vtne/" TargetMode="External"/><Relationship Id="rId3" Type="http://schemas.openxmlformats.org/officeDocument/2006/relationships/hyperlink" Target="https://www.avma.org/Pages/home.aspx" TargetMode="External"/><Relationship Id="rId7" Type="http://schemas.openxmlformats.org/officeDocument/2006/relationships/hyperlink" Target="https://www.aavsb.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thebalancecareers.com/educational-requirements-525660" TargetMode="External"/><Relationship Id="rId5" Type="http://schemas.openxmlformats.org/officeDocument/2006/relationships/hyperlink" Target="https://www.avma.org/ProfessionalDevelopment/Education/Accreditation/Programs/Pages/vettech-programs-all-programs-list.aspx" TargetMode="External"/><Relationship Id="rId4" Type="http://schemas.openxmlformats.org/officeDocument/2006/relationships/hyperlink" Target="https://www.avma.org/professionaldevelopment/education/accreditation/programs/pages/cvtea-about.aspx" TargetMode="External"/><Relationship Id="rId9" Type="http://schemas.openxmlformats.org/officeDocument/2006/relationships/hyperlink" Target="https://www.aavsb.org/DL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omlandlab.umbc.edu/" TargetMode="External"/><Relationship Id="rId13" Type="http://schemas.openxmlformats.org/officeDocument/2006/relationships/hyperlink" Target="https://linlab.umbc.edu/" TargetMode="External"/><Relationship Id="rId18" Type="http://schemas.openxmlformats.org/officeDocument/2006/relationships/hyperlink" Target="https://starzlab.umbc.edu/" TargetMode="External"/><Relationship Id="rId3" Type="http://schemas.openxmlformats.org/officeDocument/2006/relationships/hyperlink" Target="https://burnslab.umbc.edu/" TargetMode="External"/><Relationship Id="rId7" Type="http://schemas.openxmlformats.org/officeDocument/2006/relationships/hyperlink" Target="https://userpages.umbc.edu/~blohr/" TargetMode="External"/><Relationship Id="rId12" Type="http://schemas.openxmlformats.org/officeDocument/2006/relationships/hyperlink" Target="https://leipslab.umbc.edu/" TargetMode="External"/><Relationship Id="rId17" Type="http://schemas.openxmlformats.org/officeDocument/2006/relationships/hyperlink" Target="https://biology.umbc.edu/directory/faculty/person/RA08807/" TargetMode="External"/><Relationship Id="rId2" Type="http://schemas.openxmlformats.org/officeDocument/2006/relationships/notesSlide" Target="../notesSlides/notesSlide17.xml"/><Relationship Id="rId16" Type="http://schemas.openxmlformats.org/officeDocument/2006/relationships/hyperlink" Target="https://biology.umbc.edu/padmanabhan-lab/" TargetMode="External"/><Relationship Id="rId20" Type="http://schemas.openxmlformats.org/officeDocument/2006/relationships/hyperlink" Target="https://biology.umbc.edu/directory/faculty/" TargetMode="External"/><Relationship Id="rId1" Type="http://schemas.openxmlformats.org/officeDocument/2006/relationships/slideLayout" Target="../slideLayouts/slideLayout3.xml"/><Relationship Id="rId6" Type="http://schemas.openxmlformats.org/officeDocument/2006/relationships/hyperlink" Target="https://www.mendelsonlab.net/" TargetMode="External"/><Relationship Id="rId11" Type="http://schemas.openxmlformats.org/officeDocument/2006/relationships/hyperlink" Target="https://biology.umbc.edu/legates-lab/" TargetMode="External"/><Relationship Id="rId5" Type="http://schemas.openxmlformats.org/officeDocument/2006/relationships/hyperlink" Target="https://biology.umbc.edu/directory/faculty/bieberich/" TargetMode="External"/><Relationship Id="rId15" Type="http://schemas.openxmlformats.org/officeDocument/2006/relationships/hyperlink" Target="https://biology.umbc.edu/directory/faculty/person/RX81928/" TargetMode="External"/><Relationship Id="rId10" Type="http://schemas.openxmlformats.org/officeDocument/2006/relationships/hyperlink" Target="https://biology.umbc.edu/directory/faculty/brewster/brewster-lab/" TargetMode="External"/><Relationship Id="rId19" Type="http://schemas.openxmlformats.org/officeDocument/2006/relationships/hyperlink" Target="https://biology.umbc.edu/vonhoff-lab/" TargetMode="External"/><Relationship Id="rId4" Type="http://schemas.openxmlformats.org/officeDocument/2006/relationships/hyperlink" Target="https://news.umbc.edu/umbcs-sarah-stellwagen-first-in-world-to-sequence-genes-for-spider-glue/" TargetMode="External"/><Relationship Id="rId9" Type="http://schemas.openxmlformats.org/officeDocument/2006/relationships/hyperlink" Target="https://biology.umbc.edu/directory/faculty/person/ST65604/" TargetMode="External"/><Relationship Id="rId14" Type="http://schemas.openxmlformats.org/officeDocument/2006/relationships/hyperlink" Target="http://lobolab.umbc.edu/researc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729450" y="1322450"/>
            <a:ext cx="7688400" cy="12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Pre-Veterinary Society GBM</a:t>
            </a:r>
            <a:endParaRPr/>
          </a:p>
          <a:p>
            <a:pPr marL="0" lvl="0" indent="0" algn="ctr" rtl="0">
              <a:spcBef>
                <a:spcPts val="0"/>
              </a:spcBef>
              <a:spcAft>
                <a:spcPts val="0"/>
              </a:spcAft>
              <a:buNone/>
            </a:pPr>
            <a:r>
              <a:rPr lang="en"/>
              <a:t>9/25/19</a:t>
            </a:r>
            <a:endParaRPr/>
          </a:p>
        </p:txBody>
      </p:sp>
      <p:pic>
        <p:nvPicPr>
          <p:cNvPr id="87" name="Google Shape;87;p13"/>
          <p:cNvPicPr preferRelativeResize="0"/>
          <p:nvPr/>
        </p:nvPicPr>
        <p:blipFill>
          <a:blip r:embed="rId3">
            <a:alphaModFix/>
          </a:blip>
          <a:stretch>
            <a:fillRect/>
          </a:stretch>
        </p:blipFill>
        <p:spPr>
          <a:xfrm>
            <a:off x="929650" y="2184850"/>
            <a:ext cx="1545400" cy="2743074"/>
          </a:xfrm>
          <a:prstGeom prst="rect">
            <a:avLst/>
          </a:prstGeom>
          <a:noFill/>
          <a:ln>
            <a:noFill/>
          </a:ln>
        </p:spPr>
      </p:pic>
      <p:pic>
        <p:nvPicPr>
          <p:cNvPr id="88" name="Google Shape;88;p13"/>
          <p:cNvPicPr preferRelativeResize="0"/>
          <p:nvPr/>
        </p:nvPicPr>
        <p:blipFill>
          <a:blip r:embed="rId4">
            <a:alphaModFix/>
          </a:blip>
          <a:stretch>
            <a:fillRect/>
          </a:stretch>
        </p:blipFill>
        <p:spPr>
          <a:xfrm>
            <a:off x="2728550" y="2842363"/>
            <a:ext cx="1545398" cy="2060555"/>
          </a:xfrm>
          <a:prstGeom prst="rect">
            <a:avLst/>
          </a:prstGeom>
          <a:noFill/>
          <a:ln>
            <a:noFill/>
          </a:ln>
        </p:spPr>
      </p:pic>
      <p:pic>
        <p:nvPicPr>
          <p:cNvPr id="89" name="Google Shape;89;p13"/>
          <p:cNvPicPr preferRelativeResize="0"/>
          <p:nvPr/>
        </p:nvPicPr>
        <p:blipFill>
          <a:blip r:embed="rId5">
            <a:alphaModFix/>
          </a:blip>
          <a:stretch>
            <a:fillRect/>
          </a:stretch>
        </p:blipFill>
        <p:spPr>
          <a:xfrm>
            <a:off x="4743775" y="2842367"/>
            <a:ext cx="1545398" cy="2060531"/>
          </a:xfrm>
          <a:prstGeom prst="rect">
            <a:avLst/>
          </a:prstGeom>
          <a:noFill/>
          <a:ln>
            <a:noFill/>
          </a:ln>
        </p:spPr>
      </p:pic>
      <p:pic>
        <p:nvPicPr>
          <p:cNvPr id="90" name="Google Shape;90;p13"/>
          <p:cNvPicPr preferRelativeResize="0"/>
          <p:nvPr/>
        </p:nvPicPr>
        <p:blipFill>
          <a:blip r:embed="rId6">
            <a:alphaModFix/>
          </a:blip>
          <a:stretch>
            <a:fillRect/>
          </a:stretch>
        </p:blipFill>
        <p:spPr>
          <a:xfrm>
            <a:off x="6573376" y="2301150"/>
            <a:ext cx="1951282" cy="2601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p:nvPr/>
        </p:nvSpPr>
        <p:spPr>
          <a:xfrm>
            <a:off x="387900" y="190975"/>
            <a:ext cx="8368200" cy="686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latin typeface="Raleway"/>
                <a:ea typeface="Raleway"/>
                <a:cs typeface="Raleway"/>
                <a:sym typeface="Raleway"/>
              </a:rPr>
              <a:t>Clinical Instructor- Career Advancement</a:t>
            </a:r>
            <a:endParaRPr sz="3000" b="1">
              <a:latin typeface="Raleway"/>
              <a:ea typeface="Raleway"/>
              <a:cs typeface="Raleway"/>
              <a:sym typeface="Raleway"/>
            </a:endParaRPr>
          </a:p>
        </p:txBody>
      </p:sp>
      <p:grpSp>
        <p:nvGrpSpPr>
          <p:cNvPr id="150" name="Google Shape;150;p22"/>
          <p:cNvGrpSpPr/>
          <p:nvPr/>
        </p:nvGrpSpPr>
        <p:grpSpPr>
          <a:xfrm>
            <a:off x="457818" y="3530751"/>
            <a:ext cx="8104038" cy="1401479"/>
            <a:chOff x="1593000" y="2322568"/>
            <a:chExt cx="5957975" cy="643500"/>
          </a:xfrm>
        </p:grpSpPr>
        <p:sp>
          <p:nvSpPr>
            <p:cNvPr id="151" name="Google Shape;151;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Dean</a:t>
              </a:r>
              <a:endParaRPr sz="1800">
                <a:solidFill>
                  <a:srgbClr val="FFFFFF"/>
                </a:solidFill>
                <a:latin typeface="Roboto"/>
                <a:ea typeface="Roboto"/>
                <a:cs typeface="Roboto"/>
                <a:sym typeface="Roboto"/>
              </a:endParaRPr>
            </a:p>
          </p:txBody>
        </p:sp>
        <p:sp>
          <p:nvSpPr>
            <p:cNvPr id="155" name="Google Shape;155;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Thin"/>
                  <a:ea typeface="Roboto Thin"/>
                  <a:cs typeface="Roboto Thin"/>
                  <a:sym typeface="Roboto Thin"/>
                </a:rPr>
                <a:t>04</a:t>
              </a:r>
              <a:endParaRPr sz="1800">
                <a:solidFill>
                  <a:srgbClr val="FFFFFF"/>
                </a:solidFill>
                <a:latin typeface="Roboto Thin"/>
                <a:ea typeface="Roboto Thin"/>
                <a:cs typeface="Roboto Thin"/>
                <a:sym typeface="Roboto Thin"/>
              </a:endParaRPr>
            </a:p>
          </p:txBody>
        </p:sp>
        <p:sp>
          <p:nvSpPr>
            <p:cNvPr id="157" name="Google Shape;157;p2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3D3D3D"/>
                </a:buClr>
                <a:buSzPts val="1400"/>
                <a:buFont typeface="Roboto"/>
                <a:buChar char="●"/>
              </a:pPr>
              <a:r>
                <a:rPr lang="en">
                  <a:solidFill>
                    <a:srgbClr val="3D3D3D"/>
                  </a:solidFill>
                  <a:latin typeface="Roboto"/>
                  <a:ea typeface="Roboto"/>
                  <a:cs typeface="Roboto"/>
                  <a:sym typeface="Roboto"/>
                </a:rPr>
                <a:t>Be a DVM</a:t>
              </a:r>
              <a:endParaRPr>
                <a:solidFill>
                  <a:srgbClr val="3D3D3D"/>
                </a:solidFill>
                <a:latin typeface="Roboto"/>
                <a:ea typeface="Roboto"/>
                <a:cs typeface="Roboto"/>
                <a:sym typeface="Roboto"/>
              </a:endParaRPr>
            </a:p>
            <a:p>
              <a:pPr marL="457200" lvl="0" indent="-317500" algn="l" rtl="0">
                <a:lnSpc>
                  <a:spcPct val="115000"/>
                </a:lnSpc>
                <a:spcBef>
                  <a:spcPts val="0"/>
                </a:spcBef>
                <a:spcAft>
                  <a:spcPts val="0"/>
                </a:spcAft>
                <a:buClr>
                  <a:srgbClr val="3D3D3D"/>
                </a:buClr>
                <a:buSzPts val="1400"/>
                <a:buFont typeface="Roboto"/>
                <a:buChar char="●"/>
              </a:pPr>
              <a:r>
                <a:rPr lang="en">
                  <a:solidFill>
                    <a:srgbClr val="3D3D3D"/>
                  </a:solidFill>
                  <a:latin typeface="Roboto"/>
                  <a:ea typeface="Roboto"/>
                  <a:cs typeface="Roboto"/>
                  <a:sym typeface="Roboto"/>
                </a:rPr>
                <a:t>Budget and Authority</a:t>
              </a:r>
              <a:endParaRPr>
                <a:solidFill>
                  <a:srgbClr val="3D3D3D"/>
                </a:solidFill>
                <a:latin typeface="Roboto"/>
                <a:ea typeface="Roboto"/>
                <a:cs typeface="Roboto"/>
                <a:sym typeface="Roboto"/>
              </a:endParaRPr>
            </a:p>
            <a:p>
              <a:pPr marL="457200" lvl="0" indent="-317500" algn="l" rtl="0">
                <a:lnSpc>
                  <a:spcPct val="115000"/>
                </a:lnSpc>
                <a:spcBef>
                  <a:spcPts val="0"/>
                </a:spcBef>
                <a:spcAft>
                  <a:spcPts val="0"/>
                </a:spcAft>
                <a:buClr>
                  <a:srgbClr val="3D3D3D"/>
                </a:buClr>
                <a:buSzPts val="1400"/>
                <a:buFont typeface="Roboto"/>
                <a:buChar char="●"/>
              </a:pPr>
              <a:r>
                <a:rPr lang="en">
                  <a:solidFill>
                    <a:srgbClr val="3D3D3D"/>
                  </a:solidFill>
                  <a:latin typeface="Roboto"/>
                  <a:ea typeface="Roboto"/>
                  <a:cs typeface="Roboto"/>
                  <a:sym typeface="Roboto"/>
                </a:rPr>
                <a:t>Hire a sufficient amount of staff</a:t>
              </a:r>
              <a:endParaRPr>
                <a:solidFill>
                  <a:srgbClr val="3D3D3D"/>
                </a:solidFill>
                <a:latin typeface="Roboto"/>
                <a:ea typeface="Roboto"/>
                <a:cs typeface="Roboto"/>
                <a:sym typeface="Roboto"/>
              </a:endParaRPr>
            </a:p>
            <a:p>
              <a:pPr marL="457200" lvl="0" indent="-317500" algn="l" rtl="0">
                <a:lnSpc>
                  <a:spcPct val="115000"/>
                </a:lnSpc>
                <a:spcBef>
                  <a:spcPts val="0"/>
                </a:spcBef>
                <a:spcAft>
                  <a:spcPts val="0"/>
                </a:spcAft>
                <a:buClr>
                  <a:srgbClr val="3D3D3D"/>
                </a:buClr>
                <a:buSzPts val="1400"/>
                <a:buFont typeface="Roboto"/>
                <a:buChar char="●"/>
              </a:pPr>
              <a:r>
                <a:rPr lang="en">
                  <a:solidFill>
                    <a:srgbClr val="3D3D3D"/>
                  </a:solidFill>
                  <a:latin typeface="Roboto"/>
                  <a:ea typeface="Roboto"/>
                  <a:cs typeface="Roboto"/>
                  <a:sym typeface="Roboto"/>
                </a:rPr>
                <a:t>Encourage a Diverse, Non-discriminatory Environment</a:t>
              </a:r>
              <a:endParaRPr>
                <a:solidFill>
                  <a:srgbClr val="3D3D3D"/>
                </a:solidFill>
                <a:latin typeface="Roboto"/>
                <a:ea typeface="Roboto"/>
                <a:cs typeface="Roboto"/>
                <a:sym typeface="Roboto"/>
              </a:endParaRPr>
            </a:p>
          </p:txBody>
        </p:sp>
      </p:grpSp>
      <p:grpSp>
        <p:nvGrpSpPr>
          <p:cNvPr id="158" name="Google Shape;158;p22"/>
          <p:cNvGrpSpPr/>
          <p:nvPr/>
        </p:nvGrpSpPr>
        <p:grpSpPr>
          <a:xfrm>
            <a:off x="457622" y="2671797"/>
            <a:ext cx="8109996" cy="844079"/>
            <a:chOff x="1593000" y="2322568"/>
            <a:chExt cx="5957975" cy="643500"/>
          </a:xfrm>
        </p:grpSpPr>
        <p:sp>
          <p:nvSpPr>
            <p:cNvPr id="159" name="Google Shape;159;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Hospital or Department Head</a:t>
              </a:r>
              <a:endParaRPr sz="1800">
                <a:solidFill>
                  <a:srgbClr val="FFFFFF"/>
                </a:solidFill>
                <a:latin typeface="Roboto"/>
                <a:ea typeface="Roboto"/>
                <a:cs typeface="Roboto"/>
                <a:sym typeface="Roboto"/>
              </a:endParaRPr>
            </a:p>
          </p:txBody>
        </p:sp>
        <p:sp>
          <p:nvSpPr>
            <p:cNvPr id="163" name="Google Shape;163;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Thin"/>
                  <a:ea typeface="Roboto Thin"/>
                  <a:cs typeface="Roboto Thin"/>
                  <a:sym typeface="Roboto Thin"/>
                </a:rPr>
                <a:t>03</a:t>
              </a:r>
              <a:endParaRPr sz="1800">
                <a:solidFill>
                  <a:srgbClr val="FFFFFF"/>
                </a:solidFill>
                <a:latin typeface="Roboto Thin"/>
                <a:ea typeface="Roboto Thin"/>
                <a:cs typeface="Roboto Thin"/>
                <a:sym typeface="Roboto Thin"/>
              </a:endParaRPr>
            </a:p>
          </p:txBody>
        </p:sp>
        <p:sp>
          <p:nvSpPr>
            <p:cNvPr id="165" name="Google Shape;165;p2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Highest Quality of Education</a:t>
              </a:r>
              <a:endParaRPr sz="1600">
                <a:solidFill>
                  <a:srgbClr val="3D3D3D"/>
                </a:solidFill>
                <a:latin typeface="Roboto"/>
                <a:ea typeface="Roboto"/>
                <a:cs typeface="Roboto"/>
                <a:sym typeface="Roboto"/>
              </a:endParaRPr>
            </a:p>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Manage Faculty</a:t>
              </a:r>
              <a:endParaRPr sz="1600">
                <a:solidFill>
                  <a:srgbClr val="3D3D3D"/>
                </a:solidFill>
                <a:latin typeface="Roboto"/>
                <a:ea typeface="Roboto"/>
                <a:cs typeface="Roboto"/>
                <a:sym typeface="Roboto"/>
              </a:endParaRPr>
            </a:p>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Develop Resources</a:t>
              </a:r>
              <a:endParaRPr sz="1600">
                <a:solidFill>
                  <a:srgbClr val="3D3D3D"/>
                </a:solidFill>
                <a:latin typeface="Roboto"/>
                <a:ea typeface="Roboto"/>
                <a:cs typeface="Roboto"/>
                <a:sym typeface="Roboto"/>
              </a:endParaRPr>
            </a:p>
          </p:txBody>
        </p:sp>
      </p:grpSp>
      <p:grpSp>
        <p:nvGrpSpPr>
          <p:cNvPr id="166" name="Google Shape;166;p22"/>
          <p:cNvGrpSpPr/>
          <p:nvPr/>
        </p:nvGrpSpPr>
        <p:grpSpPr>
          <a:xfrm>
            <a:off x="455025" y="1812836"/>
            <a:ext cx="8109996" cy="844079"/>
            <a:chOff x="1593000" y="2322568"/>
            <a:chExt cx="5957975" cy="643500"/>
          </a:xfrm>
        </p:grpSpPr>
        <p:sp>
          <p:nvSpPr>
            <p:cNvPr id="167" name="Google Shape;167;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Clinical Instructor</a:t>
              </a:r>
              <a:endParaRPr sz="1800">
                <a:solidFill>
                  <a:srgbClr val="FFFFFF"/>
                </a:solidFill>
                <a:latin typeface="Roboto"/>
                <a:ea typeface="Roboto"/>
                <a:cs typeface="Roboto"/>
                <a:sym typeface="Roboto"/>
              </a:endParaRPr>
            </a:p>
          </p:txBody>
        </p:sp>
        <p:sp>
          <p:nvSpPr>
            <p:cNvPr id="171" name="Google Shape;171;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Thin"/>
                  <a:ea typeface="Roboto Thin"/>
                  <a:cs typeface="Roboto Thin"/>
                  <a:sym typeface="Roboto Thin"/>
                </a:rPr>
                <a:t>02</a:t>
              </a:r>
              <a:endParaRPr sz="1800">
                <a:solidFill>
                  <a:srgbClr val="FFFFFF"/>
                </a:solidFill>
                <a:latin typeface="Roboto Thin"/>
                <a:ea typeface="Roboto Thin"/>
                <a:cs typeface="Roboto Thin"/>
                <a:sym typeface="Roboto Thin"/>
              </a:endParaRPr>
            </a:p>
          </p:txBody>
        </p:sp>
        <p:sp>
          <p:nvSpPr>
            <p:cNvPr id="173" name="Google Shape;173;p2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Hospital Full-Time</a:t>
              </a:r>
              <a:endParaRPr sz="1600">
                <a:solidFill>
                  <a:srgbClr val="3D3D3D"/>
                </a:solidFill>
                <a:latin typeface="Roboto"/>
                <a:ea typeface="Roboto"/>
                <a:cs typeface="Roboto"/>
                <a:sym typeface="Roboto"/>
              </a:endParaRPr>
            </a:p>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Lecture Part-Time with Preference</a:t>
              </a:r>
              <a:endParaRPr sz="1600">
                <a:solidFill>
                  <a:srgbClr val="3D3D3D"/>
                </a:solidFill>
                <a:latin typeface="Roboto"/>
                <a:ea typeface="Roboto"/>
                <a:cs typeface="Roboto"/>
                <a:sym typeface="Roboto"/>
              </a:endParaRPr>
            </a:p>
          </p:txBody>
        </p:sp>
      </p:grpSp>
      <p:grpSp>
        <p:nvGrpSpPr>
          <p:cNvPr id="174" name="Google Shape;174;p22"/>
          <p:cNvGrpSpPr/>
          <p:nvPr/>
        </p:nvGrpSpPr>
        <p:grpSpPr>
          <a:xfrm>
            <a:off x="455025" y="953855"/>
            <a:ext cx="8109996" cy="844079"/>
            <a:chOff x="1593000" y="2322568"/>
            <a:chExt cx="5957975" cy="643500"/>
          </a:xfrm>
        </p:grpSpPr>
        <p:sp>
          <p:nvSpPr>
            <p:cNvPr id="175" name="Google Shape;175;p2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2"/>
            <p:cNvSpPr/>
            <p:nvPr/>
          </p:nvSpPr>
          <p:spPr>
            <a:xfrm flipH="1">
              <a:off x="2283025" y="2322575"/>
              <a:ext cx="1844400" cy="642600"/>
            </a:xfrm>
            <a:prstGeom prst="rect">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2"/>
            <p:cNvSpPr/>
            <p:nvPr/>
          </p:nvSpPr>
          <p:spPr>
            <a:xfrm rot="-5400000">
              <a:off x="3501574" y="1934671"/>
              <a:ext cx="643356" cy="1419149"/>
            </a:xfrm>
            <a:prstGeom prst="flowChartOffpageConnector">
              <a:avLst/>
            </a:pr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rgbClr val="FFFFFF"/>
                  </a:solidFill>
                  <a:latin typeface="Roboto"/>
                  <a:ea typeface="Roboto"/>
                  <a:cs typeface="Roboto"/>
                  <a:sym typeface="Roboto"/>
                </a:rPr>
                <a:t>Assistant Clinician</a:t>
              </a:r>
              <a:endParaRPr sz="1800">
                <a:solidFill>
                  <a:srgbClr val="FFFFFF"/>
                </a:solidFill>
                <a:latin typeface="Roboto"/>
                <a:ea typeface="Roboto"/>
                <a:cs typeface="Roboto"/>
                <a:sym typeface="Roboto"/>
              </a:endParaRPr>
            </a:p>
          </p:txBody>
        </p:sp>
        <p:sp>
          <p:nvSpPr>
            <p:cNvPr id="179" name="Google Shape;179;p22"/>
            <p:cNvSpPr/>
            <p:nvPr/>
          </p:nvSpPr>
          <p:spPr>
            <a:xfrm>
              <a:off x="1593000" y="2322568"/>
              <a:ext cx="690000" cy="642300"/>
            </a:xfrm>
            <a:prstGeom prst="rect">
              <a:avLst/>
            </a:prstGeom>
            <a:solidFill>
              <a:srgbClr val="41414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2"/>
            <p:cNvSpPr/>
            <p:nvPr/>
          </p:nvSpPr>
          <p:spPr>
            <a:xfrm>
              <a:off x="1593000" y="2322575"/>
              <a:ext cx="690000" cy="642600"/>
            </a:xfrm>
            <a:prstGeom prst="rect">
              <a:avLst/>
            </a:prstGeom>
            <a:solidFill>
              <a:srgbClr val="4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Thin"/>
                  <a:ea typeface="Roboto Thin"/>
                  <a:cs typeface="Roboto Thin"/>
                  <a:sym typeface="Roboto Thin"/>
                </a:rPr>
                <a:t>01</a:t>
              </a:r>
              <a:endParaRPr sz="1800">
                <a:solidFill>
                  <a:srgbClr val="FFFFFF"/>
                </a:solidFill>
                <a:latin typeface="Roboto Thin"/>
                <a:ea typeface="Roboto Thin"/>
                <a:cs typeface="Roboto Thin"/>
                <a:sym typeface="Roboto Thin"/>
              </a:endParaRPr>
            </a:p>
          </p:txBody>
        </p:sp>
        <p:sp>
          <p:nvSpPr>
            <p:cNvPr id="181" name="Google Shape;181;p2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Hospital Full-Time</a:t>
              </a:r>
              <a:endParaRPr sz="1600">
                <a:solidFill>
                  <a:srgbClr val="3D3D3D"/>
                </a:solidFill>
                <a:latin typeface="Roboto"/>
                <a:ea typeface="Roboto"/>
                <a:cs typeface="Roboto"/>
                <a:sym typeface="Roboto"/>
              </a:endParaRPr>
            </a:p>
            <a:p>
              <a:pPr marL="457200" lvl="0" indent="-330200" algn="l" rtl="0">
                <a:lnSpc>
                  <a:spcPct val="115000"/>
                </a:lnSpc>
                <a:spcBef>
                  <a:spcPts val="0"/>
                </a:spcBef>
                <a:spcAft>
                  <a:spcPts val="0"/>
                </a:spcAft>
                <a:buClr>
                  <a:srgbClr val="3D3D3D"/>
                </a:buClr>
                <a:buSzPts val="1600"/>
                <a:buFont typeface="Roboto"/>
                <a:buChar char="●"/>
              </a:pPr>
              <a:r>
                <a:rPr lang="en" sz="1600">
                  <a:solidFill>
                    <a:srgbClr val="3D3D3D"/>
                  </a:solidFill>
                  <a:latin typeface="Roboto"/>
                  <a:ea typeface="Roboto"/>
                  <a:cs typeface="Roboto"/>
                  <a:sym typeface="Roboto"/>
                </a:rPr>
                <a:t>Lecture Part-Time</a:t>
              </a:r>
              <a:endParaRPr sz="1600">
                <a:solidFill>
                  <a:srgbClr val="3D3D3D"/>
                </a:solidFill>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 Availability, Security, &amp; Advancement</a:t>
            </a:r>
            <a:endParaRPr/>
          </a:p>
        </p:txBody>
      </p:sp>
      <p:sp>
        <p:nvSpPr>
          <p:cNvPr id="187" name="Google Shape;187;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66666"/>
                </a:solidFill>
                <a:latin typeface="Roboto"/>
                <a:ea typeface="Roboto"/>
                <a:cs typeface="Roboto"/>
                <a:sym typeface="Roboto"/>
              </a:rPr>
              <a:t>High availability - vet students steadily increasing; jobs competitive</a:t>
            </a:r>
            <a:endParaRPr sz="1800">
              <a:solidFill>
                <a:srgbClr val="666666"/>
              </a:solidFill>
              <a:latin typeface="Roboto"/>
              <a:ea typeface="Roboto"/>
              <a:cs typeface="Roboto"/>
              <a:sym typeface="Roboto"/>
            </a:endParaRPr>
          </a:p>
          <a:p>
            <a:pPr marL="0" lvl="0" indent="0" algn="l" rtl="0">
              <a:spcBef>
                <a:spcPts val="0"/>
              </a:spcBef>
              <a:spcAft>
                <a:spcPts val="0"/>
              </a:spcAft>
              <a:buNone/>
            </a:pPr>
            <a:endParaRPr sz="1800">
              <a:solidFill>
                <a:srgbClr val="666666"/>
              </a:solidFill>
              <a:latin typeface="Roboto"/>
              <a:ea typeface="Roboto"/>
              <a:cs typeface="Roboto"/>
              <a:sym typeface="Roboto"/>
            </a:endParaRPr>
          </a:p>
          <a:p>
            <a:pPr marL="0" lvl="0" indent="0" algn="l" rtl="0">
              <a:spcBef>
                <a:spcPts val="0"/>
              </a:spcBef>
              <a:spcAft>
                <a:spcPts val="0"/>
              </a:spcAft>
              <a:buNone/>
            </a:pPr>
            <a:r>
              <a:rPr lang="en" sz="1800">
                <a:solidFill>
                  <a:srgbClr val="666666"/>
                </a:solidFill>
                <a:latin typeface="Roboto"/>
                <a:ea typeface="Roboto"/>
                <a:cs typeface="Roboto"/>
                <a:sym typeface="Roboto"/>
              </a:rPr>
              <a:t>Security differs - varying approaches to tenured vs. non-tenured professors</a:t>
            </a:r>
            <a:endParaRPr sz="1800">
              <a:solidFill>
                <a:srgbClr val="666666"/>
              </a:solidFill>
              <a:latin typeface="Roboto"/>
              <a:ea typeface="Roboto"/>
              <a:cs typeface="Roboto"/>
              <a:sym typeface="Roboto"/>
            </a:endParaRPr>
          </a:p>
          <a:p>
            <a:pPr marL="457200" lvl="0" indent="-342900" algn="l" rtl="0">
              <a:spcBef>
                <a:spcPts val="0"/>
              </a:spcBef>
              <a:spcAft>
                <a:spcPts val="0"/>
              </a:spcAft>
              <a:buClr>
                <a:srgbClr val="666666"/>
              </a:buClr>
              <a:buSzPts val="1800"/>
              <a:buFont typeface="Roboto"/>
              <a:buChar char="-"/>
            </a:pPr>
            <a:r>
              <a:rPr lang="en" sz="1800">
                <a:solidFill>
                  <a:srgbClr val="666666"/>
                </a:solidFill>
                <a:latin typeface="Roboto"/>
                <a:ea typeface="Roboto"/>
                <a:cs typeface="Roboto"/>
                <a:sym typeface="Roboto"/>
              </a:rPr>
              <a:t>VA-MD College of Veterinary Medicine - no tenure for faculty or staff</a:t>
            </a:r>
            <a:endParaRPr sz="1800">
              <a:solidFill>
                <a:srgbClr val="666666"/>
              </a:solidFill>
              <a:latin typeface="Roboto"/>
              <a:ea typeface="Roboto"/>
              <a:cs typeface="Roboto"/>
              <a:sym typeface="Roboto"/>
            </a:endParaRPr>
          </a:p>
          <a:p>
            <a:pPr marL="457200" lvl="0" indent="-342900" algn="l" rtl="0">
              <a:spcBef>
                <a:spcPts val="0"/>
              </a:spcBef>
              <a:spcAft>
                <a:spcPts val="0"/>
              </a:spcAft>
              <a:buClr>
                <a:srgbClr val="666666"/>
              </a:buClr>
              <a:buSzPts val="1800"/>
              <a:buFont typeface="Roboto"/>
              <a:buChar char="-"/>
            </a:pPr>
            <a:r>
              <a:rPr lang="en" sz="1800">
                <a:solidFill>
                  <a:srgbClr val="666666"/>
                </a:solidFill>
                <a:latin typeface="Roboto"/>
                <a:ea typeface="Roboto"/>
                <a:cs typeface="Roboto"/>
                <a:sym typeface="Roboto"/>
              </a:rPr>
              <a:t>Cornell University and University of FL - tenure only for faculty</a:t>
            </a:r>
            <a:endParaRPr sz="1800">
              <a:solidFill>
                <a:srgbClr val="666666"/>
              </a:solidFill>
              <a:latin typeface="Roboto"/>
              <a:ea typeface="Roboto"/>
              <a:cs typeface="Roboto"/>
              <a:sym typeface="Roboto"/>
            </a:endParaRPr>
          </a:p>
          <a:p>
            <a:pPr marL="0" lvl="0" indent="0" algn="l" rtl="0">
              <a:spcBef>
                <a:spcPts val="0"/>
              </a:spcBef>
              <a:spcAft>
                <a:spcPts val="0"/>
              </a:spcAft>
              <a:buNone/>
            </a:pPr>
            <a:endParaRPr sz="1800">
              <a:solidFill>
                <a:srgbClr val="666666"/>
              </a:solidFill>
              <a:latin typeface="Roboto"/>
              <a:ea typeface="Roboto"/>
              <a:cs typeface="Roboto"/>
              <a:sym typeface="Roboto"/>
            </a:endParaRPr>
          </a:p>
          <a:p>
            <a:pPr marL="0" lvl="0" indent="0" algn="l" rtl="0">
              <a:spcBef>
                <a:spcPts val="0"/>
              </a:spcBef>
              <a:spcAft>
                <a:spcPts val="0"/>
              </a:spcAft>
              <a:buNone/>
            </a:pPr>
            <a:r>
              <a:rPr lang="en" sz="1800">
                <a:solidFill>
                  <a:srgbClr val="666666"/>
                </a:solidFill>
                <a:latin typeface="Roboto"/>
                <a:ea typeface="Roboto"/>
                <a:cs typeface="Roboto"/>
                <a:sym typeface="Roboto"/>
              </a:rPr>
              <a:t>Advancement with relative mobility, but very linear </a:t>
            </a:r>
            <a:endParaRPr sz="1800">
              <a:solidFill>
                <a:srgbClr val="666666"/>
              </a:solidFill>
              <a:latin typeface="Roboto"/>
              <a:ea typeface="Roboto"/>
              <a:cs typeface="Roboto"/>
              <a:sym typeface="Roboto"/>
            </a:endParaRPr>
          </a:p>
          <a:p>
            <a:pPr marL="914400" lvl="1" indent="-342900" algn="l" rtl="0">
              <a:spcBef>
                <a:spcPts val="0"/>
              </a:spcBef>
              <a:spcAft>
                <a:spcPts val="0"/>
              </a:spcAft>
              <a:buClr>
                <a:srgbClr val="666666"/>
              </a:buClr>
              <a:buSzPts val="1800"/>
              <a:buFont typeface="Roboto"/>
              <a:buChar char="-"/>
            </a:pPr>
            <a:r>
              <a:rPr lang="en" sz="1800">
                <a:solidFill>
                  <a:srgbClr val="666666"/>
                </a:solidFill>
                <a:latin typeface="Roboto"/>
                <a:ea typeface="Roboto"/>
                <a:cs typeface="Roboto"/>
                <a:sym typeface="Roboto"/>
              </a:rPr>
              <a:t>Determine what you do based on interest</a:t>
            </a:r>
            <a:endParaRPr>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729450" y="1318650"/>
            <a:ext cx="4212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Veterinary Technician</a:t>
            </a:r>
            <a:endParaRPr/>
          </a:p>
        </p:txBody>
      </p:sp>
      <p:sp>
        <p:nvSpPr>
          <p:cNvPr id="193" name="Google Shape;193;p24"/>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457200" marR="215900" lvl="0" indent="-311150" algn="l" rtl="0">
              <a:spcBef>
                <a:spcPts val="150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Assist veterinarians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Monitor vital signs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Obtain blood, stool, and other samples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Test blood, stool, and other samples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Take x-rays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Prepare animals for surgery</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Perform dental procedures</a:t>
            </a:r>
            <a:endParaRPr>
              <a:solidFill>
                <a:srgbClr val="222222"/>
              </a:solidFill>
              <a:highlight>
                <a:srgbClr val="FFFFFF"/>
              </a:highlight>
              <a:latin typeface="Arial"/>
              <a:ea typeface="Arial"/>
              <a:cs typeface="Arial"/>
              <a:sym typeface="Arial"/>
            </a:endParaRPr>
          </a:p>
          <a:p>
            <a:pPr marL="0" marR="215900" lvl="0" indent="0" algn="l" rtl="0">
              <a:spcBef>
                <a:spcPts val="1500"/>
              </a:spcBef>
              <a:spcAft>
                <a:spcPts val="0"/>
              </a:spcAft>
              <a:buNone/>
            </a:pPr>
            <a:endParaRPr>
              <a:solidFill>
                <a:srgbClr val="222222"/>
              </a:solidFill>
              <a:highlight>
                <a:srgbClr val="FFFFFF"/>
              </a:highlight>
              <a:latin typeface="Arial"/>
              <a:ea typeface="Arial"/>
              <a:cs typeface="Arial"/>
              <a:sym typeface="Arial"/>
            </a:endParaRPr>
          </a:p>
          <a:p>
            <a:pPr marL="0" lvl="0" indent="0" algn="l" rtl="0">
              <a:spcBef>
                <a:spcPts val="1500"/>
              </a:spcBef>
              <a:spcAft>
                <a:spcPts val="1600"/>
              </a:spcAft>
              <a:buNone/>
            </a:pPr>
            <a:endParaRPr/>
          </a:p>
        </p:txBody>
      </p:sp>
      <p:sp>
        <p:nvSpPr>
          <p:cNvPr id="194" name="Google Shape;194;p24"/>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457200" marR="215900" lvl="0" indent="-311150" algn="l" rtl="0">
              <a:spcBef>
                <a:spcPts val="150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Emergency first aid</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Restrain animals during exams</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Administer anesthesia</a:t>
            </a:r>
            <a:endParaRPr>
              <a:solidFill>
                <a:srgbClr val="222222"/>
              </a:solidFill>
              <a:highlight>
                <a:srgbClr val="FFFFFF"/>
              </a:highlight>
              <a:latin typeface="Arial"/>
              <a:ea typeface="Arial"/>
              <a:cs typeface="Arial"/>
              <a:sym typeface="Arial"/>
            </a:endParaRPr>
          </a:p>
          <a:p>
            <a:pPr marL="457200" marR="215900" lvl="0" indent="-311150" algn="l" rtl="0">
              <a:spcBef>
                <a:spcPts val="0"/>
              </a:spcBef>
              <a:spcAft>
                <a:spcPts val="0"/>
              </a:spcAft>
              <a:buClr>
                <a:srgbClr val="222222"/>
              </a:buClr>
              <a:buSzPts val="1300"/>
              <a:buFont typeface="Arial"/>
              <a:buChar char="●"/>
            </a:pPr>
            <a:r>
              <a:rPr lang="en">
                <a:solidFill>
                  <a:srgbClr val="222222"/>
                </a:solidFill>
                <a:highlight>
                  <a:srgbClr val="FFFFFF"/>
                </a:highlight>
                <a:latin typeface="Arial"/>
                <a:ea typeface="Arial"/>
                <a:cs typeface="Arial"/>
                <a:sym typeface="Arial"/>
              </a:rPr>
              <a:t>Administer medications and vaccines, and treatments prescribed by a veterinarian</a:t>
            </a:r>
            <a:endParaRPr/>
          </a:p>
        </p:txBody>
      </p:sp>
      <p:pic>
        <p:nvPicPr>
          <p:cNvPr id="195" name="Google Shape;195;p24"/>
          <p:cNvPicPr preferRelativeResize="0"/>
          <p:nvPr/>
        </p:nvPicPr>
        <p:blipFill>
          <a:blip r:embed="rId3">
            <a:alphaModFix/>
          </a:blip>
          <a:stretch>
            <a:fillRect/>
          </a:stretch>
        </p:blipFill>
        <p:spPr>
          <a:xfrm>
            <a:off x="7492199" y="671500"/>
            <a:ext cx="1651799" cy="2202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Veterinary Technician Continued...</a:t>
            </a:r>
            <a:endParaRPr/>
          </a:p>
        </p:txBody>
      </p:sp>
      <p:sp>
        <p:nvSpPr>
          <p:cNvPr id="201" name="Google Shape;201;p25"/>
          <p:cNvSpPr txBox="1">
            <a:spLocks noGrp="1"/>
          </p:cNvSpPr>
          <p:nvPr>
            <p:ph type="body" idx="1"/>
          </p:nvPr>
        </p:nvSpPr>
        <p:spPr>
          <a:xfrm>
            <a:off x="729450" y="1924900"/>
            <a:ext cx="7688700" cy="3064500"/>
          </a:xfrm>
          <a:prstGeom prst="rect">
            <a:avLst/>
          </a:prstGeom>
        </p:spPr>
        <p:txBody>
          <a:bodyPr spcFirstLastPara="1" wrap="square" lIns="91425" tIns="91425" rIns="91425" bIns="91425" anchor="t" anchorCtr="0">
            <a:noAutofit/>
          </a:bodyPr>
          <a:lstStyle/>
          <a:p>
            <a:pPr marL="457200" marR="254000" lvl="0" indent="-311150" algn="l" rtl="0">
              <a:spcBef>
                <a:spcPts val="150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Education:</a:t>
            </a:r>
            <a:r>
              <a:rPr lang="en">
                <a:solidFill>
                  <a:srgbClr val="222222"/>
                </a:solidFill>
                <a:highlight>
                  <a:srgbClr val="FFFFFF"/>
                </a:highlight>
                <a:latin typeface="Arial"/>
                <a:ea typeface="Arial"/>
                <a:cs typeface="Arial"/>
                <a:sym typeface="Arial"/>
              </a:rPr>
              <a:t> Aspiring veterinary technicians earn an associate’s degree from a two-year veterinary technology program that has received accreditation from the American Veterinary Medicine Association (</a:t>
            </a:r>
            <a:r>
              <a:rPr lang="en">
                <a:solidFill>
                  <a:srgbClr val="246FC8"/>
                </a:solidFill>
                <a:highlight>
                  <a:srgbClr val="FFFFFF"/>
                </a:highlight>
                <a:uFill>
                  <a:noFill/>
                </a:uFill>
                <a:latin typeface="Arial"/>
                <a:ea typeface="Arial"/>
                <a:cs typeface="Arial"/>
                <a:sym typeface="Arial"/>
                <a:hlinkClick r:id="rId3"/>
              </a:rPr>
              <a:t>AVMA</a:t>
            </a:r>
            <a:r>
              <a:rPr lang="en">
                <a:solidFill>
                  <a:srgbClr val="222222"/>
                </a:solidFill>
                <a:highlight>
                  <a:srgbClr val="FFFFFF"/>
                </a:highlight>
                <a:latin typeface="Arial"/>
                <a:ea typeface="Arial"/>
                <a:cs typeface="Arial"/>
                <a:sym typeface="Arial"/>
              </a:rPr>
              <a:t>) Committee on Veterinary Technician Education and Activities (</a:t>
            </a:r>
            <a:r>
              <a:rPr lang="en">
                <a:solidFill>
                  <a:srgbClr val="246FC8"/>
                </a:solidFill>
                <a:highlight>
                  <a:srgbClr val="FFFFFF"/>
                </a:highlight>
                <a:uFill>
                  <a:noFill/>
                </a:uFill>
                <a:latin typeface="Arial"/>
                <a:ea typeface="Arial"/>
                <a:cs typeface="Arial"/>
                <a:sym typeface="Arial"/>
                <a:hlinkClick r:id="rId4"/>
              </a:rPr>
              <a:t>CVTEA</a:t>
            </a:r>
            <a:r>
              <a:rPr lang="en">
                <a:solidFill>
                  <a:srgbClr val="222222"/>
                </a:solidFill>
                <a:highlight>
                  <a:srgbClr val="FFFFFF"/>
                </a:highlight>
                <a:latin typeface="Arial"/>
                <a:ea typeface="Arial"/>
                <a:cs typeface="Arial"/>
                <a:sym typeface="Arial"/>
              </a:rPr>
              <a:t>). A list of accredited programs in the United States and Canada on the AVMA website: </a:t>
            </a:r>
            <a:r>
              <a:rPr lang="en">
                <a:solidFill>
                  <a:srgbClr val="246FC8"/>
                </a:solidFill>
                <a:highlight>
                  <a:srgbClr val="FFFFFF"/>
                </a:highlight>
                <a:uFill>
                  <a:noFill/>
                </a:uFill>
                <a:latin typeface="Arial"/>
                <a:ea typeface="Arial"/>
                <a:cs typeface="Arial"/>
                <a:sym typeface="Arial"/>
                <a:hlinkClick r:id="rId5"/>
              </a:rPr>
              <a:t>Veterinary Technology Programs Accredited by the AVMA CVTEA</a:t>
            </a:r>
            <a:r>
              <a:rPr lang="en">
                <a:solidFill>
                  <a:srgbClr val="222222"/>
                </a:solidFill>
                <a:highlight>
                  <a:srgbClr val="FFFFFF"/>
                </a:highlight>
                <a:latin typeface="Arial"/>
                <a:ea typeface="Arial"/>
                <a:cs typeface="Arial"/>
                <a:sym typeface="Arial"/>
              </a:rPr>
              <a:t>.</a:t>
            </a:r>
            <a:endParaRPr>
              <a:solidFill>
                <a:srgbClr val="222222"/>
              </a:solidFill>
              <a:highlight>
                <a:srgbClr val="FFFFFF"/>
              </a:highlight>
              <a:latin typeface="Arial"/>
              <a:ea typeface="Arial"/>
              <a:cs typeface="Arial"/>
              <a:sym typeface="Arial"/>
            </a:endParaRPr>
          </a:p>
          <a:p>
            <a:pPr marL="457200" marR="254000" lvl="0" indent="-311150" algn="l" rtl="0">
              <a:spcBef>
                <a:spcPts val="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Certification:</a:t>
            </a:r>
            <a:r>
              <a:rPr lang="en">
                <a:solidFill>
                  <a:srgbClr val="222222"/>
                </a:solidFill>
                <a:highlight>
                  <a:srgbClr val="FFFFFF"/>
                </a:highlight>
                <a:latin typeface="Arial"/>
                <a:ea typeface="Arial"/>
                <a:cs typeface="Arial"/>
                <a:sym typeface="Arial"/>
              </a:rPr>
              <a:t> </a:t>
            </a:r>
            <a:r>
              <a:rPr lang="en">
                <a:solidFill>
                  <a:srgbClr val="246FC8"/>
                </a:solidFill>
                <a:highlight>
                  <a:srgbClr val="FFFFFF"/>
                </a:highlight>
                <a:uFill>
                  <a:noFill/>
                </a:uFill>
                <a:latin typeface="Arial"/>
                <a:ea typeface="Arial"/>
                <a:cs typeface="Arial"/>
                <a:sym typeface="Arial"/>
                <a:hlinkClick r:id="rId6"/>
              </a:rPr>
              <a:t>Licensing</a:t>
            </a:r>
            <a:r>
              <a:rPr lang="en">
                <a:solidFill>
                  <a:srgbClr val="222222"/>
                </a:solidFill>
                <a:highlight>
                  <a:srgbClr val="FFFFFF"/>
                </a:highlight>
                <a:latin typeface="Arial"/>
                <a:ea typeface="Arial"/>
                <a:cs typeface="Arial"/>
                <a:sym typeface="Arial"/>
              </a:rPr>
              <a:t> requirements for veterinary technicians vary by state. The </a:t>
            </a:r>
            <a:r>
              <a:rPr lang="en">
                <a:solidFill>
                  <a:srgbClr val="246FC8"/>
                </a:solidFill>
                <a:highlight>
                  <a:srgbClr val="FFFFFF"/>
                </a:highlight>
                <a:uFill>
                  <a:noFill/>
                </a:uFill>
                <a:latin typeface="Arial"/>
                <a:ea typeface="Arial"/>
                <a:cs typeface="Arial"/>
                <a:sym typeface="Arial"/>
                <a:hlinkClick r:id="rId7"/>
              </a:rPr>
              <a:t>American Association of Veterinary State Boards (AAVSB)</a:t>
            </a:r>
            <a:r>
              <a:rPr lang="en">
                <a:solidFill>
                  <a:srgbClr val="222222"/>
                </a:solidFill>
                <a:highlight>
                  <a:srgbClr val="FFFFFF"/>
                </a:highlight>
                <a:latin typeface="Arial"/>
                <a:ea typeface="Arial"/>
                <a:cs typeface="Arial"/>
                <a:sym typeface="Arial"/>
              </a:rPr>
              <a:t> administers the </a:t>
            </a:r>
            <a:r>
              <a:rPr lang="en">
                <a:solidFill>
                  <a:srgbClr val="246FC8"/>
                </a:solidFill>
                <a:highlight>
                  <a:srgbClr val="FFFFFF"/>
                </a:highlight>
                <a:uFill>
                  <a:noFill/>
                </a:uFill>
                <a:latin typeface="Arial"/>
                <a:ea typeface="Arial"/>
                <a:cs typeface="Arial"/>
                <a:sym typeface="Arial"/>
                <a:hlinkClick r:id="rId8"/>
              </a:rPr>
              <a:t>Veterinary Technician National Examination</a:t>
            </a:r>
            <a:r>
              <a:rPr lang="en">
                <a:solidFill>
                  <a:srgbClr val="222222"/>
                </a:solidFill>
                <a:highlight>
                  <a:srgbClr val="FFFFFF"/>
                </a:highlight>
                <a:latin typeface="Arial"/>
                <a:ea typeface="Arial"/>
                <a:cs typeface="Arial"/>
                <a:sym typeface="Arial"/>
              </a:rPr>
              <a:t>, which typically is required. AAVSB maintains contact information for </a:t>
            </a:r>
            <a:r>
              <a:rPr lang="en">
                <a:solidFill>
                  <a:srgbClr val="246FC8"/>
                </a:solidFill>
                <a:highlight>
                  <a:srgbClr val="FFFFFF"/>
                </a:highlight>
                <a:uFill>
                  <a:noFill/>
                </a:uFill>
                <a:latin typeface="Arial"/>
                <a:ea typeface="Arial"/>
                <a:cs typeface="Arial"/>
                <a:sym typeface="Arial"/>
                <a:hlinkClick r:id="rId9"/>
              </a:rPr>
              <a:t>licensing boards</a:t>
            </a:r>
            <a:r>
              <a:rPr lang="en">
                <a:solidFill>
                  <a:srgbClr val="222222"/>
                </a:solidFill>
                <a:highlight>
                  <a:srgbClr val="FFFFFF"/>
                </a:highlight>
                <a:latin typeface="Arial"/>
                <a:ea typeface="Arial"/>
                <a:cs typeface="Arial"/>
                <a:sym typeface="Arial"/>
              </a:rPr>
              <a:t> in the U.S. and Canada on its website.</a:t>
            </a:r>
            <a:endParaRPr>
              <a:solidFill>
                <a:srgbClr val="222222"/>
              </a:solidFill>
              <a:highlight>
                <a:srgbClr val="FFFFFF"/>
              </a:highlight>
              <a:latin typeface="Arial"/>
              <a:ea typeface="Arial"/>
              <a:cs typeface="Arial"/>
              <a:sym typeface="Arial"/>
            </a:endParaRPr>
          </a:p>
          <a:p>
            <a:pPr marL="457200" marR="254000" lvl="0" indent="-311150" algn="l" rtl="0">
              <a:spcBef>
                <a:spcPts val="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Training and experience:</a:t>
            </a:r>
            <a:r>
              <a:rPr lang="en">
                <a:solidFill>
                  <a:srgbClr val="222222"/>
                </a:solidFill>
                <a:highlight>
                  <a:srgbClr val="FFFFFF"/>
                </a:highlight>
                <a:latin typeface="Arial"/>
                <a:ea typeface="Arial"/>
                <a:cs typeface="Arial"/>
                <a:sym typeface="Arial"/>
              </a:rPr>
              <a:t> Formal training typically includes laboratory and clinical work with live animals. It’s also a good idea to volunteer at a veterinarian's office or an animal shelter to gain experience.</a:t>
            </a:r>
            <a:endParaRPr>
              <a:solidFill>
                <a:srgbClr val="222222"/>
              </a:solidFill>
              <a:highlight>
                <a:srgbClr val="FFFFFF"/>
              </a:highlight>
              <a:latin typeface="Arial"/>
              <a:ea typeface="Arial"/>
              <a:cs typeface="Arial"/>
              <a:sym typeface="Arial"/>
            </a:endParaRPr>
          </a:p>
          <a:p>
            <a:pPr marL="0" lvl="0" indent="0" algn="l" rtl="0">
              <a:spcBef>
                <a:spcPts val="15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Veterinary Technician Salary</a:t>
            </a:r>
            <a:endParaRPr/>
          </a:p>
        </p:txBody>
      </p:sp>
      <p:sp>
        <p:nvSpPr>
          <p:cNvPr id="207" name="Google Shape;207;p2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1100"/>
              </a:spcBef>
              <a:spcAft>
                <a:spcPts val="0"/>
              </a:spcAft>
              <a:buNone/>
            </a:pPr>
            <a:r>
              <a:rPr lang="en">
                <a:solidFill>
                  <a:srgbClr val="222222"/>
                </a:solidFill>
                <a:highlight>
                  <a:srgbClr val="FFFFFF"/>
                </a:highlight>
                <a:latin typeface="Arial"/>
                <a:ea typeface="Arial"/>
                <a:cs typeface="Arial"/>
                <a:sym typeface="Arial"/>
              </a:rPr>
              <a:t>Veterinary technicians working in research tend to earn more money those working in offices serving family pets.</a:t>
            </a:r>
            <a:endParaRPr>
              <a:solidFill>
                <a:srgbClr val="222222"/>
              </a:solidFill>
              <a:highlight>
                <a:srgbClr val="FFFFFF"/>
              </a:highlight>
              <a:latin typeface="Arial"/>
              <a:ea typeface="Arial"/>
              <a:cs typeface="Arial"/>
              <a:sym typeface="Arial"/>
            </a:endParaRPr>
          </a:p>
          <a:p>
            <a:pPr marL="457200" marR="254000" lvl="0" indent="-311150" algn="l" rtl="0">
              <a:spcBef>
                <a:spcPts val="150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Median Annual Salary:</a:t>
            </a:r>
            <a:r>
              <a:rPr lang="en">
                <a:solidFill>
                  <a:srgbClr val="222222"/>
                </a:solidFill>
                <a:highlight>
                  <a:srgbClr val="FFFFFF"/>
                </a:highlight>
                <a:latin typeface="Arial"/>
                <a:ea typeface="Arial"/>
                <a:cs typeface="Arial"/>
                <a:sym typeface="Arial"/>
              </a:rPr>
              <a:t> $33,400 ($16.05/hour)</a:t>
            </a:r>
            <a:endParaRPr>
              <a:solidFill>
                <a:srgbClr val="222222"/>
              </a:solidFill>
              <a:highlight>
                <a:srgbClr val="FFFFFF"/>
              </a:highlight>
              <a:latin typeface="Arial"/>
              <a:ea typeface="Arial"/>
              <a:cs typeface="Arial"/>
              <a:sym typeface="Arial"/>
            </a:endParaRPr>
          </a:p>
          <a:p>
            <a:pPr marL="457200" marR="254000" lvl="0" indent="-311150" algn="l" rtl="0">
              <a:spcBef>
                <a:spcPts val="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Top 10% Annual Salary:</a:t>
            </a:r>
            <a:r>
              <a:rPr lang="en">
                <a:solidFill>
                  <a:srgbClr val="222222"/>
                </a:solidFill>
                <a:highlight>
                  <a:srgbClr val="FFFFFF"/>
                </a:highlight>
                <a:latin typeface="Arial"/>
                <a:ea typeface="Arial"/>
                <a:cs typeface="Arial"/>
                <a:sym typeface="Arial"/>
              </a:rPr>
              <a:t> $49,350 ($23.72/hour)</a:t>
            </a:r>
            <a:endParaRPr>
              <a:solidFill>
                <a:srgbClr val="222222"/>
              </a:solidFill>
              <a:highlight>
                <a:srgbClr val="FFFFFF"/>
              </a:highlight>
              <a:latin typeface="Arial"/>
              <a:ea typeface="Arial"/>
              <a:cs typeface="Arial"/>
              <a:sym typeface="Arial"/>
            </a:endParaRPr>
          </a:p>
          <a:p>
            <a:pPr marL="457200" marR="254000" lvl="0" indent="-311150" algn="l" rtl="0">
              <a:spcBef>
                <a:spcPts val="0"/>
              </a:spcBef>
              <a:spcAft>
                <a:spcPts val="0"/>
              </a:spcAft>
              <a:buClr>
                <a:srgbClr val="222222"/>
              </a:buClr>
              <a:buSzPts val="1300"/>
              <a:buFont typeface="Arial"/>
              <a:buChar char="●"/>
            </a:pPr>
            <a:r>
              <a:rPr lang="en" b="1">
                <a:solidFill>
                  <a:srgbClr val="222222"/>
                </a:solidFill>
                <a:highlight>
                  <a:srgbClr val="FFFFFF"/>
                </a:highlight>
                <a:latin typeface="Arial"/>
                <a:ea typeface="Arial"/>
                <a:cs typeface="Arial"/>
                <a:sym typeface="Arial"/>
              </a:rPr>
              <a:t>Bottom 10% Annual Salary:</a:t>
            </a:r>
            <a:r>
              <a:rPr lang="en">
                <a:solidFill>
                  <a:srgbClr val="222222"/>
                </a:solidFill>
                <a:highlight>
                  <a:srgbClr val="FFFFFF"/>
                </a:highlight>
                <a:latin typeface="Arial"/>
                <a:ea typeface="Arial"/>
                <a:cs typeface="Arial"/>
                <a:sym typeface="Arial"/>
              </a:rPr>
              <a:t> $22,880 ($11.00/hour)</a:t>
            </a:r>
            <a:endParaRPr>
              <a:solidFill>
                <a:srgbClr val="222222"/>
              </a:solidFill>
              <a:highlight>
                <a:srgbClr val="FFFFFF"/>
              </a:highlight>
              <a:latin typeface="Arial"/>
              <a:ea typeface="Arial"/>
              <a:cs typeface="Arial"/>
              <a:sym typeface="Arial"/>
            </a:endParaRPr>
          </a:p>
          <a:p>
            <a:pPr marL="0" marR="254000" lvl="0" indent="0" algn="l" rtl="0">
              <a:spcBef>
                <a:spcPts val="1500"/>
              </a:spcBef>
              <a:spcAft>
                <a:spcPts val="1500"/>
              </a:spcAft>
              <a:buNone/>
            </a:pPr>
            <a:r>
              <a:rPr lang="en">
                <a:solidFill>
                  <a:srgbClr val="222222"/>
                </a:solidFill>
                <a:highlight>
                  <a:srgbClr val="FFFFFF"/>
                </a:highlight>
                <a:latin typeface="Arial"/>
                <a:ea typeface="Arial"/>
                <a:cs typeface="Arial"/>
                <a:sym typeface="Arial"/>
              </a:rPr>
              <a:t>Veterinary Technicians can work in a variety of environments, including small animal, large animal, mixed animal, small exotic animals, zoo medicine, wildlife rehabilitation, and aquatics medicine.</a:t>
            </a:r>
            <a:endParaRPr>
              <a:solidFill>
                <a:srgbClr val="222222"/>
              </a:solidFill>
              <a:highlight>
                <a:srgbClr val="FFFFFF"/>
              </a:highlight>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Veterinarian </a:t>
            </a:r>
            <a:endParaRPr/>
          </a:p>
        </p:txBody>
      </p:sp>
      <p:sp>
        <p:nvSpPr>
          <p:cNvPr id="213" name="Google Shape;213;p27"/>
          <p:cNvSpPr txBox="1">
            <a:spLocks noGrp="1"/>
          </p:cNvSpPr>
          <p:nvPr>
            <p:ph type="body" idx="1"/>
          </p:nvPr>
        </p:nvSpPr>
        <p:spPr>
          <a:xfrm>
            <a:off x="729450" y="2078875"/>
            <a:ext cx="7688700" cy="2657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rgbClr val="000000"/>
                </a:solidFill>
                <a:highlight>
                  <a:srgbClr val="FFFFFF"/>
                </a:highlight>
                <a:latin typeface="Raleway"/>
                <a:ea typeface="Raleway"/>
                <a:cs typeface="Raleway"/>
                <a:sym typeface="Raleway"/>
              </a:rPr>
              <a:t>“Research veterinarians are often called in to solve both animal and human health problems, such as West Nile Virus, Mad Cow Disease and a host of other critical illnesses that affect huge populations of animals and people. Sometimes they work in a lab and use animals for research purposes (a highly controversial subject according to some), but even when they are working with animals, their primary goal is always first and foremost to maintain the safety and health of said animals.”</a:t>
            </a:r>
            <a:endParaRPr sz="1800">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729450" y="1232575"/>
            <a:ext cx="7688700" cy="84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Research Veterinarian Requirements and Salary (Government)</a:t>
            </a:r>
            <a:endParaRPr/>
          </a:p>
        </p:txBody>
      </p:sp>
      <p:sp>
        <p:nvSpPr>
          <p:cNvPr id="219" name="Google Shape;219;p2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DVM and PhD required in most cases</a:t>
            </a:r>
            <a:endParaRPr sz="1800">
              <a:solidFill>
                <a:srgbClr val="000000"/>
              </a:solidFill>
              <a:latin typeface="Raleway"/>
              <a:ea typeface="Raleway"/>
              <a:cs typeface="Raleway"/>
              <a:sym typeface="Raleway"/>
            </a:endParaRPr>
          </a:p>
          <a:p>
            <a:pPr marL="457200" lvl="0" indent="-342900" algn="l" rtl="0">
              <a:spcBef>
                <a:spcPts val="0"/>
              </a:spcBef>
              <a:spcAft>
                <a:spcPts val="0"/>
              </a:spcAft>
              <a:buClr>
                <a:srgbClr val="000000"/>
              </a:buClr>
              <a:buSzPts val="1800"/>
              <a:buFont typeface="Raleway"/>
              <a:buChar char="●"/>
            </a:pPr>
            <a:r>
              <a:rPr lang="en" sz="1800">
                <a:solidFill>
                  <a:srgbClr val="000000"/>
                </a:solidFill>
                <a:highlight>
                  <a:srgbClr val="F6F6F6"/>
                </a:highlight>
                <a:latin typeface="Raleway"/>
                <a:ea typeface="Raleway"/>
                <a:cs typeface="Raleway"/>
                <a:sym typeface="Raleway"/>
              </a:rPr>
              <a:t>Salary: $99,420 to $144,735</a:t>
            </a:r>
            <a:endParaRPr sz="1800">
              <a:solidFill>
                <a:srgbClr val="000000"/>
              </a:solidFill>
              <a:highlight>
                <a:srgbClr val="F6F6F6"/>
              </a:highlight>
              <a:latin typeface="Raleway"/>
              <a:ea typeface="Raleway"/>
              <a:cs typeface="Raleway"/>
              <a:sym typeface="Raleway"/>
            </a:endParaRPr>
          </a:p>
          <a:p>
            <a:pPr marL="0" lvl="0" indent="0" algn="l" rtl="0">
              <a:spcBef>
                <a:spcPts val="1600"/>
              </a:spcBef>
              <a:spcAft>
                <a:spcPts val="1600"/>
              </a:spcAft>
              <a:buNone/>
            </a:pPr>
            <a:endParaRPr sz="1800">
              <a:solidFill>
                <a:srgbClr val="000000"/>
              </a:solidFill>
              <a:highlight>
                <a:srgbClr val="F6F6F6"/>
              </a:highlight>
              <a:latin typeface="Raleway"/>
              <a:ea typeface="Raleway"/>
              <a:cs typeface="Raleway"/>
              <a:sym typeface="Raleway"/>
            </a:endParaRPr>
          </a:p>
        </p:txBody>
      </p:sp>
      <p:pic>
        <p:nvPicPr>
          <p:cNvPr id="220" name="Google Shape;220;p28"/>
          <p:cNvPicPr preferRelativeResize="0"/>
          <p:nvPr/>
        </p:nvPicPr>
        <p:blipFill>
          <a:blip r:embed="rId3">
            <a:alphaModFix/>
          </a:blip>
          <a:stretch>
            <a:fillRect/>
          </a:stretch>
        </p:blipFill>
        <p:spPr>
          <a:xfrm>
            <a:off x="2484575" y="2873250"/>
            <a:ext cx="4692575" cy="213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727650" y="1229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Research (PhD) That Can Involve Animals (Including Insects)</a:t>
            </a:r>
            <a:endParaRPr sz="2000"/>
          </a:p>
        </p:txBody>
      </p:sp>
      <p:sp>
        <p:nvSpPr>
          <p:cNvPr id="226" name="Google Shape;226;p29"/>
          <p:cNvSpPr txBox="1">
            <a:spLocks noGrp="1"/>
          </p:cNvSpPr>
          <p:nvPr>
            <p:ph type="body" idx="1"/>
          </p:nvPr>
        </p:nvSpPr>
        <p:spPr>
          <a:xfrm>
            <a:off x="729450" y="1764475"/>
            <a:ext cx="7688700" cy="3378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3"/>
              </a:rPr>
              <a:t>https://burnslab.umbc.edu/</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4"/>
              </a:rPr>
              <a:t>https://news.umbc.edu/umbcs-sarah-stellwagen-first-in-world-to-sequence-genes-for-spider-glue/</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5"/>
              </a:rPr>
              <a:t>https://biology.umbc.edu/directory/faculty/bieberich/</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6"/>
              </a:rPr>
              <a:t>https://www.mendelsonlab.net/</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7"/>
              </a:rPr>
              <a:t>https://userpages.umbc.edu/~blohr/</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8"/>
              </a:rPr>
              <a:t>https://omlandlab.umbc.edu/</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9"/>
              </a:rPr>
              <a:t>https://biology.umbc.edu/directory/faculty/person/ST65604/</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0"/>
              </a:rPr>
              <a:t>https://biology.umbc.edu/directory/faculty/brewster/brewster-lab/</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1"/>
              </a:rPr>
              <a:t>https://biology.umbc.edu/legates-lab/</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2"/>
              </a:rPr>
              <a:t>https://leipslab.umbc.edu/</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3"/>
              </a:rPr>
              <a:t>https://linlab.umbc.edu/</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4"/>
              </a:rPr>
              <a:t>http://lobolab.umbc.edu/research/</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5"/>
              </a:rPr>
              <a:t>https://biology.umbc.edu/directory/faculty/person/RX81928/</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6"/>
              </a:rPr>
              <a:t>https://biology.umbc.edu/padmanabhan-lab/</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7"/>
              </a:rPr>
              <a:t>https://biology.umbc.edu/directory/faculty/person/RA08807/</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8"/>
              </a:rPr>
              <a:t>https://starzlab.umbc.edu/</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19"/>
              </a:rPr>
              <a:t>https://biology.umbc.edu/vonhoff-lab/</a:t>
            </a:r>
            <a:endParaRPr sz="18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100" u="sng">
                <a:solidFill>
                  <a:schemeClr val="hlink"/>
                </a:solidFill>
                <a:latin typeface="Arial"/>
                <a:ea typeface="Arial"/>
                <a:cs typeface="Arial"/>
                <a:sym typeface="Arial"/>
                <a:hlinkClick r:id="rId20"/>
              </a:rPr>
              <a:t>https://biology.umbc.edu/directory/faculty/</a:t>
            </a:r>
            <a:endParaRPr sz="1800">
              <a:solidFill>
                <a:srgbClr val="000000"/>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a:spLocks noGrp="1"/>
          </p:cNvSpPr>
          <p:nvPr>
            <p:ph type="title"/>
          </p:nvPr>
        </p:nvSpPr>
        <p:spPr>
          <a:xfrm>
            <a:off x="282850" y="77950"/>
            <a:ext cx="5830800" cy="20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Thank you for attending!</a:t>
            </a:r>
            <a:endParaRPr sz="3000"/>
          </a:p>
          <a:p>
            <a:pPr marL="0" lvl="0" indent="0" algn="l" rtl="0">
              <a:spcBef>
                <a:spcPts val="0"/>
              </a:spcBef>
              <a:spcAft>
                <a:spcPts val="0"/>
              </a:spcAft>
              <a:buNone/>
            </a:pPr>
            <a:r>
              <a:rPr lang="en" sz="3000"/>
              <a:t>Check out the Career Fair in the RAC (11:30am to 3:30pm)</a:t>
            </a:r>
            <a:endParaRPr sz="3000"/>
          </a:p>
          <a:p>
            <a:pPr marL="0" lvl="0" indent="0" algn="l" rtl="0">
              <a:spcBef>
                <a:spcPts val="0"/>
              </a:spcBef>
              <a:spcAft>
                <a:spcPts val="0"/>
              </a:spcAft>
              <a:buNone/>
            </a:pPr>
            <a:endParaRPr/>
          </a:p>
        </p:txBody>
      </p:sp>
      <p:pic>
        <p:nvPicPr>
          <p:cNvPr id="232" name="Google Shape;232;p30"/>
          <p:cNvPicPr preferRelativeResize="0"/>
          <p:nvPr/>
        </p:nvPicPr>
        <p:blipFill>
          <a:blip r:embed="rId3">
            <a:alphaModFix/>
          </a:blip>
          <a:stretch>
            <a:fillRect/>
          </a:stretch>
        </p:blipFill>
        <p:spPr>
          <a:xfrm>
            <a:off x="368000" y="2339150"/>
            <a:ext cx="3556479" cy="2667353"/>
          </a:xfrm>
          <a:prstGeom prst="rect">
            <a:avLst/>
          </a:prstGeom>
          <a:noFill/>
          <a:ln>
            <a:noFill/>
          </a:ln>
        </p:spPr>
      </p:pic>
      <p:pic>
        <p:nvPicPr>
          <p:cNvPr id="233" name="Google Shape;233;p30"/>
          <p:cNvPicPr preferRelativeResize="0"/>
          <p:nvPr/>
        </p:nvPicPr>
        <p:blipFill>
          <a:blip r:embed="rId4">
            <a:alphaModFix/>
          </a:blip>
          <a:stretch>
            <a:fillRect/>
          </a:stretch>
        </p:blipFill>
        <p:spPr>
          <a:xfrm>
            <a:off x="6048023" y="2771950"/>
            <a:ext cx="2979404" cy="2234553"/>
          </a:xfrm>
          <a:prstGeom prst="rect">
            <a:avLst/>
          </a:prstGeom>
          <a:noFill/>
          <a:ln>
            <a:noFill/>
          </a:ln>
        </p:spPr>
      </p:pic>
      <p:pic>
        <p:nvPicPr>
          <p:cNvPr id="234" name="Google Shape;234;p30"/>
          <p:cNvPicPr preferRelativeResize="0"/>
          <p:nvPr/>
        </p:nvPicPr>
        <p:blipFill>
          <a:blip r:embed="rId5">
            <a:alphaModFix/>
          </a:blip>
          <a:stretch>
            <a:fillRect/>
          </a:stretch>
        </p:blipFill>
        <p:spPr>
          <a:xfrm>
            <a:off x="3747920" y="1939675"/>
            <a:ext cx="2300098" cy="30668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ctrTitle" idx="4294967295"/>
          </p:nvPr>
        </p:nvSpPr>
        <p:spPr>
          <a:xfrm>
            <a:off x="311708" y="1114175"/>
            <a:ext cx="85206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6000" b="1">
                <a:solidFill>
                  <a:srgbClr val="000000"/>
                </a:solidFill>
              </a:rPr>
              <a:t>Different Career Paths in Veterinary Medicine</a:t>
            </a:r>
            <a:endParaRPr sz="60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Emergency Medicine</a:t>
            </a:r>
            <a:endParaRPr/>
          </a:p>
        </p:txBody>
      </p:sp>
      <p:sp>
        <p:nvSpPr>
          <p:cNvPr id="101" name="Google Shape;101;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Take care of patients when they can’t reach their regular veterinarian.</a:t>
            </a:r>
            <a:endParaRPr sz="1800"/>
          </a:p>
          <a:p>
            <a:pPr marL="457200" lvl="0" indent="-342900" algn="l" rtl="0">
              <a:spcBef>
                <a:spcPts val="0"/>
              </a:spcBef>
              <a:spcAft>
                <a:spcPts val="0"/>
              </a:spcAft>
              <a:buSzPts val="1800"/>
              <a:buChar char="❖"/>
            </a:pPr>
            <a:r>
              <a:rPr lang="en" sz="1800"/>
              <a:t>Education:</a:t>
            </a:r>
            <a:endParaRPr sz="1800"/>
          </a:p>
          <a:p>
            <a:pPr marL="1371600" lvl="1" indent="-342900" algn="l" rtl="0">
              <a:spcBef>
                <a:spcPts val="0"/>
              </a:spcBef>
              <a:spcAft>
                <a:spcPts val="0"/>
              </a:spcAft>
              <a:buSzPts val="1800"/>
              <a:buChar char="➢"/>
            </a:pPr>
            <a:r>
              <a:rPr lang="en" sz="1800"/>
              <a:t>DVM.</a:t>
            </a:r>
            <a:endParaRPr sz="1800"/>
          </a:p>
          <a:p>
            <a:pPr marL="1371600" lvl="1" indent="-342900" algn="l" rtl="0">
              <a:spcBef>
                <a:spcPts val="0"/>
              </a:spcBef>
              <a:spcAft>
                <a:spcPts val="0"/>
              </a:spcAft>
              <a:buSzPts val="1800"/>
              <a:buChar char="➢"/>
            </a:pPr>
            <a:r>
              <a:rPr lang="en" sz="1800"/>
              <a:t>3 years in a residency program.</a:t>
            </a:r>
            <a:endParaRPr sz="1800"/>
          </a:p>
          <a:p>
            <a:pPr marL="1371600" lvl="1" indent="-342900" algn="l" rtl="0">
              <a:spcBef>
                <a:spcPts val="0"/>
              </a:spcBef>
              <a:spcAft>
                <a:spcPts val="0"/>
              </a:spcAft>
              <a:buSzPts val="1800"/>
              <a:buChar char="➢"/>
            </a:pPr>
            <a:r>
              <a:rPr lang="en" sz="1800"/>
              <a:t>Can become a Diplomat of the American College of Veterinary Emergency and Critical Care (DACVECC).</a:t>
            </a:r>
            <a:endParaRPr sz="1800"/>
          </a:p>
          <a:p>
            <a:pPr marL="457200" lvl="0" indent="-342900" algn="l" rtl="0">
              <a:spcBef>
                <a:spcPts val="0"/>
              </a:spcBef>
              <a:spcAft>
                <a:spcPts val="0"/>
              </a:spcAft>
              <a:buSzPts val="1800"/>
              <a:buChar char="❖"/>
            </a:pPr>
            <a:r>
              <a:rPr lang="en" sz="1800"/>
              <a:t>Salary:</a:t>
            </a:r>
            <a:endParaRPr sz="1800"/>
          </a:p>
          <a:p>
            <a:pPr marL="1371600" lvl="1" indent="-342900" algn="l" rtl="0">
              <a:spcBef>
                <a:spcPts val="0"/>
              </a:spcBef>
              <a:spcAft>
                <a:spcPts val="0"/>
              </a:spcAft>
              <a:buSzPts val="1800"/>
              <a:buChar char="➢"/>
            </a:pPr>
            <a:r>
              <a:rPr lang="en" sz="1800"/>
              <a:t>Entrance Salary: $35,000, starting residency salary (2018).</a:t>
            </a:r>
            <a:endParaRPr sz="1800"/>
          </a:p>
          <a:p>
            <a:pPr marL="1371600" lvl="1" indent="-342900" algn="l" rtl="0">
              <a:spcBef>
                <a:spcPts val="0"/>
              </a:spcBef>
              <a:spcAft>
                <a:spcPts val="0"/>
              </a:spcAft>
              <a:buSzPts val="1800"/>
              <a:buChar char="➢"/>
            </a:pPr>
            <a:r>
              <a:rPr lang="en" sz="1800"/>
              <a:t>Range Once Established: $71,500-$132,000 (June 2019).</a:t>
            </a:r>
            <a:endParaRPr sz="1800"/>
          </a:p>
          <a:p>
            <a:pPr marL="0" marR="0" lvl="0" indent="0" algn="l" rtl="0">
              <a:lnSpc>
                <a:spcPct val="115000"/>
              </a:lnSpc>
              <a:spcBef>
                <a:spcPts val="1600"/>
              </a:spcBef>
              <a:spcAft>
                <a:spcPts val="1600"/>
              </a:spcAft>
              <a:buNone/>
            </a:pPr>
            <a:endParaRPr/>
          </a:p>
        </p:txBody>
      </p:sp>
      <p:pic>
        <p:nvPicPr>
          <p:cNvPr id="102" name="Google Shape;102;p15"/>
          <p:cNvPicPr preferRelativeResize="0"/>
          <p:nvPr/>
        </p:nvPicPr>
        <p:blipFill>
          <a:blip r:embed="rId3">
            <a:alphaModFix/>
          </a:blip>
          <a:stretch>
            <a:fillRect/>
          </a:stretch>
        </p:blipFill>
        <p:spPr>
          <a:xfrm>
            <a:off x="6529875" y="525850"/>
            <a:ext cx="1652775" cy="1645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Emergency Medicine Cont.</a:t>
            </a:r>
            <a:endParaRPr/>
          </a:p>
        </p:txBody>
      </p:sp>
      <p:sp>
        <p:nvSpPr>
          <p:cNvPr id="108" name="Google Shape;108;p1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Worklife:</a:t>
            </a:r>
            <a:endParaRPr sz="1800"/>
          </a:p>
          <a:p>
            <a:pPr marL="914400" lvl="1" indent="-342900" algn="l" rtl="0">
              <a:spcBef>
                <a:spcPts val="0"/>
              </a:spcBef>
              <a:spcAft>
                <a:spcPts val="0"/>
              </a:spcAft>
              <a:buSzPts val="1800"/>
              <a:buChar char="➢"/>
            </a:pPr>
            <a:r>
              <a:rPr lang="en" sz="1800"/>
              <a:t>Rigorous; put in more work than other specialists.</a:t>
            </a:r>
            <a:endParaRPr sz="1800"/>
          </a:p>
          <a:p>
            <a:pPr marL="914400" lvl="1" indent="-342900" algn="l" rtl="0">
              <a:spcBef>
                <a:spcPts val="0"/>
              </a:spcBef>
              <a:spcAft>
                <a:spcPts val="0"/>
              </a:spcAft>
              <a:buSzPts val="1800"/>
              <a:buChar char="➢"/>
            </a:pPr>
            <a:r>
              <a:rPr lang="en" sz="1800"/>
              <a:t>Expected to work late evenings, weekends, and holidays.</a:t>
            </a:r>
            <a:endParaRPr sz="1800"/>
          </a:p>
          <a:p>
            <a:pPr marL="914400" lvl="1" indent="-342900" algn="l" rtl="0">
              <a:spcBef>
                <a:spcPts val="0"/>
              </a:spcBef>
              <a:spcAft>
                <a:spcPts val="0"/>
              </a:spcAft>
              <a:buSzPts val="1800"/>
              <a:buChar char="➢"/>
            </a:pPr>
            <a:r>
              <a:rPr lang="en" sz="1800"/>
              <a:t>Long work hours (ex- 1 week on, 1 week off).</a:t>
            </a:r>
            <a:endParaRPr sz="1800"/>
          </a:p>
          <a:p>
            <a:pPr marL="457200" lvl="0" indent="-342900" algn="l" rtl="0">
              <a:spcBef>
                <a:spcPts val="0"/>
              </a:spcBef>
              <a:spcAft>
                <a:spcPts val="0"/>
              </a:spcAft>
              <a:buSzPts val="1800"/>
              <a:buChar char="❖"/>
            </a:pPr>
            <a:r>
              <a:rPr lang="en" sz="1800"/>
              <a:t>Career Development:</a:t>
            </a:r>
            <a:endParaRPr sz="1800"/>
          </a:p>
          <a:p>
            <a:pPr marL="914400" lvl="1" indent="-342900" algn="l" rtl="0">
              <a:spcBef>
                <a:spcPts val="0"/>
              </a:spcBef>
              <a:spcAft>
                <a:spcPts val="0"/>
              </a:spcAft>
              <a:buSzPts val="1800"/>
              <a:buChar char="➢"/>
            </a:pPr>
            <a:r>
              <a:rPr lang="en" sz="1800"/>
              <a:t>Become owner of a practice.</a:t>
            </a:r>
            <a:endParaRPr sz="1800"/>
          </a:p>
          <a:p>
            <a:pPr marL="1371600" lvl="2" indent="-342900" algn="l" rtl="0">
              <a:spcBef>
                <a:spcPts val="0"/>
              </a:spcBef>
              <a:spcAft>
                <a:spcPts val="0"/>
              </a:spcAft>
              <a:buSzPts val="1800"/>
              <a:buChar char="■"/>
            </a:pPr>
            <a:r>
              <a:rPr lang="en" sz="1800"/>
              <a:t>Receive higher salary, but also more work in running a clinic.</a:t>
            </a:r>
            <a:endParaRPr sz="1800"/>
          </a:p>
          <a:p>
            <a:pPr marL="914400" lvl="1" indent="-342900" algn="l" rtl="0">
              <a:spcBef>
                <a:spcPts val="0"/>
              </a:spcBef>
              <a:spcAft>
                <a:spcPts val="0"/>
              </a:spcAft>
              <a:buSzPts val="1800"/>
              <a:buChar char="➢"/>
            </a:pPr>
            <a:r>
              <a:rPr lang="en" sz="1800"/>
              <a:t>Become an educator.</a:t>
            </a:r>
            <a:endParaRPr sz="1800"/>
          </a:p>
          <a:p>
            <a:pPr marL="1371600" lvl="2" indent="-342900" algn="l" rtl="0">
              <a:spcBef>
                <a:spcPts val="0"/>
              </a:spcBef>
              <a:spcAft>
                <a:spcPts val="0"/>
              </a:spcAft>
              <a:buSzPts val="1800"/>
              <a:buChar char="■"/>
            </a:pPr>
            <a:r>
              <a:rPr lang="en" sz="1800"/>
              <a:t>May require further PhD education.</a:t>
            </a:r>
            <a:endParaRPr sz="1800"/>
          </a:p>
          <a:p>
            <a:pPr marL="0" marR="0" lvl="0" indent="0" algn="l" rtl="0">
              <a:lnSpc>
                <a:spcPct val="115000"/>
              </a:lnSpc>
              <a:spcBef>
                <a:spcPts val="1600"/>
              </a:spcBef>
              <a:spcAft>
                <a:spcPts val="1600"/>
              </a:spcAft>
              <a:buNone/>
            </a:pPr>
            <a:endParaRPr/>
          </a:p>
        </p:txBody>
      </p:sp>
      <p:pic>
        <p:nvPicPr>
          <p:cNvPr id="109" name="Google Shape;109;p16"/>
          <p:cNvPicPr preferRelativeResize="0"/>
          <p:nvPr/>
        </p:nvPicPr>
        <p:blipFill>
          <a:blip r:embed="rId3">
            <a:alphaModFix/>
          </a:blip>
          <a:stretch>
            <a:fillRect/>
          </a:stretch>
        </p:blipFill>
        <p:spPr>
          <a:xfrm>
            <a:off x="6475025" y="578825"/>
            <a:ext cx="1866150" cy="1866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Shelter Medicine</a:t>
            </a:r>
            <a:endParaRPr/>
          </a:p>
        </p:txBody>
      </p:sp>
      <p:sp>
        <p:nvSpPr>
          <p:cNvPr id="115" name="Google Shape;115;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Help animals who need it most (community cats, abuse/neglect cases).</a:t>
            </a:r>
            <a:endParaRPr sz="1800"/>
          </a:p>
          <a:p>
            <a:pPr marL="457200" lvl="0" indent="-342900" algn="l" rtl="0">
              <a:spcBef>
                <a:spcPts val="0"/>
              </a:spcBef>
              <a:spcAft>
                <a:spcPts val="0"/>
              </a:spcAft>
              <a:buSzPts val="1800"/>
              <a:buChar char="❖"/>
            </a:pPr>
            <a:r>
              <a:rPr lang="en" sz="1800"/>
              <a:t>LOTS of spays and neuters, but also disease management.</a:t>
            </a:r>
            <a:endParaRPr sz="1800"/>
          </a:p>
          <a:p>
            <a:pPr marL="457200" lvl="0" indent="-342900" algn="l" rtl="0">
              <a:spcBef>
                <a:spcPts val="0"/>
              </a:spcBef>
              <a:spcAft>
                <a:spcPts val="0"/>
              </a:spcAft>
              <a:buSzPts val="1800"/>
              <a:buChar char="❖"/>
            </a:pPr>
            <a:r>
              <a:rPr lang="en" sz="1800"/>
              <a:t>Only started to gain traction in the 90’s with help from Maddie’s Fund.</a:t>
            </a:r>
            <a:endParaRPr sz="1800"/>
          </a:p>
          <a:p>
            <a:pPr marL="457200" lvl="0" indent="-342900" algn="l" rtl="0">
              <a:spcBef>
                <a:spcPts val="0"/>
              </a:spcBef>
              <a:spcAft>
                <a:spcPts val="0"/>
              </a:spcAft>
              <a:buSzPts val="1800"/>
              <a:buChar char="❖"/>
            </a:pPr>
            <a:r>
              <a:rPr lang="en" sz="1800"/>
              <a:t>Education:</a:t>
            </a:r>
            <a:endParaRPr sz="1800"/>
          </a:p>
          <a:p>
            <a:pPr marL="1371600" lvl="1" indent="-342900" algn="l" rtl="0">
              <a:spcBef>
                <a:spcPts val="0"/>
              </a:spcBef>
              <a:spcAft>
                <a:spcPts val="0"/>
              </a:spcAft>
              <a:buSzPts val="1800"/>
              <a:buChar char="➢"/>
            </a:pPr>
            <a:r>
              <a:rPr lang="en" sz="1800"/>
              <a:t>DVM; Masters in Public Health may be useful as well.</a:t>
            </a:r>
            <a:endParaRPr sz="1800"/>
          </a:p>
          <a:p>
            <a:pPr marL="1371600" lvl="1" indent="-342900" algn="l" rtl="0">
              <a:spcBef>
                <a:spcPts val="0"/>
              </a:spcBef>
              <a:spcAft>
                <a:spcPts val="0"/>
              </a:spcAft>
              <a:buSzPts val="1800"/>
              <a:buChar char="➢"/>
            </a:pPr>
            <a:r>
              <a:rPr lang="en" sz="1800"/>
              <a:t>Depending on the school, can do a track in shelter medicine focusing in epidemiology, animal forensics, etc..</a:t>
            </a:r>
            <a:endParaRPr sz="1800"/>
          </a:p>
          <a:p>
            <a:pPr marL="1371600" lvl="1" indent="-342900" algn="l" rtl="0">
              <a:spcBef>
                <a:spcPts val="0"/>
              </a:spcBef>
              <a:spcAft>
                <a:spcPts val="0"/>
              </a:spcAft>
              <a:buSzPts val="1800"/>
              <a:buChar char="➢"/>
            </a:pPr>
            <a:r>
              <a:rPr lang="en" sz="1800"/>
              <a:t>Can get further training after vet school in residency and certification programs.</a:t>
            </a:r>
            <a:endParaRPr sz="1800"/>
          </a:p>
          <a:p>
            <a:pPr marL="0" marR="0" lvl="0" indent="0" algn="l" rtl="0">
              <a:lnSpc>
                <a:spcPct val="115000"/>
              </a:lnSpc>
              <a:spcBef>
                <a:spcPts val="1600"/>
              </a:spcBef>
              <a:spcAft>
                <a:spcPts val="0"/>
              </a:spcAft>
              <a:buNone/>
            </a:pPr>
            <a:endParaRPr sz="1800"/>
          </a:p>
          <a:p>
            <a:pPr marL="0" marR="0" lvl="0" indent="0" algn="l" rtl="0">
              <a:lnSpc>
                <a:spcPct val="115000"/>
              </a:lnSpc>
              <a:spcBef>
                <a:spcPts val="1600"/>
              </a:spcBef>
              <a:spcAft>
                <a:spcPts val="1600"/>
              </a:spcAft>
              <a:buNone/>
            </a:pPr>
            <a:endParaRPr/>
          </a:p>
        </p:txBody>
      </p:sp>
      <p:pic>
        <p:nvPicPr>
          <p:cNvPr id="116" name="Google Shape;116;p17"/>
          <p:cNvPicPr preferRelativeResize="0"/>
          <p:nvPr/>
        </p:nvPicPr>
        <p:blipFill rotWithShape="1">
          <a:blip r:embed="rId3">
            <a:alphaModFix/>
          </a:blip>
          <a:srcRect l="2900" t="3266" r="3545" b="17456"/>
          <a:stretch/>
        </p:blipFill>
        <p:spPr>
          <a:xfrm>
            <a:off x="6519250" y="551406"/>
            <a:ext cx="1898900" cy="15274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Shelter Medicine Cont.</a:t>
            </a:r>
            <a:endParaRPr/>
          </a:p>
        </p:txBody>
      </p:sp>
      <p:sp>
        <p:nvSpPr>
          <p:cNvPr id="122" name="Google Shape;122;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Salary:</a:t>
            </a:r>
            <a:endParaRPr sz="1800"/>
          </a:p>
          <a:p>
            <a:pPr marL="1371600" lvl="1" indent="-342900" algn="l" rtl="0">
              <a:spcBef>
                <a:spcPts val="0"/>
              </a:spcBef>
              <a:spcAft>
                <a:spcPts val="0"/>
              </a:spcAft>
              <a:buSzPts val="1800"/>
              <a:buChar char="➢"/>
            </a:pPr>
            <a:r>
              <a:rPr lang="en" sz="1800"/>
              <a:t>$60,000-$75,000 (2011).</a:t>
            </a:r>
            <a:endParaRPr sz="1800"/>
          </a:p>
          <a:p>
            <a:pPr marL="457200" lvl="0" indent="-342900" algn="l" rtl="0">
              <a:spcBef>
                <a:spcPts val="0"/>
              </a:spcBef>
              <a:spcAft>
                <a:spcPts val="0"/>
              </a:spcAft>
              <a:buSzPts val="1800"/>
              <a:buChar char="❖"/>
            </a:pPr>
            <a:r>
              <a:rPr lang="en" sz="1800"/>
              <a:t>Worklife:</a:t>
            </a:r>
            <a:endParaRPr sz="1800"/>
          </a:p>
          <a:p>
            <a:pPr marL="1371600" lvl="1" indent="-342900" algn="l" rtl="0">
              <a:spcBef>
                <a:spcPts val="0"/>
              </a:spcBef>
              <a:spcAft>
                <a:spcPts val="0"/>
              </a:spcAft>
              <a:buSzPts val="1800"/>
              <a:buChar char="➢"/>
            </a:pPr>
            <a:r>
              <a:rPr lang="en" sz="1800"/>
              <a:t>Lots of work to do, but very rewarding to see animals find their forever homes.</a:t>
            </a:r>
            <a:endParaRPr sz="1800"/>
          </a:p>
          <a:p>
            <a:pPr marL="457200" lvl="0" indent="-342900" algn="l" rtl="0">
              <a:spcBef>
                <a:spcPts val="0"/>
              </a:spcBef>
              <a:spcAft>
                <a:spcPts val="0"/>
              </a:spcAft>
              <a:buSzPts val="1800"/>
              <a:buChar char="❖"/>
            </a:pPr>
            <a:r>
              <a:rPr lang="en" sz="1800"/>
              <a:t>Career Development:</a:t>
            </a:r>
            <a:endParaRPr sz="1800"/>
          </a:p>
          <a:p>
            <a:pPr marL="1371600" lvl="1" indent="-342900" algn="l" rtl="0">
              <a:spcBef>
                <a:spcPts val="0"/>
              </a:spcBef>
              <a:spcAft>
                <a:spcPts val="0"/>
              </a:spcAft>
              <a:buSzPts val="1800"/>
              <a:buChar char="➢"/>
            </a:pPr>
            <a:r>
              <a:rPr lang="en" sz="1800"/>
              <a:t>Can go into teaching; may need a PhD for this.</a:t>
            </a:r>
            <a:endParaRPr sz="1800"/>
          </a:p>
          <a:p>
            <a:pPr marL="1371600" lvl="1" indent="-342900" algn="l" rtl="0">
              <a:spcBef>
                <a:spcPts val="0"/>
              </a:spcBef>
              <a:spcAft>
                <a:spcPts val="0"/>
              </a:spcAft>
              <a:buSzPts val="1800"/>
              <a:buChar char="➢"/>
            </a:pPr>
            <a:r>
              <a:rPr lang="en" sz="1800"/>
              <a:t>Certification courses to learn more (Maddie’s Professional Certificate in Shelter Medicine and others).</a:t>
            </a:r>
            <a:endParaRPr sz="1800"/>
          </a:p>
          <a:p>
            <a:pPr marL="0" marR="0" lvl="0" indent="0" algn="l" rtl="0">
              <a:lnSpc>
                <a:spcPct val="115000"/>
              </a:lnSpc>
              <a:spcBef>
                <a:spcPts val="1600"/>
              </a:spcBef>
              <a:spcAft>
                <a:spcPts val="0"/>
              </a:spcAft>
              <a:buNone/>
            </a:pPr>
            <a:endParaRPr sz="1800"/>
          </a:p>
          <a:p>
            <a:pPr marL="0" marR="0" lvl="0" indent="0" algn="l" rtl="0">
              <a:lnSpc>
                <a:spcPct val="115000"/>
              </a:lnSpc>
              <a:spcBef>
                <a:spcPts val="1600"/>
              </a:spcBef>
              <a:spcAft>
                <a:spcPts val="1600"/>
              </a:spcAft>
              <a:buNone/>
            </a:pPr>
            <a:endParaRPr/>
          </a:p>
        </p:txBody>
      </p:sp>
      <p:pic>
        <p:nvPicPr>
          <p:cNvPr id="123" name="Google Shape;123;p18"/>
          <p:cNvPicPr preferRelativeResize="0"/>
          <p:nvPr/>
        </p:nvPicPr>
        <p:blipFill>
          <a:blip r:embed="rId3">
            <a:alphaModFix/>
          </a:blip>
          <a:stretch>
            <a:fillRect/>
          </a:stretch>
        </p:blipFill>
        <p:spPr>
          <a:xfrm>
            <a:off x="5580213" y="612025"/>
            <a:ext cx="3114675" cy="1466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Small Animal Practice</a:t>
            </a:r>
            <a:endParaRPr/>
          </a:p>
        </p:txBody>
      </p:sp>
      <p:sp>
        <p:nvSpPr>
          <p:cNvPr id="129" name="Google Shape;129;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Treat companion animals in a clinic setting handling appointments, surgeries, and occasionally emergencies.</a:t>
            </a:r>
            <a:endParaRPr sz="1800"/>
          </a:p>
          <a:p>
            <a:pPr marL="0" lvl="0" indent="0" algn="l" rtl="0">
              <a:spcBef>
                <a:spcPts val="1600"/>
              </a:spcBef>
              <a:spcAft>
                <a:spcPts val="0"/>
              </a:spcAft>
              <a:buNone/>
            </a:pPr>
            <a:r>
              <a:rPr lang="en" sz="1800"/>
              <a:t>Appointments include: annual wellness exams, vaccinations, evaluating and treating wounds, diagnostic testing, neonate care, and MUCH MORE.</a:t>
            </a:r>
            <a:endParaRPr sz="1800"/>
          </a:p>
          <a:p>
            <a:pPr marL="0" lvl="0" indent="0" algn="l" rtl="0">
              <a:spcBef>
                <a:spcPts val="1600"/>
              </a:spcBef>
              <a:spcAft>
                <a:spcPts val="0"/>
              </a:spcAft>
              <a:buNone/>
            </a:pPr>
            <a:r>
              <a:rPr lang="en" sz="1800"/>
              <a:t>Must stay up-to-date with new research and can go to continuing education conferences</a:t>
            </a:r>
            <a:endParaRPr sz="1800"/>
          </a:p>
          <a:p>
            <a:pPr marL="457200" lvl="0" indent="-342900" algn="l" rtl="0">
              <a:spcBef>
                <a:spcPts val="1600"/>
              </a:spcBef>
              <a:spcAft>
                <a:spcPts val="0"/>
              </a:spcAft>
              <a:buSzPts val="1800"/>
              <a:buChar char="-"/>
            </a:pPr>
            <a:r>
              <a:rPr lang="en" sz="1800"/>
              <a:t>Entrance salary - $71,462</a:t>
            </a:r>
            <a:endParaRPr sz="1800"/>
          </a:p>
          <a:p>
            <a:pPr marL="0" lvl="0" indent="0" algn="l" rtl="0">
              <a:spcBef>
                <a:spcPts val="1600"/>
              </a:spcBef>
              <a:spcAft>
                <a:spcPts val="1600"/>
              </a:spcAft>
              <a:buNone/>
            </a:pPr>
            <a:endParaRPr sz="1800"/>
          </a:p>
        </p:txBody>
      </p:sp>
      <p:pic>
        <p:nvPicPr>
          <p:cNvPr id="130" name="Google Shape;130;p19"/>
          <p:cNvPicPr preferRelativeResize="0"/>
          <p:nvPr/>
        </p:nvPicPr>
        <p:blipFill>
          <a:blip r:embed="rId3">
            <a:alphaModFix/>
          </a:blip>
          <a:stretch>
            <a:fillRect/>
          </a:stretch>
        </p:blipFill>
        <p:spPr>
          <a:xfrm>
            <a:off x="5939729" y="0"/>
            <a:ext cx="3218321" cy="2078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 Animal cont.</a:t>
            </a:r>
            <a:endParaRPr/>
          </a:p>
        </p:txBody>
      </p:sp>
      <p:sp>
        <p:nvSpPr>
          <p:cNvPr id="136" name="Google Shape;136;p20"/>
          <p:cNvSpPr txBox="1">
            <a:spLocks noGrp="1"/>
          </p:cNvSpPr>
          <p:nvPr>
            <p:ph type="body" idx="1"/>
          </p:nvPr>
        </p:nvSpPr>
        <p:spPr>
          <a:xfrm>
            <a:off x="729450" y="2078875"/>
            <a:ext cx="7569000" cy="294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NAVLE, The North American Veterinary Licensing Exam - the only required exam to legally practice in US (other states may need more licensing)</a:t>
            </a:r>
            <a:endParaRPr sz="2000"/>
          </a:p>
          <a:p>
            <a:pPr marL="0" lvl="0" indent="0" algn="l" rtl="0">
              <a:spcBef>
                <a:spcPts val="1600"/>
              </a:spcBef>
              <a:spcAft>
                <a:spcPts val="0"/>
              </a:spcAft>
              <a:buNone/>
            </a:pPr>
            <a:r>
              <a:rPr lang="en" sz="2000"/>
              <a:t>Internships - not mandatory, but strengthens new skills.  Beneficial if not going straight into practice; can lead to residency</a:t>
            </a:r>
            <a:endParaRPr sz="2000"/>
          </a:p>
          <a:p>
            <a:pPr marL="0" lvl="0" indent="0" algn="l" rtl="0">
              <a:spcBef>
                <a:spcPts val="1600"/>
              </a:spcBef>
              <a:spcAft>
                <a:spcPts val="1600"/>
              </a:spcAft>
              <a:buNone/>
            </a:pPr>
            <a:r>
              <a:rPr lang="en" sz="2000"/>
              <a:t>Specialities - additional education available for those interested in board-certified specialty</a:t>
            </a:r>
            <a:endParaRPr sz="2000"/>
          </a:p>
        </p:txBody>
      </p:sp>
      <p:pic>
        <p:nvPicPr>
          <p:cNvPr id="137" name="Google Shape;137;p20"/>
          <p:cNvPicPr preferRelativeResize="0"/>
          <p:nvPr/>
        </p:nvPicPr>
        <p:blipFill>
          <a:blip r:embed="rId3">
            <a:alphaModFix/>
          </a:blip>
          <a:stretch>
            <a:fillRect/>
          </a:stretch>
        </p:blipFill>
        <p:spPr>
          <a:xfrm>
            <a:off x="4517575" y="0"/>
            <a:ext cx="4200824" cy="2155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Veterinary Educators - Clinical Instructor</a:t>
            </a:r>
            <a:endParaRPr/>
          </a:p>
        </p:txBody>
      </p:sp>
      <p:sp>
        <p:nvSpPr>
          <p:cNvPr id="143" name="Google Shape;143;p21"/>
          <p:cNvSpPr txBox="1">
            <a:spLocks noGrp="1"/>
          </p:cNvSpPr>
          <p:nvPr>
            <p:ph type="body" idx="1"/>
          </p:nvPr>
        </p:nvSpPr>
        <p:spPr>
          <a:xfrm>
            <a:off x="729450" y="2021850"/>
            <a:ext cx="49362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Instruct in the clinical setting</a:t>
            </a:r>
            <a:endParaRPr sz="1800"/>
          </a:p>
          <a:p>
            <a:pPr marL="457200" lvl="0" indent="-342900" algn="l" rtl="0">
              <a:spcBef>
                <a:spcPts val="0"/>
              </a:spcBef>
              <a:spcAft>
                <a:spcPts val="0"/>
              </a:spcAft>
              <a:buSzPts val="1800"/>
              <a:buChar char="-"/>
            </a:pPr>
            <a:r>
              <a:rPr lang="en" sz="1800"/>
              <a:t>Interact with students as an educator</a:t>
            </a:r>
            <a:endParaRPr sz="1800"/>
          </a:p>
          <a:p>
            <a:pPr marL="457200" lvl="0" indent="-342900" algn="l" rtl="0">
              <a:spcBef>
                <a:spcPts val="0"/>
              </a:spcBef>
              <a:spcAft>
                <a:spcPts val="0"/>
              </a:spcAft>
              <a:buSzPts val="1800"/>
              <a:buChar char="-"/>
            </a:pPr>
            <a:r>
              <a:rPr lang="en" sz="1800"/>
              <a:t>Required education and experience:</a:t>
            </a:r>
            <a:endParaRPr sz="1800"/>
          </a:p>
          <a:p>
            <a:pPr marL="914400" lvl="1" indent="-342900" algn="l" rtl="0">
              <a:spcBef>
                <a:spcPts val="0"/>
              </a:spcBef>
              <a:spcAft>
                <a:spcPts val="0"/>
              </a:spcAft>
              <a:buSzPts val="1800"/>
              <a:buChar char="-"/>
            </a:pPr>
            <a:r>
              <a:rPr lang="en" sz="1800"/>
              <a:t>Doctorate in Vet Medicine; PhD not necessary, but preferred</a:t>
            </a:r>
            <a:endParaRPr sz="1800"/>
          </a:p>
          <a:p>
            <a:pPr marL="914400" lvl="1" indent="-342900" algn="l" rtl="0">
              <a:spcBef>
                <a:spcPts val="0"/>
              </a:spcBef>
              <a:spcAft>
                <a:spcPts val="0"/>
              </a:spcAft>
              <a:buSzPts val="1800"/>
              <a:buChar char="-"/>
            </a:pPr>
            <a:r>
              <a:rPr lang="en" sz="1800"/>
              <a:t>2-3 years of private/public practice experience</a:t>
            </a:r>
            <a:endParaRPr sz="1800"/>
          </a:p>
          <a:p>
            <a:pPr marL="457200" lvl="0" indent="-342900" algn="l" rtl="0">
              <a:spcBef>
                <a:spcPts val="0"/>
              </a:spcBef>
              <a:spcAft>
                <a:spcPts val="0"/>
              </a:spcAft>
              <a:buSzPts val="1800"/>
              <a:buChar char="-"/>
            </a:pPr>
            <a:r>
              <a:rPr lang="en" sz="1800"/>
              <a:t>Entrance salary:  $92,125</a:t>
            </a:r>
            <a:endParaRPr sz="1800"/>
          </a:p>
        </p:txBody>
      </p:sp>
      <p:pic>
        <p:nvPicPr>
          <p:cNvPr id="144" name="Google Shape;144;p21"/>
          <p:cNvPicPr preferRelativeResize="0"/>
          <p:nvPr/>
        </p:nvPicPr>
        <p:blipFill>
          <a:blip r:embed="rId3">
            <a:alphaModFix/>
          </a:blip>
          <a:stretch>
            <a:fillRect/>
          </a:stretch>
        </p:blipFill>
        <p:spPr>
          <a:xfrm>
            <a:off x="5543425" y="2021850"/>
            <a:ext cx="3477626" cy="2608226"/>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1405</Words>
  <Application>Microsoft Office PowerPoint</Application>
  <PresentationFormat>On-screen Show (16:9)</PresentationFormat>
  <Paragraphs>149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Roboto</vt:lpstr>
      <vt:lpstr>Roboto Medium</vt:lpstr>
      <vt:lpstr>Roboto Thin</vt:lpstr>
      <vt:lpstr>Raleway</vt:lpstr>
      <vt:lpstr>Lato</vt:lpstr>
      <vt:lpstr>Streamline</vt:lpstr>
      <vt:lpstr>Pre-Veterinary Society GBM 9/25/19</vt:lpstr>
      <vt:lpstr>Different Career Paths in Veterinary Medicine</vt:lpstr>
      <vt:lpstr>Emergency Medicine</vt:lpstr>
      <vt:lpstr>Emergency Medicine Cont.</vt:lpstr>
      <vt:lpstr>Shelter Medicine</vt:lpstr>
      <vt:lpstr>Shelter Medicine Cont.</vt:lpstr>
      <vt:lpstr>General Small Animal Practice</vt:lpstr>
      <vt:lpstr>Small Animal cont.</vt:lpstr>
      <vt:lpstr>Veterinary Educators - Clinical Instructor</vt:lpstr>
      <vt:lpstr>PowerPoint Presentation</vt:lpstr>
      <vt:lpstr>Job Availability, Security, &amp; Advancement</vt:lpstr>
      <vt:lpstr>Veterinary Technician</vt:lpstr>
      <vt:lpstr>Veterinary Technician Continued...</vt:lpstr>
      <vt:lpstr>Veterinary Technician Salary</vt:lpstr>
      <vt:lpstr>Research Veterinarian </vt:lpstr>
      <vt:lpstr>Research Veterinarian Requirements and Salary (Government)</vt:lpstr>
      <vt:lpstr>Research (PhD) That Can Involve Animals (Including Insects)</vt:lpstr>
      <vt:lpstr>Thank you for attending! Check out the Career Fair in the RAC (11:30am to 3:30pm)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Pre-Veterinary Society GBM 9/25/19</dc:title>
  <dc:creator>Jenni Kelleher</dc:creator>
  <cp:lastModifiedBy>Jenni Kelleher</cp:lastModifiedBy>
  <cp:revision>1</cp:revision>
  <dcterms:modified xsi:type="dcterms:W3CDTF">2019-09-26T01:10:17Z</dcterms:modified>
</cp:coreProperties>
</file>