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Raleway"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421b96b9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6421b96b9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421b96b9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421b96b9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421b96b9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421b96b9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421b96b9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421b96b9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630c334cc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630c334c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Drivers to VT- Savannah, me, maybe grace- 1 spot left if you know anyone that wants to come- may post about it later</a:t>
            </a:r>
            <a:endParaRPr/>
          </a:p>
          <a:p>
            <a:pPr marL="457200" lvl="0" indent="-298450" algn="l" rtl="0">
              <a:spcBef>
                <a:spcPts val="0"/>
              </a:spcBef>
              <a:spcAft>
                <a:spcPts val="0"/>
              </a:spcAft>
              <a:buSzPts val="1100"/>
              <a:buChar char="●"/>
            </a:pPr>
            <a:r>
              <a:rPr lang="en"/>
              <a:t>Dr. Holland- made a poll on myUMBC- please answer by Sunday</a:t>
            </a:r>
            <a:endParaRPr/>
          </a:p>
          <a:p>
            <a:pPr marL="457200" lvl="0" indent="-298450" algn="l" rtl="0">
              <a:spcBef>
                <a:spcPts val="0"/>
              </a:spcBef>
              <a:spcAft>
                <a:spcPts val="0"/>
              </a:spcAft>
              <a:buSzPts val="1100"/>
              <a:buChar char="●"/>
            </a:pPr>
            <a:r>
              <a:rPr lang="en"/>
              <a:t>Sent email to people going to VT, please answer by friday, or I’m taking you off the list for going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421b96b9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421b96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41a71730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41a7173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41a71730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41a71730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41a71730a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41a71730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641a71730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641a71730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41a71730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41a71730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41f4daf3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41f4daf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google.com/imgres?imgurl=https%3A%2F%2Fbarcs.org%2Fstatic%2Fimg%2Fbarcs-logo-blue.png&amp;imgrefurl=https%3A%2F%2Fbarcs.org%2F&amp;docid=7UP82W5u4OeeEM&amp;tbnid=IIzD7eZotm2yZM%3A&amp;vet=10ahUKEwiIvJXmibDlAhXmw1kKHWLFAx8QMwhDKAAwAA..i&amp;w=600&amp;h=283&amp;bih=657&amp;biw=1366&amp;q=barcs&amp;ved=0ahUKEwiIvJXmibDlAhXmw1kKHWLFAx8QMwhDKAAwAA&amp;iact=mrc&amp;uact=8</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trrcmd.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k-9lifesavers.org/" TargetMode="External"/><Relationship Id="rId5" Type="http://schemas.openxmlformats.org/officeDocument/2006/relationships/hyperlink" Target="http://caninehumane.org/" TargetMode="External"/><Relationship Id="rId4" Type="http://schemas.openxmlformats.org/officeDocument/2006/relationships/hyperlink" Target="http://www.smallmiraclesrescue.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forms/d/e/1FAIpQLSe1D4PcseFkA-NbyuhIHlTqiy-1o9gnbydkXHMI4iO7BlJMiA/viewform"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www.baltimoresun.com/education/bs-md-maryland-2019-test-scores-20190827-f7bmkyju3vbo3odiiddzbhh5w4-story.html" TargetMode="External"/><Relationship Id="rId4" Type="http://schemas.openxmlformats.org/officeDocument/2006/relationships/hyperlink" Target="http://www.baltimoresun.com/news/maryland/education/bs-md-ci-lakeland-success-20170927-story.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entlegiantsdrafthorserescue.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barcs.or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docs.google.com/forms/d/e/1FAIpQLScG8e0k0q-v7bqIGjaU7oclsu5CCttXlcEnDB1pjiwiVjO4oQ/viewfor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1124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600" b="1">
                <a:solidFill>
                  <a:schemeClr val="dk2"/>
                </a:solidFill>
                <a:latin typeface="Raleway"/>
                <a:ea typeface="Raleway"/>
                <a:cs typeface="Raleway"/>
                <a:sym typeface="Raleway"/>
              </a:rPr>
              <a:t>Pre-Veterinary Society GBM:</a:t>
            </a:r>
            <a:endParaRPr sz="3600" b="1">
              <a:solidFill>
                <a:schemeClr val="dk2"/>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3600" b="1">
                <a:solidFill>
                  <a:schemeClr val="dk2"/>
                </a:solidFill>
                <a:latin typeface="Raleway"/>
                <a:ea typeface="Raleway"/>
                <a:cs typeface="Raleway"/>
                <a:sym typeface="Raleway"/>
              </a:rPr>
              <a:t>Animal Experiences</a:t>
            </a:r>
            <a:endParaRPr sz="3600" b="1">
              <a:solidFill>
                <a:schemeClr val="dk2"/>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3600" b="1">
                <a:solidFill>
                  <a:schemeClr val="dk2"/>
                </a:solidFill>
                <a:latin typeface="Raleway"/>
                <a:ea typeface="Raleway"/>
                <a:cs typeface="Raleway"/>
                <a:sym typeface="Raleway"/>
              </a:rPr>
              <a:t>10/23/19</a:t>
            </a:r>
            <a:endParaRPr>
              <a:solidFill>
                <a:schemeClr val="dk2"/>
              </a:solidFill>
            </a:endParaRPr>
          </a:p>
        </p:txBody>
      </p:sp>
      <p:pic>
        <p:nvPicPr>
          <p:cNvPr id="55" name="Google Shape;55;p13"/>
          <p:cNvPicPr preferRelativeResize="0"/>
          <p:nvPr/>
        </p:nvPicPr>
        <p:blipFill rotWithShape="1">
          <a:blip r:embed="rId3">
            <a:alphaModFix/>
          </a:blip>
          <a:srcRect r="37248" b="14288"/>
          <a:stretch/>
        </p:blipFill>
        <p:spPr>
          <a:xfrm>
            <a:off x="311700" y="2218525"/>
            <a:ext cx="2377800" cy="2435875"/>
          </a:xfrm>
          <a:prstGeom prst="rect">
            <a:avLst/>
          </a:prstGeom>
          <a:noFill/>
          <a:ln>
            <a:noFill/>
          </a:ln>
        </p:spPr>
      </p:pic>
      <p:pic>
        <p:nvPicPr>
          <p:cNvPr id="56" name="Google Shape;56;p13"/>
          <p:cNvPicPr preferRelativeResize="0"/>
          <p:nvPr/>
        </p:nvPicPr>
        <p:blipFill rotWithShape="1">
          <a:blip r:embed="rId4">
            <a:alphaModFix/>
          </a:blip>
          <a:srcRect l="-1380" r="1380" b="16415"/>
          <a:stretch/>
        </p:blipFill>
        <p:spPr>
          <a:xfrm>
            <a:off x="3455100" y="2191800"/>
            <a:ext cx="2233801" cy="2489324"/>
          </a:xfrm>
          <a:prstGeom prst="rect">
            <a:avLst/>
          </a:prstGeom>
          <a:noFill/>
          <a:ln>
            <a:noFill/>
          </a:ln>
        </p:spPr>
      </p:pic>
      <p:pic>
        <p:nvPicPr>
          <p:cNvPr id="57" name="Google Shape;57;p13"/>
          <p:cNvPicPr preferRelativeResize="0"/>
          <p:nvPr/>
        </p:nvPicPr>
        <p:blipFill rotWithShape="1">
          <a:blip r:embed="rId5">
            <a:alphaModFix/>
          </a:blip>
          <a:srcRect t="6444" b="8202"/>
          <a:stretch/>
        </p:blipFill>
        <p:spPr>
          <a:xfrm>
            <a:off x="6304150" y="2191800"/>
            <a:ext cx="2528150" cy="2489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Horse and Small Animal Experience</a:t>
            </a:r>
            <a:endParaRPr/>
          </a:p>
        </p:txBody>
      </p:sp>
      <p:sp>
        <p:nvSpPr>
          <p:cNvPr id="118" name="Google Shape;118;p22"/>
          <p:cNvSpPr txBox="1">
            <a:spLocks noGrp="1"/>
          </p:cNvSpPr>
          <p:nvPr>
            <p:ph type="body" idx="1"/>
          </p:nvPr>
        </p:nvSpPr>
        <p:spPr>
          <a:xfrm>
            <a:off x="311700" y="1152475"/>
            <a:ext cx="8520600" cy="4401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Therapeutic and Recreational Riding Center (TRRC)</a:t>
            </a:r>
            <a:endParaRPr sz="1400"/>
          </a:p>
          <a:p>
            <a:pPr marL="914400" lvl="1" indent="-317500" algn="l" rtl="0">
              <a:spcBef>
                <a:spcPts val="0"/>
              </a:spcBef>
              <a:spcAft>
                <a:spcPts val="0"/>
              </a:spcAft>
              <a:buSzPts val="1400"/>
              <a:buChar char="○"/>
            </a:pPr>
            <a:r>
              <a:rPr lang="en" u="sng">
                <a:solidFill>
                  <a:schemeClr val="hlink"/>
                </a:solidFill>
                <a:hlinkClick r:id="rId3"/>
              </a:rPr>
              <a:t>https://www.trrcmd.org/</a:t>
            </a:r>
            <a:endParaRPr/>
          </a:p>
          <a:p>
            <a:pPr marL="457200" lvl="0" indent="-317500" algn="l" rtl="0">
              <a:spcBef>
                <a:spcPts val="0"/>
              </a:spcBef>
              <a:spcAft>
                <a:spcPts val="0"/>
              </a:spcAft>
              <a:buSzPts val="1400"/>
              <a:buChar char="●"/>
            </a:pPr>
            <a:r>
              <a:rPr lang="en" sz="1400"/>
              <a:t>Patapsco Horse Center</a:t>
            </a:r>
            <a:endParaRPr sz="1400"/>
          </a:p>
          <a:p>
            <a:pPr marL="914400" lvl="1" indent="-317500" algn="l" rtl="0">
              <a:spcBef>
                <a:spcPts val="0"/>
              </a:spcBef>
              <a:spcAft>
                <a:spcPts val="0"/>
              </a:spcAft>
              <a:buSzPts val="1400"/>
              <a:buChar char="○"/>
            </a:pPr>
            <a:r>
              <a:rPr lang="en"/>
              <a:t>Is also a therapeutic riding center, but only certain times of the year</a:t>
            </a:r>
            <a:endParaRPr/>
          </a:p>
          <a:p>
            <a:pPr marL="914400" lvl="1" indent="-317500" algn="l" rtl="0">
              <a:spcBef>
                <a:spcPts val="0"/>
              </a:spcBef>
              <a:spcAft>
                <a:spcPts val="0"/>
              </a:spcAft>
              <a:buSzPts val="1400"/>
              <a:buChar char="○"/>
            </a:pPr>
            <a:r>
              <a:rPr lang="en"/>
              <a:t>Let Jenni know if you want to volunteer</a:t>
            </a:r>
            <a:endParaRPr/>
          </a:p>
          <a:p>
            <a:pPr marL="457200" lvl="0" indent="-317500" algn="l" rtl="0">
              <a:spcBef>
                <a:spcPts val="0"/>
              </a:spcBef>
              <a:spcAft>
                <a:spcPts val="0"/>
              </a:spcAft>
              <a:buSzPts val="1400"/>
              <a:buChar char="●"/>
            </a:pPr>
            <a:r>
              <a:rPr lang="en" sz="1400"/>
              <a:t>Small Miracles Cat and Dog Rescue</a:t>
            </a:r>
            <a:endParaRPr sz="1400"/>
          </a:p>
          <a:p>
            <a:pPr marL="914400" lvl="1" indent="-317500" algn="l" rtl="0">
              <a:spcBef>
                <a:spcPts val="0"/>
              </a:spcBef>
              <a:spcAft>
                <a:spcPts val="0"/>
              </a:spcAft>
              <a:buSzPts val="1400"/>
              <a:buChar char="○"/>
            </a:pPr>
            <a:r>
              <a:rPr lang="en" u="sng">
                <a:solidFill>
                  <a:schemeClr val="hlink"/>
                </a:solidFill>
                <a:hlinkClick r:id="rId4"/>
              </a:rPr>
              <a:t>http://www.smallmiraclesrescue.org/</a:t>
            </a:r>
            <a:endParaRPr/>
          </a:p>
          <a:p>
            <a:pPr marL="457200" lvl="0" indent="-317500" algn="l" rtl="0">
              <a:spcBef>
                <a:spcPts val="0"/>
              </a:spcBef>
              <a:spcAft>
                <a:spcPts val="0"/>
              </a:spcAft>
              <a:buSzPts val="1400"/>
              <a:buChar char="●"/>
            </a:pPr>
            <a:r>
              <a:rPr lang="en" sz="1400"/>
              <a:t>Canine Humane Network </a:t>
            </a:r>
            <a:endParaRPr sz="1400"/>
          </a:p>
          <a:p>
            <a:pPr marL="914400" lvl="1" indent="-317500" algn="l" rtl="0">
              <a:spcBef>
                <a:spcPts val="0"/>
              </a:spcBef>
              <a:spcAft>
                <a:spcPts val="0"/>
              </a:spcAft>
              <a:buSzPts val="1400"/>
              <a:buChar char="○"/>
            </a:pPr>
            <a:r>
              <a:rPr lang="en" u="sng">
                <a:solidFill>
                  <a:schemeClr val="accent5"/>
                </a:solidFill>
                <a:hlinkClick r:id="rId5"/>
              </a:rPr>
              <a:t>http://caninehumane.org/</a:t>
            </a:r>
            <a:endParaRPr/>
          </a:p>
          <a:p>
            <a:pPr marL="457200" lvl="0" indent="-317500" algn="l" rtl="0">
              <a:spcBef>
                <a:spcPts val="0"/>
              </a:spcBef>
              <a:spcAft>
                <a:spcPts val="0"/>
              </a:spcAft>
              <a:buSzPts val="1400"/>
              <a:buChar char="●"/>
            </a:pPr>
            <a:r>
              <a:rPr lang="en" sz="1400"/>
              <a:t>K9 Lifesavers</a:t>
            </a:r>
            <a:endParaRPr sz="1400"/>
          </a:p>
          <a:p>
            <a:pPr marL="914400" lvl="1" indent="-317500" algn="l" rtl="0">
              <a:spcBef>
                <a:spcPts val="0"/>
              </a:spcBef>
              <a:spcAft>
                <a:spcPts val="0"/>
              </a:spcAft>
              <a:buSzPts val="1400"/>
              <a:buChar char="○"/>
            </a:pPr>
            <a:r>
              <a:rPr lang="en" u="sng">
                <a:solidFill>
                  <a:schemeClr val="accent5"/>
                </a:solidFill>
                <a:hlinkClick r:id="rId6"/>
              </a:rPr>
              <a:t>https://www.k-9lifesavers.org/</a:t>
            </a:r>
            <a:endParaRPr/>
          </a:p>
          <a:p>
            <a:pPr marL="0" lvl="0" indent="0" algn="l" rtl="0">
              <a:spcBef>
                <a:spcPts val="1600"/>
              </a:spcBef>
              <a:spcAft>
                <a:spcPts val="0"/>
              </a:spcAft>
              <a:buNone/>
            </a:pPr>
            <a:endParaRPr sz="1400"/>
          </a:p>
          <a:p>
            <a:pPr marL="457200" lvl="0" indent="0" algn="l" rtl="0">
              <a:spcBef>
                <a:spcPts val="1600"/>
              </a:spcBef>
              <a:spcAft>
                <a:spcPts val="0"/>
              </a:spcAft>
              <a:buNone/>
            </a:pPr>
            <a:endParaRPr sz="1400"/>
          </a:p>
          <a:p>
            <a:pPr marL="914400" lvl="0" indent="0" algn="l" rtl="0">
              <a:spcBef>
                <a:spcPts val="1600"/>
              </a:spcBef>
              <a:spcAft>
                <a:spcPts val="0"/>
              </a:spcAft>
              <a:buNone/>
            </a:pPr>
            <a:endParaRPr/>
          </a:p>
          <a:p>
            <a:pPr marL="914400" lvl="0" indent="0" algn="l" rtl="0">
              <a:spcBef>
                <a:spcPts val="1600"/>
              </a:spcBef>
              <a:spcAft>
                <a:spcPts val="0"/>
              </a:spcAft>
              <a:buNone/>
            </a:pPr>
            <a:endParaRPr/>
          </a:p>
          <a:p>
            <a:pPr marL="1371600" lvl="0" indent="0" algn="l" rtl="0">
              <a:spcBef>
                <a:spcPts val="160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Animal Experiences...</a:t>
            </a:r>
            <a:endParaRPr/>
          </a:p>
        </p:txBody>
      </p:sp>
      <p:sp>
        <p:nvSpPr>
          <p:cNvPr id="124" name="Google Shape;124;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Days End Horse Rescue</a:t>
            </a:r>
            <a:endParaRPr sz="1400"/>
          </a:p>
          <a:p>
            <a:pPr marL="457200" lvl="0" indent="-317500" algn="l" rtl="0">
              <a:spcBef>
                <a:spcPts val="0"/>
              </a:spcBef>
              <a:spcAft>
                <a:spcPts val="0"/>
              </a:spcAft>
              <a:buSzPts val="1400"/>
              <a:buChar char="●"/>
            </a:pPr>
            <a:r>
              <a:rPr lang="en" sz="1400"/>
              <a:t>Aquarium</a:t>
            </a:r>
            <a:endParaRPr sz="1400"/>
          </a:p>
          <a:p>
            <a:pPr marL="457200" lvl="0" indent="-317500" algn="l" rtl="0">
              <a:spcBef>
                <a:spcPts val="0"/>
              </a:spcBef>
              <a:spcAft>
                <a:spcPts val="0"/>
              </a:spcAft>
              <a:buSzPts val="1400"/>
              <a:buChar char="●"/>
            </a:pPr>
            <a:r>
              <a:rPr lang="en" sz="1400"/>
              <a:t>Maryland Zoo</a:t>
            </a:r>
            <a:endParaRPr sz="1400"/>
          </a:p>
          <a:p>
            <a:pPr marL="457200" lvl="0" indent="-317500" algn="l" rtl="0">
              <a:spcBef>
                <a:spcPts val="0"/>
              </a:spcBef>
              <a:spcAft>
                <a:spcPts val="0"/>
              </a:spcAft>
              <a:buSzPts val="1400"/>
              <a:buChar char="●"/>
            </a:pPr>
            <a:r>
              <a:rPr lang="en" sz="1400"/>
              <a:t>Whispering Rise Farm and Animal Sanctuary (Pigs)</a:t>
            </a:r>
            <a:endParaRPr sz="1400"/>
          </a:p>
          <a:p>
            <a:pPr marL="457200" lvl="0" indent="-317500" algn="l" rtl="0">
              <a:spcBef>
                <a:spcPts val="0"/>
              </a:spcBef>
              <a:spcAft>
                <a:spcPts val="0"/>
              </a:spcAft>
              <a:buSzPts val="1400"/>
              <a:buChar char="●"/>
            </a:pPr>
            <a:r>
              <a:rPr lang="en" sz="1400"/>
              <a:t>Poplar Spring Animal Sanctuary</a:t>
            </a:r>
            <a:endParaRPr sz="1400"/>
          </a:p>
          <a:p>
            <a:pPr marL="457200" lvl="0" indent="-317500" algn="l" rtl="0">
              <a:spcBef>
                <a:spcPts val="0"/>
              </a:spcBef>
              <a:spcAft>
                <a:spcPts val="0"/>
              </a:spcAft>
              <a:buSzPts val="1400"/>
              <a:buChar char="●"/>
            </a:pPr>
            <a:r>
              <a:rPr lang="en" sz="1400"/>
              <a:t>Little Longears Miniature Donkey Rescue</a:t>
            </a:r>
            <a:endParaRPr sz="1400"/>
          </a:p>
          <a:p>
            <a:pPr marL="0" lvl="0" indent="0" algn="l" rtl="0">
              <a:spcBef>
                <a:spcPts val="1600"/>
              </a:spcBef>
              <a:spcAft>
                <a:spcPts val="1600"/>
              </a:spcAft>
              <a:buNone/>
            </a:pP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Volunteer Experience</a:t>
            </a:r>
            <a:endParaRPr/>
          </a:p>
        </p:txBody>
      </p:sp>
      <p:sp>
        <p:nvSpPr>
          <p:cNvPr id="130" name="Google Shape;130;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Shriver Center</a:t>
            </a:r>
            <a:endParaRPr/>
          </a:p>
          <a:p>
            <a:pPr marL="457200" lvl="0" indent="-342900" algn="l" rtl="0">
              <a:spcBef>
                <a:spcPts val="0"/>
              </a:spcBef>
              <a:spcAft>
                <a:spcPts val="0"/>
              </a:spcAft>
              <a:buSzPts val="1800"/>
              <a:buChar char="●"/>
            </a:pPr>
            <a:r>
              <a:rPr lang="en"/>
              <a:t>Service clubs and sororities on campus</a:t>
            </a:r>
            <a:endParaRPr/>
          </a:p>
          <a:p>
            <a:pPr marL="457200" lvl="0" indent="-342900" algn="l" rtl="0">
              <a:spcBef>
                <a:spcPts val="0"/>
              </a:spcBef>
              <a:spcAft>
                <a:spcPts val="0"/>
              </a:spcAft>
              <a:buSzPts val="1800"/>
              <a:buChar char="●"/>
            </a:pPr>
            <a:r>
              <a:rPr lang="en"/>
              <a:t>My favorite places</a:t>
            </a:r>
            <a:endParaRPr/>
          </a:p>
          <a:p>
            <a:pPr marL="914400" lvl="1" indent="-317500" algn="l" rtl="0">
              <a:spcBef>
                <a:spcPts val="0"/>
              </a:spcBef>
              <a:spcAft>
                <a:spcPts val="0"/>
              </a:spcAft>
              <a:buSzPts val="1400"/>
              <a:buChar char="○"/>
            </a:pPr>
            <a:r>
              <a:rPr lang="en"/>
              <a:t>Hillcrest School</a:t>
            </a:r>
            <a:endParaRPr/>
          </a:p>
          <a:p>
            <a:pPr marL="914400" lvl="1" indent="-317500" algn="l" rtl="0">
              <a:spcBef>
                <a:spcPts val="0"/>
              </a:spcBef>
              <a:spcAft>
                <a:spcPts val="0"/>
              </a:spcAft>
              <a:buSzPts val="1400"/>
              <a:buChar char="○"/>
            </a:pPr>
            <a:r>
              <a:rPr lang="en"/>
              <a:t>Little Sisters of the Poor</a:t>
            </a:r>
            <a:endParaRPr/>
          </a:p>
          <a:p>
            <a:pPr marL="914400" lvl="1" indent="-317500" algn="l" rtl="0">
              <a:spcBef>
                <a:spcPts val="0"/>
              </a:spcBef>
              <a:spcAft>
                <a:spcPts val="0"/>
              </a:spcAft>
              <a:buSzPts val="1400"/>
              <a:buChar char="○"/>
            </a:pPr>
            <a:r>
              <a:rPr lang="en"/>
              <a:t>Happy Helpers for the Homeless</a:t>
            </a:r>
            <a:endParaRPr/>
          </a:p>
          <a:p>
            <a:pPr marL="914400" lvl="1" indent="-317500" algn="l" rtl="0">
              <a:spcBef>
                <a:spcPts val="0"/>
              </a:spcBef>
              <a:spcAft>
                <a:spcPts val="0"/>
              </a:spcAft>
              <a:buSzPts val="1400"/>
              <a:buChar char="○"/>
            </a:pPr>
            <a:r>
              <a:rPr lang="en"/>
              <a:t>Howard County Library</a:t>
            </a:r>
            <a:endParaRPr/>
          </a:p>
          <a:p>
            <a:pPr marL="0" lvl="0" indent="0" algn="l" rtl="0">
              <a:spcBef>
                <a:spcPts val="16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UMBC Volunteer Opportunity...</a:t>
            </a:r>
            <a:endParaRPr/>
          </a:p>
        </p:txBody>
      </p:sp>
      <p:sp>
        <p:nvSpPr>
          <p:cNvPr id="136" name="Google Shape;136;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rgbClr val="1155CC"/>
                </a:solidFill>
                <a:highlight>
                  <a:srgbClr val="FFFFFF"/>
                </a:highlight>
                <a:hlinkClick r:id="rId3"/>
              </a:rPr>
              <a:t>Become a UMBC Math Coach</a:t>
            </a:r>
            <a:r>
              <a:rPr lang="en" sz="1200">
                <a:solidFill>
                  <a:srgbClr val="222222"/>
                </a:solidFill>
                <a:highlight>
                  <a:srgbClr val="FFFFFF"/>
                </a:highlight>
              </a:rPr>
              <a:t> and work with a small group of students for two hours each week on key concepts in math at Lakeland Elementary/Middle School, located just 12 minutes from campus in Baltimore.  Teachers at the school design mini-lessons and activities for you to facilitate with your small group each week.  </a:t>
            </a:r>
            <a:endParaRPr sz="1200">
              <a:solidFill>
                <a:srgbClr val="222222"/>
              </a:solidFill>
              <a:highlight>
                <a:srgbClr val="FFFFFF"/>
              </a:highlight>
            </a:endParaRPr>
          </a:p>
          <a:p>
            <a:pPr marL="0" lvl="0" indent="0" algn="l" rtl="0">
              <a:spcBef>
                <a:spcPts val="1600"/>
              </a:spcBef>
              <a:spcAft>
                <a:spcPts val="0"/>
              </a:spcAft>
              <a:buClr>
                <a:schemeClr val="dk1"/>
              </a:buClr>
              <a:buSzPts val="1100"/>
              <a:buFont typeface="Arial"/>
              <a:buNone/>
            </a:pPr>
            <a:r>
              <a:rPr lang="en" sz="1100">
                <a:solidFill>
                  <a:srgbClr val="222222"/>
                </a:solidFill>
                <a:highlight>
                  <a:srgbClr val="FFFFFF"/>
                </a:highlight>
              </a:rPr>
              <a:t> </a:t>
            </a:r>
            <a:endParaRPr sz="1100">
              <a:solidFill>
                <a:srgbClr val="222222"/>
              </a:solidFill>
              <a:highlight>
                <a:srgbClr val="FFFFFF"/>
              </a:highlight>
            </a:endParaRPr>
          </a:p>
          <a:p>
            <a:pPr marL="0" lvl="0" indent="0" algn="l" rtl="0">
              <a:spcBef>
                <a:spcPts val="1600"/>
              </a:spcBef>
              <a:spcAft>
                <a:spcPts val="0"/>
              </a:spcAft>
              <a:buClr>
                <a:schemeClr val="dk1"/>
              </a:buClr>
              <a:buSzPts val="1100"/>
              <a:buFont typeface="Arial"/>
              <a:buNone/>
            </a:pPr>
            <a:r>
              <a:rPr lang="en" sz="1200">
                <a:solidFill>
                  <a:srgbClr val="222222"/>
                </a:solidFill>
                <a:highlight>
                  <a:srgbClr val="FFFFFF"/>
                </a:highlight>
              </a:rPr>
              <a:t>The program is supported by Sherman Scholars and is entering the 6th semester with Lakeland.  In part because of our efforts, Lakeland math scores have increased 15% points over the past three years.  And, elementary schoolers (grades 3-5) at Lakeland now exceed their peers statewide in math.  Read </a:t>
            </a:r>
            <a:r>
              <a:rPr lang="en" sz="1200" u="sng">
                <a:solidFill>
                  <a:srgbClr val="1155CC"/>
                </a:solidFill>
                <a:highlight>
                  <a:srgbClr val="FFFFFF"/>
                </a:highlight>
                <a:hlinkClick r:id="rId4"/>
              </a:rPr>
              <a:t>The Sun's</a:t>
            </a:r>
            <a:r>
              <a:rPr lang="en" sz="1200">
                <a:solidFill>
                  <a:srgbClr val="222222"/>
                </a:solidFill>
                <a:highlight>
                  <a:srgbClr val="FFFFFF"/>
                </a:highlight>
              </a:rPr>
              <a:t> coverage on the Math Coach Program and </a:t>
            </a:r>
            <a:r>
              <a:rPr lang="en" sz="1200" u="sng">
                <a:solidFill>
                  <a:srgbClr val="1155CC"/>
                </a:solidFill>
                <a:highlight>
                  <a:srgbClr val="FFFFFF"/>
                </a:highlight>
                <a:hlinkClick r:id="rId5"/>
              </a:rPr>
              <a:t>read</a:t>
            </a:r>
            <a:r>
              <a:rPr lang="en" sz="1200">
                <a:solidFill>
                  <a:srgbClr val="222222"/>
                </a:solidFill>
                <a:highlight>
                  <a:srgbClr val="FFFFFF"/>
                </a:highlight>
              </a:rPr>
              <a:t> on how this helped students at Lakeland grow in math achievement.</a:t>
            </a:r>
            <a:endParaRPr sz="1200">
              <a:solidFill>
                <a:srgbClr val="222222"/>
              </a:solidFill>
              <a:highlight>
                <a:srgbClr val="FFFFFF"/>
              </a:highlight>
            </a:endParaRPr>
          </a:p>
          <a:p>
            <a:pPr marL="0" lvl="0" indent="0" algn="l" rtl="0">
              <a:spcBef>
                <a:spcPts val="1600"/>
              </a:spcBef>
              <a:spcAft>
                <a:spcPts val="0"/>
              </a:spcAft>
              <a:buClr>
                <a:schemeClr val="dk1"/>
              </a:buClr>
              <a:buSzPts val="1100"/>
              <a:buFont typeface="Arial"/>
              <a:buNone/>
            </a:pPr>
            <a:r>
              <a:rPr lang="en" sz="1200">
                <a:solidFill>
                  <a:srgbClr val="222222"/>
                </a:solidFill>
                <a:highlight>
                  <a:srgbClr val="FFFFFF"/>
                </a:highlight>
              </a:rPr>
              <a:t> </a:t>
            </a:r>
            <a:endParaRPr sz="1200">
              <a:solidFill>
                <a:srgbClr val="222222"/>
              </a:solidFill>
              <a:highlight>
                <a:srgbClr val="FFFFFF"/>
              </a:highlight>
            </a:endParaRPr>
          </a:p>
          <a:p>
            <a:pPr marL="0" lvl="0" indent="0" algn="l" rtl="0">
              <a:spcBef>
                <a:spcPts val="1600"/>
              </a:spcBef>
              <a:spcAft>
                <a:spcPts val="0"/>
              </a:spcAft>
              <a:buClr>
                <a:schemeClr val="dk1"/>
              </a:buClr>
              <a:buSzPts val="1100"/>
              <a:buFont typeface="Arial"/>
              <a:buNone/>
            </a:pPr>
            <a:r>
              <a:rPr lang="en" sz="1200" b="1" u="sng">
                <a:solidFill>
                  <a:srgbClr val="1155CC"/>
                </a:solidFill>
                <a:highlight>
                  <a:srgbClr val="FFFFFF"/>
                </a:highlight>
                <a:hlinkClick r:id="rId3"/>
              </a:rPr>
              <a:t>Be a part of something special -- register today to volunteer as a UMBC Math Coach</a:t>
            </a:r>
            <a:r>
              <a:rPr lang="en" sz="1200" b="1">
                <a:solidFill>
                  <a:srgbClr val="222222"/>
                </a:solidFill>
                <a:highlight>
                  <a:srgbClr val="FFFFFF"/>
                </a:highlight>
              </a:rPr>
              <a:t>.</a:t>
            </a:r>
            <a:r>
              <a:rPr lang="en" sz="1200">
                <a:solidFill>
                  <a:srgbClr val="222222"/>
                </a:solidFill>
                <a:highlight>
                  <a:srgbClr val="FFFFFF"/>
                </a:highlight>
              </a:rPr>
              <a:t> Want to learn more?  Email Lead Coach </a:t>
            </a:r>
            <a:r>
              <a:rPr lang="en" sz="1200">
                <a:solidFill>
                  <a:srgbClr val="1155CC"/>
                </a:solidFill>
                <a:highlight>
                  <a:srgbClr val="FFFFFF"/>
                </a:highlight>
              </a:rPr>
              <a:t>Mickayla Bacorn</a:t>
            </a:r>
            <a:r>
              <a:rPr lang="en" sz="1200">
                <a:solidFill>
                  <a:srgbClr val="222222"/>
                </a:solidFill>
                <a:highlight>
                  <a:srgbClr val="FFFFFF"/>
                </a:highlight>
              </a:rPr>
              <a:t> (</a:t>
            </a:r>
            <a:r>
              <a:rPr lang="en" sz="1200">
                <a:solidFill>
                  <a:srgbClr val="1155CC"/>
                </a:solidFill>
                <a:highlight>
                  <a:srgbClr val="FFFFFF"/>
                </a:highlight>
              </a:rPr>
              <a:t>mbacorn1@umbc.edu</a:t>
            </a:r>
            <a:r>
              <a:rPr lang="en" sz="1200">
                <a:solidFill>
                  <a:srgbClr val="222222"/>
                </a:solidFill>
                <a:highlight>
                  <a:srgbClr val="FFFFFF"/>
                </a:highlight>
              </a:rPr>
              <a:t>) or stop by the Sherman Office (Sherman Hall 214).</a:t>
            </a:r>
            <a:endParaRPr sz="1200">
              <a:solidFill>
                <a:srgbClr val="222222"/>
              </a:solidFill>
              <a:highlight>
                <a:srgbClr val="FFFFFF"/>
              </a:highlight>
            </a:endParaRPr>
          </a:p>
          <a:p>
            <a:pPr marL="0" lvl="0" indent="0" algn="l" rtl="0">
              <a:spcBef>
                <a:spcPts val="160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General Announcements</a:t>
            </a:r>
            <a:endParaRPr/>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T-shirts</a:t>
            </a:r>
            <a:endParaRPr/>
          </a:p>
          <a:p>
            <a:pPr marL="457200" lvl="0" indent="-342900" algn="l" rtl="0">
              <a:spcBef>
                <a:spcPts val="0"/>
              </a:spcBef>
              <a:spcAft>
                <a:spcPts val="0"/>
              </a:spcAft>
              <a:buSzPts val="1800"/>
              <a:buChar char="●"/>
            </a:pPr>
            <a:r>
              <a:rPr lang="en"/>
              <a:t>Trip to Virginia/Maryland College of Veterinary Medicine </a:t>
            </a:r>
            <a:endParaRPr/>
          </a:p>
          <a:p>
            <a:pPr marL="457200" lvl="0" indent="-342900" algn="l" rtl="0">
              <a:spcBef>
                <a:spcPts val="0"/>
              </a:spcBef>
              <a:spcAft>
                <a:spcPts val="0"/>
              </a:spcAft>
              <a:buSzPts val="1800"/>
              <a:buChar char="●"/>
            </a:pPr>
            <a:r>
              <a:rPr lang="en"/>
              <a:t>Upcoming events:</a:t>
            </a:r>
            <a:endParaRPr/>
          </a:p>
          <a:p>
            <a:pPr marL="914400" lvl="1" indent="-317500" algn="l" rtl="0">
              <a:spcBef>
                <a:spcPts val="0"/>
              </a:spcBef>
              <a:spcAft>
                <a:spcPts val="0"/>
              </a:spcAft>
              <a:buSzPts val="1400"/>
              <a:buChar char="○"/>
            </a:pPr>
            <a:r>
              <a:rPr lang="en"/>
              <a:t>Speakers</a:t>
            </a:r>
            <a:endParaRPr/>
          </a:p>
          <a:p>
            <a:pPr marL="914400" lvl="1" indent="-317500" algn="l" rtl="0">
              <a:spcBef>
                <a:spcPts val="0"/>
              </a:spcBef>
              <a:spcAft>
                <a:spcPts val="0"/>
              </a:spcAft>
              <a:buSzPts val="1400"/>
              <a:buChar char="○"/>
            </a:pPr>
            <a:r>
              <a:rPr lang="en"/>
              <a:t>Gentle Giants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Equestrian Club- Volunteer with Gentle Giants </a:t>
            </a: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Saturday, November 16th 12-3pm</a:t>
            </a:r>
            <a:endParaRPr/>
          </a:p>
          <a:p>
            <a:pPr marL="457200" lvl="0" indent="-342900" algn="l" rtl="0">
              <a:spcBef>
                <a:spcPts val="0"/>
              </a:spcBef>
              <a:spcAft>
                <a:spcPts val="0"/>
              </a:spcAft>
              <a:buSzPts val="1800"/>
              <a:buChar char="●"/>
            </a:pPr>
            <a:r>
              <a:rPr lang="en" u="sng">
                <a:solidFill>
                  <a:srgbClr val="1155CC"/>
                </a:solidFill>
                <a:highlight>
                  <a:srgbClr val="FFFFFF"/>
                </a:highlight>
                <a:hlinkClick r:id="rId3"/>
              </a:rPr>
              <a:t>https://www.gentlegiantsdrafthorserescue.org</a:t>
            </a:r>
            <a:endParaRPr/>
          </a:p>
          <a:p>
            <a:pPr marL="457200" lvl="0" indent="-342900" algn="l" rtl="0">
              <a:spcBef>
                <a:spcPts val="0"/>
              </a:spcBef>
              <a:spcAft>
                <a:spcPts val="0"/>
              </a:spcAft>
              <a:buSzPts val="1800"/>
              <a:buChar char="●"/>
            </a:pPr>
            <a:r>
              <a:rPr lang="en">
                <a:solidFill>
                  <a:srgbClr val="404040"/>
                </a:solidFill>
                <a:highlight>
                  <a:srgbClr val="FFFFFF"/>
                </a:highlight>
              </a:rPr>
              <a:t>17250 Old Frederick Road, Mount Airy Maryland 21771</a:t>
            </a:r>
            <a:endParaRPr>
              <a:solidFill>
                <a:srgbClr val="404040"/>
              </a:solidFill>
              <a:highlight>
                <a:srgbClr val="FFFFFF"/>
              </a:highlight>
            </a:endParaRPr>
          </a:p>
          <a:p>
            <a:pPr marL="914400" lvl="1" indent="-317500" algn="l" rtl="0">
              <a:spcBef>
                <a:spcPts val="0"/>
              </a:spcBef>
              <a:spcAft>
                <a:spcPts val="0"/>
              </a:spcAft>
              <a:buClr>
                <a:srgbClr val="404040"/>
              </a:buClr>
              <a:buSzPts val="1400"/>
              <a:buChar char="○"/>
            </a:pPr>
            <a:r>
              <a:rPr lang="en">
                <a:solidFill>
                  <a:srgbClr val="404040"/>
                </a:solidFill>
                <a:highlight>
                  <a:srgbClr val="FFFFFF"/>
                </a:highlight>
              </a:rPr>
              <a:t>About 30 mins away</a:t>
            </a:r>
            <a:endParaRPr>
              <a:solidFill>
                <a:srgbClr val="404040"/>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Courses Pertaining to Pre-Vet </a:t>
            </a:r>
            <a:endParaRPr/>
          </a:p>
        </p:txBody>
      </p:sp>
      <p:sp>
        <p:nvSpPr>
          <p:cNvPr id="75" name="Google Shape;75;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BIOL 305 (3) and 305L (2) - Comparative Animal Physiology &amp; Lab</a:t>
            </a:r>
            <a:endParaRPr>
              <a:solidFill>
                <a:srgbClr val="000000"/>
              </a:solidFill>
            </a:endParaRPr>
          </a:p>
          <a:p>
            <a:pPr marL="628650" lvl="1" indent="-317500" algn="l" rtl="0">
              <a:spcBef>
                <a:spcPts val="0"/>
              </a:spcBef>
              <a:spcAft>
                <a:spcPts val="0"/>
              </a:spcAft>
              <a:buClr>
                <a:srgbClr val="000000"/>
              </a:buClr>
              <a:buSzPts val="1400"/>
              <a:buChar char="○"/>
            </a:pPr>
            <a:r>
              <a:rPr lang="en" b="1">
                <a:solidFill>
                  <a:srgbClr val="000000"/>
                </a:solidFill>
              </a:rPr>
              <a:t>Description</a:t>
            </a:r>
            <a:r>
              <a:rPr lang="en">
                <a:solidFill>
                  <a:srgbClr val="000000"/>
                </a:solidFill>
              </a:rPr>
              <a:t>:</a:t>
            </a:r>
            <a:r>
              <a:rPr lang="en">
                <a:solidFill>
                  <a:srgbClr val="000000"/>
                </a:solidFill>
                <a:highlight>
                  <a:srgbClr val="FFFFFF"/>
                </a:highlight>
              </a:rPr>
              <a:t>Functional features of whole organisms and their component organs and organ systems will be studied. Emphasis will be on ways in which diverse organisms at various phylogenetic levels perform similar functions. Examples of topics include osmoregulation, gas exchange, control systems, sensors, effectors, brain and behavior.</a:t>
            </a:r>
            <a:endParaRPr>
              <a:solidFill>
                <a:srgbClr val="000000"/>
              </a:solidFill>
            </a:endParaRPr>
          </a:p>
          <a:p>
            <a:pPr marL="628650" lvl="1" indent="-317500" algn="l" rtl="0">
              <a:spcBef>
                <a:spcPts val="0"/>
              </a:spcBef>
              <a:spcAft>
                <a:spcPts val="0"/>
              </a:spcAft>
              <a:buClr>
                <a:srgbClr val="000000"/>
              </a:buClr>
              <a:buSzPts val="1400"/>
              <a:buChar char="○"/>
            </a:pPr>
            <a:r>
              <a:rPr lang="en" b="1">
                <a:solidFill>
                  <a:srgbClr val="000000"/>
                </a:solidFill>
              </a:rPr>
              <a:t>Prerequisites</a:t>
            </a:r>
            <a:r>
              <a:rPr lang="en">
                <a:solidFill>
                  <a:srgbClr val="000000"/>
                </a:solidFill>
              </a:rPr>
              <a:t>: </a:t>
            </a:r>
            <a:r>
              <a:rPr lang="en">
                <a:solidFill>
                  <a:srgbClr val="000000"/>
                </a:solidFill>
                <a:highlight>
                  <a:srgbClr val="FFFFFF"/>
                </a:highlight>
              </a:rPr>
              <a:t>You must have completed BIOL 303 In addition, you must be concurrently enrolled PHYS 112 or 122 or have completed those courses in a previous semester with a C or better.</a:t>
            </a:r>
            <a:endParaRPr>
              <a:solidFill>
                <a:srgbClr val="000000"/>
              </a:solidFill>
              <a:highlight>
                <a:srgbClr val="FFFFFF"/>
              </a:highlight>
            </a:endParaRPr>
          </a:p>
          <a:p>
            <a:pPr marL="628650" lvl="1" indent="-317500" algn="l" rtl="0">
              <a:spcBef>
                <a:spcPts val="0"/>
              </a:spcBef>
              <a:spcAft>
                <a:spcPts val="0"/>
              </a:spcAft>
              <a:buClr>
                <a:srgbClr val="000000"/>
              </a:buClr>
              <a:buSzPts val="1400"/>
              <a:buChar char="○"/>
            </a:pPr>
            <a:r>
              <a:rPr lang="en" b="1">
                <a:solidFill>
                  <a:srgbClr val="000000"/>
                </a:solidFill>
                <a:highlight>
                  <a:srgbClr val="FFFFFF"/>
                </a:highlight>
              </a:rPr>
              <a:t>Frequency:</a:t>
            </a:r>
            <a:r>
              <a:rPr lang="en">
                <a:solidFill>
                  <a:srgbClr val="000000"/>
                </a:solidFill>
                <a:highlight>
                  <a:srgbClr val="FFFFFF"/>
                </a:highlight>
              </a:rPr>
              <a:t> BIOL 305 - Spring. BIOL 305L - Spring &amp; Summer</a:t>
            </a:r>
            <a:endParaRPr>
              <a:solidFill>
                <a:srgbClr val="000000"/>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Courses Pertaining to Pre-Vet </a:t>
            </a:r>
            <a:endParaRPr/>
          </a:p>
        </p:txBody>
      </p:sp>
      <p:sp>
        <p:nvSpPr>
          <p:cNvPr id="81" name="Google Shape;81;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BIOL 480 - Animal Behavior (4)</a:t>
            </a:r>
            <a:endParaRPr>
              <a:solidFill>
                <a:srgbClr val="000000"/>
              </a:solidFill>
            </a:endParaRPr>
          </a:p>
          <a:p>
            <a:pPr marL="914400" lvl="1" indent="-317500" algn="l" rtl="0">
              <a:spcBef>
                <a:spcPts val="0"/>
              </a:spcBef>
              <a:spcAft>
                <a:spcPts val="0"/>
              </a:spcAft>
              <a:buClr>
                <a:srgbClr val="000000"/>
              </a:buClr>
              <a:buSzPts val="1400"/>
              <a:buChar char="○"/>
            </a:pPr>
            <a:r>
              <a:rPr lang="en" b="1">
                <a:solidFill>
                  <a:srgbClr val="000000"/>
                </a:solidFill>
              </a:rPr>
              <a:t>Description</a:t>
            </a:r>
            <a:r>
              <a:rPr lang="en">
                <a:solidFill>
                  <a:srgbClr val="000000"/>
                </a:solidFill>
              </a:rPr>
              <a:t>:</a:t>
            </a:r>
            <a:r>
              <a:rPr lang="en">
                <a:solidFill>
                  <a:srgbClr val="000000"/>
                </a:solidFill>
                <a:highlight>
                  <a:srgbClr val="FFFFFF"/>
                </a:highlight>
              </a:rPr>
              <a:t>This course explores the general themes and important questions in animal behavior. We cover subjects that examine how and why animals interact with each other and with their environment. Topics include: the genetics of behavior, behavioral development, learning, animal communication, habitat selection, foraging, sexual selection, and mating systems, among others. This is a quantitative course; a familiarity with basic statistics and mathematics is assumed. This course is Writing Intensive.</a:t>
            </a:r>
            <a:endParaRPr>
              <a:solidFill>
                <a:srgbClr val="000000"/>
              </a:solidFill>
            </a:endParaRPr>
          </a:p>
          <a:p>
            <a:pPr marL="914400" lvl="1" indent="-317500" algn="l" rtl="0">
              <a:spcBef>
                <a:spcPts val="0"/>
              </a:spcBef>
              <a:spcAft>
                <a:spcPts val="0"/>
              </a:spcAft>
              <a:buClr>
                <a:srgbClr val="000000"/>
              </a:buClr>
              <a:buSzPts val="1400"/>
              <a:buChar char="○"/>
            </a:pPr>
            <a:r>
              <a:rPr lang="en" b="1">
                <a:solidFill>
                  <a:srgbClr val="000000"/>
                </a:solidFill>
              </a:rPr>
              <a:t>Prerequisites</a:t>
            </a:r>
            <a:r>
              <a:rPr lang="en">
                <a:solidFill>
                  <a:srgbClr val="000000"/>
                </a:solidFill>
              </a:rPr>
              <a:t>:</a:t>
            </a:r>
            <a:r>
              <a:rPr lang="en">
                <a:solidFill>
                  <a:srgbClr val="000000"/>
                </a:solidFill>
                <a:highlight>
                  <a:srgbClr val="FFFFFF"/>
                </a:highlight>
              </a:rPr>
              <a:t>You must complete BIOL 142 and BIOL 302 and BIOL 303 and ENGL 100 or equivalent with a C or better.</a:t>
            </a:r>
            <a:endParaRPr>
              <a:solidFill>
                <a:srgbClr val="000000"/>
              </a:solidFill>
              <a:highlight>
                <a:srgbClr val="FFFFFF"/>
              </a:highlight>
            </a:endParaRPr>
          </a:p>
          <a:p>
            <a:pPr marL="914400" lvl="1" indent="-317500" algn="l" rtl="0">
              <a:spcBef>
                <a:spcPts val="0"/>
              </a:spcBef>
              <a:spcAft>
                <a:spcPts val="0"/>
              </a:spcAft>
              <a:buClr>
                <a:srgbClr val="000000"/>
              </a:buClr>
              <a:buSzPts val="1400"/>
              <a:buChar char="○"/>
            </a:pPr>
            <a:r>
              <a:rPr lang="en" b="1">
                <a:solidFill>
                  <a:srgbClr val="000000"/>
                </a:solidFill>
                <a:highlight>
                  <a:srgbClr val="FFFFFF"/>
                </a:highlight>
              </a:rPr>
              <a:t>Frequency: </a:t>
            </a:r>
            <a:r>
              <a:rPr lang="en">
                <a:solidFill>
                  <a:srgbClr val="000000"/>
                </a:solidFill>
                <a:highlight>
                  <a:srgbClr val="FFFFFF"/>
                </a:highlight>
              </a:rPr>
              <a:t>Fall (Occasionally Spring &amp; Summer)</a:t>
            </a:r>
            <a:endParaRPr>
              <a:solidFill>
                <a:srgbClr val="000000"/>
              </a:solidFill>
              <a:highlight>
                <a:srgbClr val="FFFFFF"/>
              </a:highlight>
            </a:endParaRPr>
          </a:p>
          <a:p>
            <a:pPr marL="914400" lvl="1" indent="-317500" algn="l" rtl="0">
              <a:spcBef>
                <a:spcPts val="0"/>
              </a:spcBef>
              <a:spcAft>
                <a:spcPts val="0"/>
              </a:spcAft>
              <a:buClr>
                <a:srgbClr val="000000"/>
              </a:buClr>
              <a:buSzPts val="1400"/>
              <a:buChar char="○"/>
            </a:pPr>
            <a:r>
              <a:rPr lang="en">
                <a:solidFill>
                  <a:srgbClr val="000000"/>
                </a:solidFill>
                <a:highlight>
                  <a:srgbClr val="FFFFFF"/>
                </a:highlight>
              </a:rPr>
              <a:t>Meets </a:t>
            </a:r>
            <a:r>
              <a:rPr lang="en" b="1">
                <a:solidFill>
                  <a:srgbClr val="000000"/>
                </a:solidFill>
                <a:highlight>
                  <a:srgbClr val="FFFFFF"/>
                </a:highlight>
              </a:rPr>
              <a:t>Writing Intensive</a:t>
            </a:r>
            <a:r>
              <a:rPr lang="en">
                <a:solidFill>
                  <a:srgbClr val="000000"/>
                </a:solidFill>
                <a:highlight>
                  <a:srgbClr val="FFFFFF"/>
                </a:highlight>
              </a:rPr>
              <a:t> requirement</a:t>
            </a:r>
            <a:endParaRPr>
              <a:solidFill>
                <a:srgbClr val="000000"/>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Courses Pertaining to Pre-Vet</a:t>
            </a:r>
            <a:endParaRPr/>
          </a:p>
        </p:txBody>
      </p:sp>
      <p:sp>
        <p:nvSpPr>
          <p:cNvPr id="87" name="Google Shape;87;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BIOL 457 - </a:t>
            </a:r>
            <a:r>
              <a:rPr lang="en">
                <a:solidFill>
                  <a:srgbClr val="000000"/>
                </a:solidFill>
                <a:highlight>
                  <a:srgbClr val="FFFFFF"/>
                </a:highlight>
              </a:rPr>
              <a:t>Physiology of Marine and Estuarine Animals (4)</a:t>
            </a:r>
            <a:endParaRPr>
              <a:solidFill>
                <a:srgbClr val="000000"/>
              </a:solidFill>
              <a:highlight>
                <a:srgbClr val="FFFFFF"/>
              </a:highlight>
            </a:endParaRPr>
          </a:p>
          <a:p>
            <a:pPr marL="914400" lvl="1" indent="-317500" algn="l" rtl="0">
              <a:spcBef>
                <a:spcPts val="0"/>
              </a:spcBef>
              <a:spcAft>
                <a:spcPts val="0"/>
              </a:spcAft>
              <a:buClr>
                <a:srgbClr val="000000"/>
              </a:buClr>
              <a:buSzPts val="1400"/>
              <a:buChar char="○"/>
            </a:pPr>
            <a:r>
              <a:rPr lang="en" b="1">
                <a:solidFill>
                  <a:srgbClr val="000000"/>
                </a:solidFill>
              </a:rPr>
              <a:t>Description</a:t>
            </a:r>
            <a:r>
              <a:rPr lang="en">
                <a:solidFill>
                  <a:srgbClr val="000000"/>
                </a:solidFill>
              </a:rPr>
              <a:t>: </a:t>
            </a:r>
            <a:r>
              <a:rPr lang="en">
                <a:solidFill>
                  <a:srgbClr val="000000"/>
                </a:solidFill>
                <a:highlight>
                  <a:srgbClr val="FFFFFF"/>
                </a:highlight>
              </a:rPr>
              <a:t>A study of the physiological specializations demanded by marine/estuarine environments, including physiological mechanisms for coping with stresses imposed by extremes of temperature, salinity, aerial exposure and low oxygen concentrations; sensory physiology, including visual, chemical and mechanical modalities; exogenous and endogenous rhythms related to tidal or diel cycles; and bioluminescence. The course includes one or more trips to field laboratories.</a:t>
            </a:r>
            <a:endParaRPr>
              <a:solidFill>
                <a:srgbClr val="000000"/>
              </a:solidFill>
              <a:highlight>
                <a:srgbClr val="FFFFFF"/>
              </a:highlight>
            </a:endParaRPr>
          </a:p>
          <a:p>
            <a:pPr marL="914400" lvl="1" indent="-317500" algn="l" rtl="0">
              <a:spcBef>
                <a:spcPts val="0"/>
              </a:spcBef>
              <a:spcAft>
                <a:spcPts val="0"/>
              </a:spcAft>
              <a:buClr>
                <a:srgbClr val="000000"/>
              </a:buClr>
              <a:buSzPts val="1400"/>
              <a:buChar char="○"/>
            </a:pPr>
            <a:r>
              <a:rPr lang="en" b="1">
                <a:solidFill>
                  <a:srgbClr val="000000"/>
                </a:solidFill>
                <a:highlight>
                  <a:srgbClr val="FFFFFF"/>
                </a:highlight>
              </a:rPr>
              <a:t>Prerequisites</a:t>
            </a:r>
            <a:r>
              <a:rPr lang="en">
                <a:solidFill>
                  <a:srgbClr val="000000"/>
                </a:solidFill>
                <a:highlight>
                  <a:srgbClr val="FFFFFF"/>
                </a:highlight>
              </a:rPr>
              <a:t>: You must have completed BIOL 302 and BIOL 303 and [BIOL 305 or BIOL 307] with a grade of "C" or better</a:t>
            </a:r>
            <a:endParaRPr>
              <a:solidFill>
                <a:srgbClr val="000000"/>
              </a:solidFill>
              <a:highlight>
                <a:srgbClr val="FFFFFF"/>
              </a:highlight>
            </a:endParaRPr>
          </a:p>
          <a:p>
            <a:pPr marL="914400" lvl="1" indent="-317500" algn="l" rtl="0">
              <a:spcBef>
                <a:spcPts val="0"/>
              </a:spcBef>
              <a:spcAft>
                <a:spcPts val="0"/>
              </a:spcAft>
              <a:buClr>
                <a:srgbClr val="000000"/>
              </a:buClr>
              <a:buSzPts val="1400"/>
              <a:buChar char="○"/>
            </a:pPr>
            <a:r>
              <a:rPr lang="en" b="1">
                <a:solidFill>
                  <a:srgbClr val="000000"/>
                </a:solidFill>
                <a:highlight>
                  <a:srgbClr val="FFFFFF"/>
                </a:highlight>
              </a:rPr>
              <a:t>Frequency: </a:t>
            </a:r>
            <a:r>
              <a:rPr lang="en">
                <a:solidFill>
                  <a:srgbClr val="000000"/>
                </a:solidFill>
                <a:highlight>
                  <a:srgbClr val="FFFFFF"/>
                </a:highlight>
              </a:rPr>
              <a:t>Spring (Every other year - Being taught Spring 2020, won’t be taught again till Spring 2022!) </a:t>
            </a:r>
            <a:endParaRPr>
              <a:solidFill>
                <a:srgbClr val="000000"/>
              </a:solidFill>
              <a:highlight>
                <a:srgbClr val="FFFFFF"/>
              </a:highlight>
            </a:endParaRPr>
          </a:p>
          <a:p>
            <a:pPr marL="0" lvl="0" indent="0" algn="l" rtl="0">
              <a:spcBef>
                <a:spcPts val="1600"/>
              </a:spcBef>
              <a:spcAft>
                <a:spcPts val="1600"/>
              </a:spcAft>
              <a:buNone/>
            </a:pPr>
            <a:endParaRPr>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2190750" y="2285400"/>
            <a:ext cx="4762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Animal Experiences!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115500" y="207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 Chance Wildlife Center </a:t>
            </a:r>
            <a:endParaRPr/>
          </a:p>
        </p:txBody>
      </p:sp>
      <p:sp>
        <p:nvSpPr>
          <p:cNvPr id="98" name="Google Shape;98;p20"/>
          <p:cNvSpPr txBox="1">
            <a:spLocks noGrp="1"/>
          </p:cNvSpPr>
          <p:nvPr>
            <p:ph type="body" idx="1"/>
          </p:nvPr>
        </p:nvSpPr>
        <p:spPr>
          <a:xfrm>
            <a:off x="115500" y="780375"/>
            <a:ext cx="4772100" cy="1568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 sz="1600" b="1">
                <a:solidFill>
                  <a:srgbClr val="333333"/>
                </a:solidFill>
                <a:highlight>
                  <a:srgbClr val="F9F9F9"/>
                </a:highlight>
              </a:rPr>
              <a:t>The mission of Second Chance is to provide compassionate, rehabilitative care to orphaned, ill, and injured wild animals, and to advise our community on helping animals.</a:t>
            </a:r>
            <a:endParaRPr sz="1600" b="1">
              <a:solidFill>
                <a:srgbClr val="333333"/>
              </a:solidFill>
              <a:highlight>
                <a:srgbClr val="F9F9F9"/>
              </a:highlight>
            </a:endParaRPr>
          </a:p>
          <a:p>
            <a:pPr marL="457200" lvl="0" indent="-330200" algn="l" rtl="0">
              <a:spcBef>
                <a:spcPts val="0"/>
              </a:spcBef>
              <a:spcAft>
                <a:spcPts val="0"/>
              </a:spcAft>
              <a:buClr>
                <a:srgbClr val="333333"/>
              </a:buClr>
              <a:buSzPts val="1600"/>
              <a:buChar char="●"/>
            </a:pPr>
            <a:r>
              <a:rPr lang="en" sz="1600" b="1">
                <a:solidFill>
                  <a:srgbClr val="333333"/>
                </a:solidFill>
                <a:highlight>
                  <a:srgbClr val="F9F9F9"/>
                </a:highlight>
              </a:rPr>
              <a:t>Opportunities: Volunteering and Internship (10 week)</a:t>
            </a:r>
            <a:endParaRPr sz="1600" b="1">
              <a:solidFill>
                <a:srgbClr val="333333"/>
              </a:solidFill>
              <a:highlight>
                <a:srgbClr val="F9F9F9"/>
              </a:highlight>
            </a:endParaRPr>
          </a:p>
          <a:p>
            <a:pPr marL="457200" lvl="0" indent="-330200" algn="l" rtl="0">
              <a:spcBef>
                <a:spcPts val="0"/>
              </a:spcBef>
              <a:spcAft>
                <a:spcPts val="0"/>
              </a:spcAft>
              <a:buClr>
                <a:srgbClr val="333333"/>
              </a:buClr>
              <a:buSzPts val="1600"/>
              <a:buChar char="●"/>
            </a:pPr>
            <a:r>
              <a:rPr lang="en" sz="1600" b="1">
                <a:solidFill>
                  <a:srgbClr val="333333"/>
                </a:solidFill>
                <a:highlight>
                  <a:srgbClr val="F9F9F9"/>
                </a:highlight>
              </a:rPr>
              <a:t>Website: www.scwc.org</a:t>
            </a:r>
            <a:endParaRPr sz="1600" b="1">
              <a:solidFill>
                <a:srgbClr val="333333"/>
              </a:solidFill>
              <a:highlight>
                <a:srgbClr val="F9F9F9"/>
              </a:highlight>
            </a:endParaRPr>
          </a:p>
        </p:txBody>
      </p:sp>
      <p:pic>
        <p:nvPicPr>
          <p:cNvPr id="104" name="Google Shape;104;p20"/>
          <p:cNvPicPr preferRelativeResize="0"/>
          <p:nvPr/>
        </p:nvPicPr>
        <p:blipFill rotWithShape="1">
          <a:blip r:embed="rId3">
            <a:alphaModFix/>
          </a:blip>
          <a:srcRect t="25196" b="20158"/>
          <a:stretch/>
        </p:blipFill>
        <p:spPr>
          <a:xfrm>
            <a:off x="20425" y="3248725"/>
            <a:ext cx="2291822" cy="1669762"/>
          </a:xfrm>
          <a:prstGeom prst="rect">
            <a:avLst/>
          </a:prstGeom>
          <a:noFill/>
          <a:ln>
            <a:noFill/>
          </a:ln>
        </p:spPr>
      </p:pic>
      <p:pic>
        <p:nvPicPr>
          <p:cNvPr id="105" name="Google Shape;105;p20"/>
          <p:cNvPicPr preferRelativeResize="0"/>
          <p:nvPr/>
        </p:nvPicPr>
        <p:blipFill>
          <a:blip r:embed="rId4">
            <a:alphaModFix/>
          </a:blip>
          <a:stretch>
            <a:fillRect/>
          </a:stretch>
        </p:blipFill>
        <p:spPr>
          <a:xfrm>
            <a:off x="6738375" y="1817425"/>
            <a:ext cx="2291822" cy="30557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BARCS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r>
              <a:rPr lang="en"/>
              <a:t>Horseback Riding</a:t>
            </a:r>
            <a:endParaRPr/>
          </a:p>
        </p:txBody>
      </p:sp>
      <p:sp>
        <p:nvSpPr>
          <p:cNvPr id="111" name="Google Shape;11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Cat socializing, dog walking, TNR, etc.</a:t>
            </a:r>
            <a:endParaRPr/>
          </a:p>
          <a:p>
            <a:pPr marL="457200" lvl="0" indent="-342900" algn="l" rtl="0">
              <a:spcBef>
                <a:spcPts val="0"/>
              </a:spcBef>
              <a:spcAft>
                <a:spcPts val="0"/>
              </a:spcAft>
              <a:buSzPts val="1800"/>
              <a:buChar char="●"/>
            </a:pPr>
            <a:r>
              <a:rPr lang="en"/>
              <a:t>Help animals in need and learn more about shelters.</a:t>
            </a:r>
            <a:endParaRPr/>
          </a:p>
          <a:p>
            <a:pPr marL="457200" lvl="0" indent="-342900" algn="l" rtl="0">
              <a:spcBef>
                <a:spcPts val="0"/>
              </a:spcBef>
              <a:spcAft>
                <a:spcPts val="0"/>
              </a:spcAft>
              <a:buSzPts val="1800"/>
              <a:buChar char="●"/>
            </a:pPr>
            <a:r>
              <a:rPr lang="en"/>
              <a:t>Also through Shriver Center (PRAC 096), transportation provided.</a:t>
            </a:r>
            <a:endParaRPr/>
          </a:p>
          <a:p>
            <a:pPr marL="914400" lvl="1" indent="-317500" algn="l" rtl="0">
              <a:spcBef>
                <a:spcPts val="0"/>
              </a:spcBef>
              <a:spcAft>
                <a:spcPts val="0"/>
              </a:spcAft>
              <a:buSzPts val="1400"/>
              <a:buChar char="○"/>
            </a:pPr>
            <a:r>
              <a:rPr lang="en"/>
              <a:t>UMBC Shriver Contact: </a:t>
            </a:r>
            <a:r>
              <a:rPr lang="en">
                <a:highlight>
                  <a:srgbClr val="FFFFFF"/>
                </a:highlight>
              </a:rPr>
              <a:t>Kasey Venn, kasven1@umbc.edu.</a:t>
            </a:r>
            <a:endParaRPr/>
          </a:p>
          <a:p>
            <a:pPr marL="457200" lvl="0" indent="-342900" algn="l" rtl="0">
              <a:spcBef>
                <a:spcPts val="0"/>
              </a:spcBef>
              <a:spcAft>
                <a:spcPts val="0"/>
              </a:spcAft>
              <a:buSzPts val="1800"/>
              <a:buChar char="●"/>
            </a:pPr>
            <a:r>
              <a:rPr lang="en"/>
              <a:t>Website: </a:t>
            </a:r>
            <a:r>
              <a:rPr lang="en" u="sng">
                <a:solidFill>
                  <a:schemeClr val="hlink"/>
                </a:solidFill>
                <a:hlinkClick r:id="rId3"/>
              </a:rPr>
              <a:t>https://barcs.org/</a:t>
            </a:r>
            <a:r>
              <a:rPr lang="en"/>
              <a:t>.</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I used to horseback ride as a kid; my barn let me volunteer there. </a:t>
            </a:r>
            <a:endParaRPr/>
          </a:p>
          <a:p>
            <a:pPr marL="457200" lvl="0" indent="-342900" algn="l" rtl="0">
              <a:spcBef>
                <a:spcPts val="0"/>
              </a:spcBef>
              <a:spcAft>
                <a:spcPts val="0"/>
              </a:spcAft>
              <a:buSzPts val="1800"/>
              <a:buChar char="●"/>
            </a:pPr>
            <a:r>
              <a:rPr lang="en"/>
              <a:t>Equestrian Club has volunteering opportunities at Patapsco Horse Center:</a:t>
            </a:r>
            <a:endParaRPr/>
          </a:p>
          <a:p>
            <a:pPr marL="914400" lvl="1" indent="-317500" algn="l" rtl="0">
              <a:spcBef>
                <a:spcPts val="0"/>
              </a:spcBef>
              <a:spcAft>
                <a:spcPts val="0"/>
              </a:spcAft>
              <a:buSzPts val="1400"/>
              <a:buChar char="○"/>
            </a:pPr>
            <a:r>
              <a:rPr lang="en" u="sng">
                <a:solidFill>
                  <a:schemeClr val="hlink"/>
                </a:solidFill>
                <a:hlinkClick r:id="rId4"/>
              </a:rPr>
              <a:t>https://docs.google.com/forms/d/e/1FAIpQLScG8e0k0q-v7bqIGjaU7oclsu5CCttXlcEnDB1pjiwiVjO4oQ/viewform</a:t>
            </a:r>
            <a:endParaRPr/>
          </a:p>
          <a:p>
            <a:pPr marL="0" lvl="0" indent="0" algn="l" rtl="0">
              <a:spcBef>
                <a:spcPts val="1600"/>
              </a:spcBef>
              <a:spcAft>
                <a:spcPts val="1600"/>
              </a:spcAft>
              <a:buNone/>
            </a:pPr>
            <a:endParaRPr/>
          </a:p>
        </p:txBody>
      </p:sp>
      <p:pic>
        <p:nvPicPr>
          <p:cNvPr id="112" name="Google Shape;112;p21"/>
          <p:cNvPicPr preferRelativeResize="0"/>
          <p:nvPr/>
        </p:nvPicPr>
        <p:blipFill>
          <a:blip r:embed="rId5">
            <a:alphaModFix/>
          </a:blip>
          <a:stretch>
            <a:fillRect/>
          </a:stretch>
        </p:blipFill>
        <p:spPr>
          <a:xfrm>
            <a:off x="5332338" y="103175"/>
            <a:ext cx="3114675" cy="14668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1080</Words>
  <Application>Microsoft Office PowerPoint</Application>
  <PresentationFormat>On-screen Show (16:9)</PresentationFormat>
  <Paragraphs>94</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Times New Roman</vt:lpstr>
      <vt:lpstr>Raleway</vt:lpstr>
      <vt:lpstr>Simple Light</vt:lpstr>
      <vt:lpstr>Pre-Veterinary Society GBM: Animal Experiences 10/23/19</vt:lpstr>
      <vt:lpstr>General Announcements</vt:lpstr>
      <vt:lpstr>Equestrian Club- Volunteer with Gentle Giants </vt:lpstr>
      <vt:lpstr>Courses Pertaining to Pre-Vet </vt:lpstr>
      <vt:lpstr>Courses Pertaining to Pre-Vet </vt:lpstr>
      <vt:lpstr>Courses Pertaining to Pre-Vet</vt:lpstr>
      <vt:lpstr>Now… Animal Experiences! </vt:lpstr>
      <vt:lpstr>Second Chance Wildlife Center </vt:lpstr>
      <vt:lpstr>BARCS         Horseback Riding</vt:lpstr>
      <vt:lpstr>Horse and Small Animal Experience</vt:lpstr>
      <vt:lpstr>More Animal Experiences...</vt:lpstr>
      <vt:lpstr>Volunteer Experience</vt:lpstr>
      <vt:lpstr>Another UMBC Volunteer Opportunity...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Pre-Veterinary Society GBM: Animal Experiences 10/23/19</dc:title>
  <dc:creator>Jenni Kelleher</dc:creator>
  <cp:lastModifiedBy>Jenni Kelleher</cp:lastModifiedBy>
  <cp:revision>2</cp:revision>
  <dcterms:modified xsi:type="dcterms:W3CDTF">2019-10-23T19:05:12Z</dcterms:modified>
</cp:coreProperties>
</file>