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0" d="100"/>
          <a:sy n="90" d="100"/>
        </p:scale>
        <p:origin x="816" y="8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oogle.com/imgres?imgurl=https%3A%2F%2Fwww.aiip.org%2Fresources%2FPictures%2FAIIP%2520Website%2520Icons%2FAIIP%2520Research%2520Icon.png&amp;imgrefurl=https%3A%2F%2Fwww.aiip.org%2Fresearch-specialists&amp;docid=wFdVF4qmAREf9M&amp;tbnid=geG4g1PuVJg_FM%3A&amp;vet=10ahUKEwiR7fOzkMzlAhUFU98KHUafC4cQMwh7KAEwAQ..i&amp;w=800&amp;h=800&amp;bih=657&amp;biw=1366&amp;q=research&amp;ved=0ahUKEwiR7fOzkMzlAhUFU98KHUafC4cQMwh7KAEwAQ&amp;iact=mrc&amp;uact=8" TargetMode="External"/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Relationship Id="rId6" Type="http://schemas.openxmlformats.org/officeDocument/2006/relationships/hyperlink" Target="https://www.google.com/imgres?imgurl=https%3A%2F%2Felearningindustry.com%2Fwp-content%2Fuploads%2F2015%2F11%2F10-online-research-tools-every-online-learner-know.jpg&amp;imgrefurl=https%3A%2F%2Felearningindustry.com%2F10-online-research-tools-every-online-learner-know&amp;docid=tRvtPjc6FId6mM&amp;tbnid=GGj0InveE2qF_M%3A&amp;vet=10ahUKEwiR7fOzkMzlAhUFU98KHUafC4cQMwh_KAUwBQ..i&amp;w=1920&amp;h=1440&amp;bih=657&amp;biw=1366&amp;q=research&amp;ved=0ahUKEwiR7fOzkMzlAhUFU98KHUafC4cQMwh_KAUwBQ&amp;iact=mrc&amp;uact=8" TargetMode="External"/><Relationship Id="rId5" Type="http://schemas.openxmlformats.org/officeDocument/2006/relationships/hyperlink" Target="https://www.google.com/imgres?imgurl=https%3A%2F%2Fcdn.business2community.com%2Fwp-content%2Fuploads%2F2015%2F07%2Fmarketing_research.jpg-900x359.jpg&amp;imgrefurl=https%3A%2F%2Fwww.business2community.com%2Finbound-marketing%2Fthe-5-step-marketing-research-process-01269959&amp;docid=hWAoMfg918iDpM&amp;tbnid=AcmqVdJ3tV7NtM%3A&amp;vet=10ahUKEwiR7fOzkMzlAhUFU98KHUafC4cQMwiDASgJMAk..i&amp;w=900&amp;h=359&amp;bih=657&amp;biw=1366&amp;q=research&amp;ved=0ahUKEwiR7fOzkMzlAhUFU98KHUafC4cQMwiDASgJMAk&amp;iact=mrc&amp;uact=8" TargetMode="External"/><Relationship Id="rId4" Type="http://schemas.openxmlformats.org/officeDocument/2006/relationships/hyperlink" Target="https://www.google.com/imgres?imgurl=https%3A%2F%2Fwww1.chester.ac.uk%2Fsites%2Fdefault%2Ffiles%2Fstyles%2Fhero_mobile%2Fpublic%2F041019-1020_Research%2520Festival%25202020%2520Portal%2520Banner.jpg%3Fitok%3DJDR-nIMq&amp;imgrefurl=https%3A%2F%2Fwww1.chester.ac.uk%2Fresearch%2Fresearch-festival&amp;docid=NwSs3wSm3aBD3M&amp;tbnid=N-t1uoGsiFpKpM%3A&amp;vet=10ahUKEwiR7fOzkMzlAhUFU98KHUafC4cQMwh-KAQwBA..i&amp;w=800&amp;h=450&amp;bih=657&amp;biw=1366&amp;q=research&amp;ved=0ahUKEwiR7fOzkMzlAhUFU98KHUafC4cQMwh-KAQwBA&amp;iact=mrc&amp;uact=8" TargetMode="Externa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oogle.com/imgres?imgurl=https%3A%2F%2Flookaside.fbsbx.com%2Flookaside%2Fcrawler%2Fmedia%2F%3Fmedia_id%3D469742143125457&amp;imgrefurl=https%3A%2F%2Fwww.facebook.com%2FOmlandLab%2Fposts%2F&amp;docid=JxutpnhalqNlRM&amp;tbnid=QHlX3Sjpxsf4iM%3A&amp;vet=10ahUKEwiyioCZ4MzlAhVjpVkKHcq9DFAQMwhlKBYwFg..i&amp;w=640&amp;h=640&amp;bih=657&amp;biw=1366&amp;q=omland%20ires%20umbc&amp;ved=0ahUKEwiyioCZ4MzlAhVjpVkKHcq9DFAQMwhlKBYwFg&amp;iact=mrc&amp;uact=8" TargetMode="External"/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g70a8432a56_0_2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4" name="Google Shape;114;g70a8432a56_0_2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70a8432a56_0_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70a8432a56_0_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g70a8432a56_0_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Google Shape;64;g70a8432a56_0_1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g65cd838cec_0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" name="Google Shape;70;g65cd838cec_0_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u="sng">
                <a:solidFill>
                  <a:schemeClr val="hlink"/>
                </a:solidFill>
                <a:hlinkClick r:id="rId3"/>
              </a:rPr>
              <a:t>https://www.google.com/imgres?imgurl=https%3A%2F%2Fwww.aiip.org%2Fresources%2FPictures%2FAIIP%2520Website%2520Icons%2FAIIP%2520Research%2520Icon.png&amp;imgrefurl=https%3A%2F%2Fwww.aiip.org%2Fresearch-specialists&amp;docid=wFdVF4qmAREf9M&amp;tbnid=geG4g1PuVJg_FM%3A&amp;vet=10ahUKEwiR7fOzkMzlAhUFU98KHUafC4cQMwh7KAEwAQ..i&amp;w=800&amp;h=800&amp;bih=657&amp;biw=1366&amp;q=research&amp;ved=0ahUKEwiR7fOzkMzlAhUFU98KHUafC4cQMwh7KAEwAQ&amp;iact=mrc&amp;uact=8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u="sng">
                <a:solidFill>
                  <a:schemeClr val="hlink"/>
                </a:solidFill>
                <a:hlinkClick r:id="rId4"/>
              </a:rPr>
              <a:t>https://www.google.com/imgres?imgurl=https%3A%2F%2Fwww1.chester.ac.uk%2Fsites%2Fdefault%2Ffiles%2Fstyles%2Fhero_mobile%2Fpublic%2F041019-1020_Research%2520Festival%25202020%2520Portal%2520Banner.jpg%3Fitok%3DJDR-nIMq&amp;imgrefurl=https%3A%2F%2Fwww1.chester.ac.uk%2Fresearch%2Fresearch-festival&amp;docid=NwSs3wSm3aBD3M&amp;tbnid=N-t1uoGsiFpKpM%3A&amp;vet=10ahUKEwiR7fOzkMzlAhUFU98KHUafC4cQMwh-KAQwBA..i&amp;w=800&amp;h=450&amp;bih=657&amp;biw=1366&amp;q=research&amp;ved=0ahUKEwiR7fOzkMzlAhUFU98KHUafC4cQMwh-KAQwBA&amp;iact=mrc&amp;uact=8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u="sng">
                <a:solidFill>
                  <a:schemeClr val="hlink"/>
                </a:solidFill>
                <a:hlinkClick r:id="rId5"/>
              </a:rPr>
              <a:t>https://www.google.com/imgres?imgurl=https%3A%2F%2Fcdn.business2community.com%2Fwp-content%2Fuploads%2F2015%2F07%2Fmarketing_research.jpg-900x359.jpg&amp;imgrefurl=https%3A%2F%2Fwww.business2community.com%2Finbound-marketing%2Fthe-5-step-marketing-research-process-01269959&amp;docid=hWAoMfg918iDpM&amp;tbnid=AcmqVdJ3tV7NtM%3A&amp;vet=10ahUKEwiR7fOzkMzlAhUFU98KHUafC4cQMwiDASgJMAk..i&amp;w=900&amp;h=359&amp;bih=657&amp;biw=1366&amp;q=research&amp;ved=0ahUKEwiR7fOzkMzlAhUFU98KHUafC4cQMwiDASgJMAk&amp;iact=mrc&amp;uact=8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u="sng">
                <a:solidFill>
                  <a:schemeClr val="hlink"/>
                </a:solidFill>
                <a:hlinkClick r:id="rId6"/>
              </a:rPr>
              <a:t>https://www.google.com/imgres?imgurl=https%3A%2F%2Felearningindustry.com%2Fwp-content%2Fuploads%2F2015%2F11%2F10-online-research-tools-every-online-learner-know.jpg&amp;imgrefurl=https%3A%2F%2Felearningindustry.com%2F10-online-research-tools-every-online-learner-know&amp;docid=tRvtPjc6FId6mM&amp;tbnid=GGj0InveE2qF_M%3A&amp;vet=10ahUKEwiR7fOzkMzlAhUFU98KHUafC4cQMwh_KAUwBQ..i&amp;w=1920&amp;h=1440&amp;bih=657&amp;biw=1366&amp;q=research&amp;ved=0ahUKEwiR7fOzkMzlAhUFU98KHUafC4cQMwh_KAUwBQ&amp;iact=mrc&amp;uact=8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g65cd838cec_0_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9" name="Google Shape;79;g65cd838cec_0_1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g709670fa1d_0_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6" name="Google Shape;86;g709670fa1d_0_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https://www.google.com/imgres?imgurl=https%3A%2F%2Fwww.allaboutbirds.org%2Fguide%2Fassets%2Fphoto%2F39344721-480px.jpg&amp;imgrefurl=https%3A%2F%2Fwww.allaboutbirds.org%2Fguide%2FGrasshopper_Sparrow%2Fid&amp;docid=5bdowJxiyYTZkM&amp;tbnid=d6vSNnKB23oNZM%3A&amp;vet=10ahUKEwiblrSyj8zlAhXITN8KHZYFA3oQMwhqKAAwAA..i&amp;w=480&amp;h=360&amp;bih=657&amp;biw=1366&amp;q=grasshopper%20sparrow&amp;ved=0ahUKEwiblrSyj8zlAhXITN8KHZYFA3oQMwhqKAAwAA&amp;iact=mrc&amp;uact=8</a:t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g65a9060cc8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3" name="Google Shape;93;g65a9060cc8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u="sng">
                <a:solidFill>
                  <a:schemeClr val="hlink"/>
                </a:solidFill>
                <a:hlinkClick r:id="rId3"/>
              </a:rPr>
              <a:t>https://www.google.com/imgres?imgurl=https%3A%2F%2Flookaside.fbsbx.com%2Flookaside%2Fcrawler%2Fmedia%2F%3Fmedia_id%3D469742143125457&amp;imgrefurl=https%3A%2F%2Fwww.facebook.com%2FOmlandLab%2Fposts%2F&amp;docid=JxutpnhalqNlRM&amp;tbnid=QHlX3Sjpxsf4iM%3A&amp;vet=10ahUKEwiyioCZ4MzlAhVjpVkKHcq9DFAQMwhlKBYwFg..i&amp;w=640&amp;h=640&amp;bih=657&amp;biw=1366&amp;q=omland%20ires%20umbc&amp;ved=0ahUKEwiyioCZ4MzlAhVjpVkKHcq9DFAQMwhlKBYwFg&amp;iact=mrc&amp;uact=8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https://encrypted-tbn0.gstatic.com/images?q=tbn:ANd9GcRNHMGtp_NTL4Os5IHYRHS4yj8A1SM0BloHbogE3xqajLswMb7eSg&amp;s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g70a8432a56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1" name="Google Shape;101;g70a8432a56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g70a8432a56_0_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8" name="Google Shape;108;g70a8432a56_0_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hyperlink" Target="https://userpages.umbc.edu/~blohr/" TargetMode="External"/><Relationship Id="rId7" Type="http://schemas.openxmlformats.org/officeDocument/2006/relationships/hyperlink" Target="https://my3.my.umbc.edu/groups/biocom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Relationship Id="rId6" Type="http://schemas.openxmlformats.org/officeDocument/2006/relationships/hyperlink" Target="https://lsamp.umbc.edu/" TargetMode="External"/><Relationship Id="rId5" Type="http://schemas.openxmlformats.org/officeDocument/2006/relationships/hyperlink" Target="https://ur.umbc.edu/ura/" TargetMode="External"/><Relationship Id="rId4" Type="http://schemas.openxmlformats.org/officeDocument/2006/relationships/hyperlink" Target="https://ur.umbc.edu/urcad/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omlandlab.umbc.edu/ires/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hyperlink" Target="https://phages.umbc.edu/" TargetMode="External"/><Relationship Id="rId7" Type="http://schemas.openxmlformats.org/officeDocument/2006/relationships/hyperlink" Target="https://phagesdb.org/phages/Kela/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Relationship Id="rId6" Type="http://schemas.openxmlformats.org/officeDocument/2006/relationships/hyperlink" Target="https://phagesdb.org/phages/RosaAsantewaa/" TargetMode="External"/><Relationship Id="rId5" Type="http://schemas.openxmlformats.org/officeDocument/2006/relationships/hyperlink" Target="https://erilllab.umbc.edu/" TargetMode="External"/><Relationship Id="rId4" Type="http://schemas.openxmlformats.org/officeDocument/2006/relationships/hyperlink" Target="https://biology.umbc.edu/directory/faculty/person/RM45122/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fda.gov/about-fda/office-foods-and-veterinary-medicine/center-veterinary-medicine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/>
        </a:solidFill>
        <a:effectLst/>
      </p:bgPr>
    </p:bg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lt1"/>
                </a:solidFill>
              </a:rPr>
              <a:t>Pre-Veterinary Society GBM</a:t>
            </a:r>
            <a:endParaRPr>
              <a:solidFill>
                <a:schemeClr val="lt1"/>
              </a:solidFill>
            </a:endParaRPr>
          </a:p>
        </p:txBody>
      </p:sp>
      <p:sp>
        <p:nvSpPr>
          <p:cNvPr id="55" name="Google Shape;55;p13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lt2"/>
                </a:solidFill>
              </a:rPr>
              <a:t>11/6/19</a:t>
            </a:r>
            <a:endParaRPr>
              <a:solidFill>
                <a:schemeClr val="lt2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/>
        </a:solidFill>
        <a:effectLst/>
      </p:bgPr>
    </p:bg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22"/>
          <p:cNvSpPr txBox="1">
            <a:spLocks noGrp="1"/>
          </p:cNvSpPr>
          <p:nvPr>
            <p:ph type="ctrTitle"/>
          </p:nvPr>
        </p:nvSpPr>
        <p:spPr>
          <a:xfrm>
            <a:off x="311700" y="2106450"/>
            <a:ext cx="8520600" cy="930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lt1"/>
                </a:solidFill>
              </a:rPr>
              <a:t>Thank you!</a:t>
            </a:r>
            <a:endParaRPr>
              <a:solidFill>
                <a:schemeClr val="lt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Announcements </a:t>
            </a:r>
            <a:endParaRPr/>
          </a:p>
        </p:txBody>
      </p:sp>
      <p:sp>
        <p:nvSpPr>
          <p:cNvPr id="61" name="Google Shape;61;p1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T-shirts!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Trip to VA-MD CVM: January 24th- waiting for more details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Gentle Giants Volunteer Event- moved to November 17th 12-3pm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Veterinarian Visit event: November 19th 2:30-4pm in Commons 329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Christmas family (see next slide for details)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Christmas Family</a:t>
            </a:r>
            <a:endParaRPr/>
          </a:p>
        </p:txBody>
      </p:sp>
      <p:pic>
        <p:nvPicPr>
          <p:cNvPr id="67" name="Google Shape;67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146698" y="1100673"/>
            <a:ext cx="6542025" cy="40428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/>
        </a:solidFill>
        <a:effectLst/>
      </p:bgPr>
    </p:bg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6"/>
          <p:cNvSpPr txBox="1">
            <a:spLocks noGrp="1"/>
          </p:cNvSpPr>
          <p:nvPr>
            <p:ph type="title"/>
          </p:nvPr>
        </p:nvSpPr>
        <p:spPr>
          <a:xfrm>
            <a:off x="311700" y="2083713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lt1"/>
                </a:solidFill>
              </a:rPr>
              <a:t>Research Experience</a:t>
            </a:r>
            <a:endParaRPr>
              <a:solidFill>
                <a:schemeClr val="lt1"/>
              </a:solidFill>
            </a:endParaRPr>
          </a:p>
        </p:txBody>
      </p:sp>
      <p:pic>
        <p:nvPicPr>
          <p:cNvPr id="73" name="Google Shape;73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63100" y="244850"/>
            <a:ext cx="1846050" cy="1846050"/>
          </a:xfrm>
          <a:prstGeom prst="rect">
            <a:avLst/>
          </a:prstGeom>
          <a:noFill/>
          <a:ln>
            <a:noFill/>
          </a:ln>
        </p:spPr>
      </p:pic>
      <p:pic>
        <p:nvPicPr>
          <p:cNvPr id="74" name="Google Shape;74;p1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363100" y="2992650"/>
            <a:ext cx="3398175" cy="1902975"/>
          </a:xfrm>
          <a:prstGeom prst="rect">
            <a:avLst/>
          </a:prstGeom>
          <a:noFill/>
          <a:ln>
            <a:noFill/>
          </a:ln>
        </p:spPr>
      </p:pic>
      <p:pic>
        <p:nvPicPr>
          <p:cNvPr id="75" name="Google Shape;75;p16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6168375" y="2946450"/>
            <a:ext cx="2663925" cy="1995370"/>
          </a:xfrm>
          <a:prstGeom prst="rect">
            <a:avLst/>
          </a:prstGeom>
          <a:noFill/>
          <a:ln>
            <a:noFill/>
          </a:ln>
        </p:spPr>
      </p:pic>
      <p:pic>
        <p:nvPicPr>
          <p:cNvPr id="76" name="Google Shape;76;p16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4282625" y="272975"/>
            <a:ext cx="4487104" cy="17898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7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Gaining Research Opportunities at UMBC</a:t>
            </a:r>
            <a:endParaRPr/>
          </a:p>
        </p:txBody>
      </p:sp>
      <p:sp>
        <p:nvSpPr>
          <p:cNvPr id="82" name="Google Shape;82;p17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42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"/>
              <a:t>Decide what field you’re interested in and the type of research</a:t>
            </a:r>
            <a:endParaRPr/>
          </a:p>
          <a:p>
            <a:pPr marL="457200" lvl="0" indent="-342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"/>
              <a:t>Read professors’ papers</a:t>
            </a:r>
            <a:endParaRPr/>
          </a:p>
          <a:p>
            <a:pPr marL="457200" lvl="0" indent="-342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"/>
              <a:t>Email expressing interest</a:t>
            </a:r>
            <a:endParaRPr/>
          </a:p>
          <a:p>
            <a:pPr marL="914400" lvl="1" indent="-342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" sz="1800"/>
              <a:t>They will hopefully ask to meet with to discuss</a:t>
            </a:r>
            <a:endParaRPr sz="1800"/>
          </a:p>
          <a:p>
            <a:pPr marL="457200" lvl="0" indent="-342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"/>
              <a:t>Apply to summer programs</a:t>
            </a:r>
            <a:endParaRPr sz="1800"/>
          </a:p>
          <a:p>
            <a:pPr marL="457200" lvl="0" indent="-342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"/>
              <a:t>Be professional, polite, and engaged!</a:t>
            </a:r>
            <a:endParaRPr/>
          </a:p>
        </p:txBody>
      </p:sp>
      <p:pic>
        <p:nvPicPr>
          <p:cNvPr id="83" name="Google Shape;83;p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721350" y="2932150"/>
            <a:ext cx="4422650" cy="22113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8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Arushi: </a:t>
            </a:r>
            <a:r>
              <a:rPr lang="en" u="sng">
                <a:solidFill>
                  <a:schemeClr val="hlink"/>
                </a:solidFill>
                <a:hlinkClick r:id="rId3"/>
              </a:rPr>
              <a:t>Lohr Lab</a:t>
            </a:r>
            <a:endParaRPr/>
          </a:p>
        </p:txBody>
      </p:sp>
      <p:sp>
        <p:nvSpPr>
          <p:cNvPr id="89" name="Google Shape;89;p18"/>
          <p:cNvSpPr txBox="1">
            <a:spLocks noGrp="1"/>
          </p:cNvSpPr>
          <p:nvPr>
            <p:ph type="body" idx="1"/>
          </p:nvPr>
        </p:nvSpPr>
        <p:spPr>
          <a:xfrm>
            <a:off x="311700" y="1017725"/>
            <a:ext cx="8520600" cy="3551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❖"/>
            </a:pPr>
            <a:r>
              <a:rPr lang="en"/>
              <a:t>Study birdsong in the Grasshopper Sparrows.</a:t>
            </a:r>
            <a:endParaRPr/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➢"/>
            </a:pPr>
            <a:r>
              <a:rPr lang="en"/>
              <a:t>Ground dwelling birds found throughout North &amp; Central America &amp; the Caribbean.</a:t>
            </a:r>
            <a:endParaRPr/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➢"/>
            </a:pPr>
            <a:r>
              <a:rPr lang="en"/>
              <a:t>Song is a learned behavior; not innate like a call.</a:t>
            </a:r>
            <a:endParaRPr/>
          </a:p>
          <a:p>
            <a:pPr marL="1371600" lvl="2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</a:pPr>
            <a:r>
              <a:rPr lang="en"/>
              <a:t>Varies regionally.</a:t>
            </a:r>
            <a:endParaRPr/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➢"/>
            </a:pPr>
            <a:r>
              <a:rPr lang="en"/>
              <a:t>2 main types of song: Warble &amp; Buzz (hence the name).</a:t>
            </a:r>
            <a:endParaRPr/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➢"/>
            </a:pPr>
            <a:r>
              <a:rPr lang="en"/>
              <a:t>Try to quantify these sounds &amp; learn it like a language.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❖"/>
            </a:pPr>
            <a:r>
              <a:rPr lang="en"/>
              <a:t>Animal Care &amp; Research</a:t>
            </a:r>
            <a:endParaRPr/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➢"/>
            </a:pPr>
            <a:r>
              <a:rPr lang="en"/>
              <a:t>Care for Grasshopper Sparrow colony on UMBC campus.</a:t>
            </a:r>
            <a:endParaRPr/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➢"/>
            </a:pPr>
            <a:r>
              <a:rPr lang="en"/>
              <a:t>Fieldwork to see birds in the wild.</a:t>
            </a:r>
            <a:endParaRPr/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➢"/>
            </a:pPr>
            <a:r>
              <a:rPr lang="en"/>
              <a:t>Bioacoustic analysis of birdsong via SIGNAL &amp; Syrinx programs.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❖"/>
            </a:pPr>
            <a:r>
              <a:rPr lang="en"/>
              <a:t>Hope to present at URCAD &amp; apply for URA next semester.</a:t>
            </a:r>
            <a:endParaRPr/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➢"/>
            </a:pPr>
            <a:r>
              <a:rPr lang="en" u="sng">
                <a:solidFill>
                  <a:schemeClr val="hlink"/>
                </a:solidFill>
                <a:hlinkClick r:id="rId4"/>
              </a:rPr>
              <a:t>URCAD</a:t>
            </a:r>
            <a:r>
              <a:rPr lang="en"/>
              <a:t> is an undergrad research symposium where we can present our research.</a:t>
            </a:r>
            <a:endParaRPr/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➢"/>
            </a:pPr>
            <a:r>
              <a:rPr lang="en" u="sng">
                <a:solidFill>
                  <a:schemeClr val="hlink"/>
                </a:solidFill>
                <a:hlinkClick r:id="rId5"/>
              </a:rPr>
              <a:t>URA</a:t>
            </a:r>
            <a:r>
              <a:rPr lang="en"/>
              <a:t> gives undergrads money to support their research project.</a:t>
            </a:r>
            <a:endParaRPr/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➢"/>
            </a:pPr>
            <a:r>
              <a:rPr lang="en" u="sng">
                <a:solidFill>
                  <a:schemeClr val="hlink"/>
                </a:solidFill>
                <a:hlinkClick r:id="rId6"/>
              </a:rPr>
              <a:t>USM LSAMP</a:t>
            </a:r>
            <a:r>
              <a:rPr lang="en"/>
              <a:t> offers funding, training, &amp; mentorship to undergrads.</a:t>
            </a:r>
            <a:endParaRPr/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➢"/>
            </a:pPr>
            <a:r>
              <a:rPr lang="en" u="sng">
                <a:solidFill>
                  <a:schemeClr val="hlink"/>
                </a:solidFill>
                <a:hlinkClick r:id="rId7"/>
              </a:rPr>
              <a:t>BioCOM</a:t>
            </a:r>
            <a:r>
              <a:rPr lang="en"/>
              <a:t> Lab Tours.</a:t>
            </a:r>
            <a:endParaRPr/>
          </a:p>
        </p:txBody>
      </p:sp>
      <p:pic>
        <p:nvPicPr>
          <p:cNvPr id="90" name="Google Shape;90;p18"/>
          <p:cNvPicPr preferRelativeResize="0"/>
          <p:nvPr/>
        </p:nvPicPr>
        <p:blipFill>
          <a:blip r:embed="rId8">
            <a:alphaModFix/>
          </a:blip>
          <a:stretch>
            <a:fillRect/>
          </a:stretch>
        </p:blipFill>
        <p:spPr>
          <a:xfrm>
            <a:off x="6464488" y="1709775"/>
            <a:ext cx="2466975" cy="18478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19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u="sng">
                <a:solidFill>
                  <a:schemeClr val="hlink"/>
                </a:solidFill>
                <a:hlinkClick r:id="rId3"/>
              </a:rPr>
              <a:t>Omland Lab IRES Opportunity</a:t>
            </a:r>
            <a:endParaRPr/>
          </a:p>
        </p:txBody>
      </p:sp>
      <p:sp>
        <p:nvSpPr>
          <p:cNvPr id="96" name="Google Shape;96;p19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❖"/>
            </a:pPr>
            <a:r>
              <a:rPr lang="en"/>
              <a:t>Application for next summer due February 1st.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❖"/>
            </a:pPr>
            <a:r>
              <a:rPr lang="en"/>
              <a:t>Travel to Bahamas and research endangered Bahama Orioles.</a:t>
            </a:r>
            <a:endParaRPr/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➢"/>
            </a:pPr>
            <a:r>
              <a:rPr lang="en"/>
              <a:t>Travel and living expenses covered; stipend as well.</a:t>
            </a:r>
            <a:endParaRPr/>
          </a:p>
        </p:txBody>
      </p:sp>
      <p:pic>
        <p:nvPicPr>
          <p:cNvPr id="97" name="Google Shape;97;p19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311704" y="2210329"/>
            <a:ext cx="2762000" cy="2762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98" name="Google Shape;98;p19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4900181" y="2210325"/>
            <a:ext cx="3618075" cy="27100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20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Jenni: </a:t>
            </a:r>
            <a:r>
              <a:rPr lang="en" u="sng">
                <a:solidFill>
                  <a:schemeClr val="hlink"/>
                </a:solidFill>
                <a:hlinkClick r:id="rId3"/>
              </a:rPr>
              <a:t>Phage Hunters</a:t>
            </a:r>
            <a:endParaRPr/>
          </a:p>
        </p:txBody>
      </p:sp>
      <p:sp>
        <p:nvSpPr>
          <p:cNvPr id="104" name="Google Shape;104;p20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Did not take 302L in the Fall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Took 316L in the Spring (second, computational part of 302L in the Fall) with </a:t>
            </a:r>
            <a:r>
              <a:rPr lang="en" u="sng">
                <a:solidFill>
                  <a:schemeClr val="hlink"/>
                </a:solidFill>
                <a:hlinkClick r:id="rId4"/>
              </a:rPr>
              <a:t>Dr. Caruso</a:t>
            </a:r>
            <a:r>
              <a:rPr lang="en"/>
              <a:t> and </a:t>
            </a:r>
            <a:r>
              <a:rPr lang="en" u="sng">
                <a:solidFill>
                  <a:schemeClr val="hlink"/>
                </a:solidFill>
                <a:hlinkClick r:id="rId5"/>
              </a:rPr>
              <a:t>Dr. Erill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Annotated phages when they came back from being sequenced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 u="sng">
                <a:solidFill>
                  <a:schemeClr val="hlink"/>
                </a:solidFill>
                <a:hlinkClick r:id="rId6"/>
              </a:rPr>
              <a:t>RosaAsantewaa</a:t>
            </a:r>
            <a:r>
              <a:rPr lang="en"/>
              <a:t> and </a:t>
            </a:r>
            <a:r>
              <a:rPr lang="en" u="sng">
                <a:solidFill>
                  <a:schemeClr val="hlink"/>
                </a:solidFill>
                <a:hlinkClick r:id="rId7"/>
              </a:rPr>
              <a:t>Kela</a:t>
            </a:r>
            <a:endParaRPr/>
          </a:p>
          <a:p>
            <a:pPr marL="0" lvl="0" indent="0" algn="l" rtl="0">
              <a:spcBef>
                <a:spcPts val="1600"/>
              </a:spcBef>
              <a:spcAft>
                <a:spcPts val="1600"/>
              </a:spcAft>
              <a:buNone/>
            </a:pPr>
            <a:endParaRPr/>
          </a:p>
        </p:txBody>
      </p:sp>
      <p:pic>
        <p:nvPicPr>
          <p:cNvPr id="105" name="Google Shape;105;p20"/>
          <p:cNvPicPr preferRelativeResize="0"/>
          <p:nvPr/>
        </p:nvPicPr>
        <p:blipFill>
          <a:blip r:embed="rId8">
            <a:alphaModFix/>
          </a:blip>
          <a:stretch>
            <a:fillRect/>
          </a:stretch>
        </p:blipFill>
        <p:spPr>
          <a:xfrm>
            <a:off x="228338" y="2893575"/>
            <a:ext cx="8687322" cy="22499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2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Jenni: </a:t>
            </a:r>
            <a:r>
              <a:rPr lang="en" u="sng">
                <a:solidFill>
                  <a:schemeClr val="hlink"/>
                </a:solidFill>
                <a:hlinkClick r:id="rId3"/>
              </a:rPr>
              <a:t>FDA Center for Veterinary Medicine </a:t>
            </a:r>
            <a:endParaRPr/>
          </a:p>
        </p:txBody>
      </p:sp>
      <p:sp>
        <p:nvSpPr>
          <p:cNvPr id="111" name="Google Shape;111;p2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Found it through networking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Valuable veterinary research experience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Can’t really say all that much about the content because it is a study that will affect a lot of people and it has not finished/been published yet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1028</Words>
  <Application>Microsoft Office PowerPoint</Application>
  <PresentationFormat>On-screen Show (16:9)</PresentationFormat>
  <Paragraphs>58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2" baseType="lpstr">
      <vt:lpstr>Arial</vt:lpstr>
      <vt:lpstr>Simple Light</vt:lpstr>
      <vt:lpstr>Pre-Veterinary Society GBM</vt:lpstr>
      <vt:lpstr>Announcements </vt:lpstr>
      <vt:lpstr>Christmas Family</vt:lpstr>
      <vt:lpstr>Research Experience</vt:lpstr>
      <vt:lpstr>Gaining Research Opportunities at UMBC</vt:lpstr>
      <vt:lpstr>Arushi: Lohr Lab</vt:lpstr>
      <vt:lpstr>Omland Lab IRES Opportunity</vt:lpstr>
      <vt:lpstr>Jenni: Phage Hunters</vt:lpstr>
      <vt:lpstr>Jenni: FDA Center for Veterinary Medicine </vt:lpstr>
      <vt:lpstr>Thank you!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Pre-Veterinary Society GBM</dc:title>
  <dc:creator>Jenni Kelleher</dc:creator>
  <cp:lastModifiedBy>Jenni Kelleher</cp:lastModifiedBy>
  <cp:revision>1</cp:revision>
  <dcterms:modified xsi:type="dcterms:W3CDTF">2019-11-07T14:08:21Z</dcterms:modified>
</cp:coreProperties>
</file>