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7" r:id="rId3"/>
    <p:sldId id="261" r:id="rId4"/>
    <p:sldId id="260" r:id="rId5"/>
    <p:sldId id="259" r:id="rId6"/>
    <p:sldId id="262" r:id="rId7"/>
    <p:sldId id="263" r:id="rId8"/>
    <p:sldId id="264"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251" autoAdjust="0"/>
  </p:normalViewPr>
  <p:slideViewPr>
    <p:cSldViewPr snapToGrid="0">
      <p:cViewPr varScale="1">
        <p:scale>
          <a:sx n="40" d="100"/>
          <a:sy n="40" d="100"/>
        </p:scale>
        <p:origin x="48"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914F387-422E-4D29-B9F7-7F0B63862F6D}" type="datetimeFigureOut">
              <a:rPr lang="en-US" smtClean="0"/>
              <a:t>3/24/2017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575A38C-681A-4F87-AD90-858C73C1CDBC}" type="slidenum">
              <a:rPr lang="en-US" smtClean="0"/>
              <a:t>‹#›</a:t>
            </a:fld>
            <a:endParaRPr lang="en-US"/>
          </a:p>
        </p:txBody>
      </p:sp>
    </p:spTree>
    <p:extLst>
      <p:ext uri="{BB962C8B-B14F-4D97-AF65-F5344CB8AC3E}">
        <p14:creationId xmlns:p14="http://schemas.microsoft.com/office/powerpoint/2010/main" val="156619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66258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09912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89848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r>
              <a:rPr lang="en-US" dirty="0" smtClean="0"/>
              <a:t>Here is a time line of the project.</a:t>
            </a:r>
          </a:p>
          <a:p>
            <a:endParaRPr lang="en-US" dirty="0" smtClean="0"/>
          </a:p>
          <a:p>
            <a:r>
              <a:rPr lang="en-US" dirty="0" smtClean="0"/>
              <a:t>We are currently in user testing.  We had a user testing sessions with a few HR Hiring Liaisons from various areas on March 17</a:t>
            </a:r>
            <a:r>
              <a:rPr lang="en-US" baseline="30000" dirty="0" smtClean="0"/>
              <a:t>th</a:t>
            </a:r>
            <a:r>
              <a:rPr lang="en-US" dirty="0" smtClean="0"/>
              <a:t>.    We found some glitches with security and are currently working with </a:t>
            </a:r>
            <a:r>
              <a:rPr lang="en-US" dirty="0" err="1" smtClean="0"/>
              <a:t>PageUp</a:t>
            </a:r>
            <a:r>
              <a:rPr lang="en-US" dirty="0" smtClean="0"/>
              <a:t> to resolve.</a:t>
            </a:r>
          </a:p>
          <a:p>
            <a:endParaRPr lang="en-US" dirty="0" smtClean="0"/>
          </a:p>
          <a:p>
            <a:r>
              <a:rPr lang="en-US" dirty="0" smtClean="0"/>
              <a:t>We plan to Go Live with nonexempt recruitment on May 1, 2017.   This means any new recruitments.   Any positions in which the search is in progress will continue using the paper manual process.  </a:t>
            </a:r>
          </a:p>
          <a:p>
            <a:endParaRPr lang="en-US" dirty="0" smtClean="0"/>
          </a:p>
          <a:p>
            <a:r>
              <a:rPr lang="en-US" dirty="0" smtClean="0"/>
              <a:t>Our target date for exempt recruitment to go live is June 1</a:t>
            </a:r>
            <a:r>
              <a:rPr lang="en-US" baseline="30000" dirty="0" smtClean="0"/>
              <a:t>st</a:t>
            </a:r>
            <a:r>
              <a:rPr lang="en-US" dirty="0" smtClean="0"/>
              <a:t>.</a:t>
            </a:r>
          </a:p>
          <a:p>
            <a:endParaRPr dirty="0"/>
          </a:p>
        </p:txBody>
      </p:sp>
    </p:spTree>
    <p:extLst>
      <p:ext uri="{BB962C8B-B14F-4D97-AF65-F5344CB8AC3E}">
        <p14:creationId xmlns:p14="http://schemas.microsoft.com/office/powerpoint/2010/main" val="42807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r>
              <a:rPr lang="en-US" dirty="0" smtClean="0"/>
              <a:t>There are 4 basic roles in </a:t>
            </a:r>
            <a:r>
              <a:rPr lang="en-US" dirty="0" err="1" smtClean="0"/>
              <a:t>PageUp</a:t>
            </a:r>
            <a:endParaRPr lang="en-US" dirty="0" smtClean="0"/>
          </a:p>
          <a:p>
            <a:endParaRPr lang="en-US" dirty="0" smtClean="0"/>
          </a:p>
          <a:p>
            <a:r>
              <a:rPr lang="en-US" dirty="0" smtClean="0"/>
              <a:t>Search Committee Chairs and Members will automatically have access when their names are entered on the Personnel Requisition </a:t>
            </a:r>
          </a:p>
          <a:p>
            <a:endParaRPr lang="en-US" dirty="0" smtClean="0"/>
          </a:p>
          <a:p>
            <a:r>
              <a:rPr lang="en-US" dirty="0" smtClean="0"/>
              <a:t>Approvers will have access when their name is typed into the approver field</a:t>
            </a:r>
          </a:p>
          <a:p>
            <a:endParaRPr lang="en-US" dirty="0" smtClean="0"/>
          </a:p>
          <a:p>
            <a:r>
              <a:rPr lang="en-US" dirty="0" smtClean="0"/>
              <a:t>Hiring Managers are individuals that directly supervise staff.  They will automatically have access for any of their positions</a:t>
            </a:r>
          </a:p>
          <a:p>
            <a:endParaRPr lang="en-US" dirty="0" smtClean="0"/>
          </a:p>
          <a:p>
            <a:r>
              <a:rPr lang="en-US" dirty="0" smtClean="0"/>
              <a:t>HR Hiring Liaisons – are individuals that coordinate hiring functions for his/her dept.  We have worked with the various divisions and have assigned each area at least one Liaison.</a:t>
            </a:r>
          </a:p>
          <a:p>
            <a:endParaRPr dirty="0"/>
          </a:p>
        </p:txBody>
      </p:sp>
    </p:spTree>
    <p:extLst>
      <p:ext uri="{BB962C8B-B14F-4D97-AF65-F5344CB8AC3E}">
        <p14:creationId xmlns:p14="http://schemas.microsoft.com/office/powerpoint/2010/main" val="293690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r>
              <a:rPr lang="en-US" dirty="0" smtClean="0"/>
              <a:t>Internal users will access </a:t>
            </a:r>
            <a:r>
              <a:rPr lang="en-US" dirty="0" err="1" smtClean="0"/>
              <a:t>PageUp</a:t>
            </a:r>
            <a:r>
              <a:rPr lang="en-US" dirty="0" smtClean="0"/>
              <a:t> via single sign on meaning they will not have to manage a new user id log on and password.</a:t>
            </a:r>
          </a:p>
          <a:p>
            <a:endParaRPr lang="en-US" dirty="0" smtClean="0"/>
          </a:p>
          <a:p>
            <a:r>
              <a:rPr lang="en-US" dirty="0" smtClean="0"/>
              <a:t>Applicants</a:t>
            </a:r>
            <a:r>
              <a:rPr lang="en-US" baseline="0" dirty="0" smtClean="0"/>
              <a:t> will create an account within </a:t>
            </a:r>
            <a:r>
              <a:rPr lang="en-US" baseline="0" dirty="0" err="1" smtClean="0"/>
              <a:t>PageUp</a:t>
            </a:r>
            <a:r>
              <a:rPr lang="en-US" baseline="0" dirty="0" smtClean="0"/>
              <a:t> to apply to UMBC jobs</a:t>
            </a:r>
          </a:p>
          <a:p>
            <a:endParaRPr lang="en-US" baseline="0" dirty="0" smtClean="0"/>
          </a:p>
          <a:p>
            <a:pPr defTabSz="942289"/>
            <a:r>
              <a:rPr lang="en-US" dirty="0" smtClean="0"/>
              <a:t>Once a user logs in this will be the home screen view.   </a:t>
            </a:r>
            <a:r>
              <a:rPr lang="en-US" dirty="0" err="1" smtClean="0"/>
              <a:t>PageUp</a:t>
            </a:r>
            <a:r>
              <a:rPr lang="en-US" dirty="0" smtClean="0"/>
              <a:t> calls this the Dashboard.     It shows all the statuses of recruitment and what is open and pending.</a:t>
            </a:r>
          </a:p>
          <a:p>
            <a:endParaRPr dirty="0"/>
          </a:p>
        </p:txBody>
      </p:sp>
    </p:spTree>
    <p:extLst>
      <p:ext uri="{BB962C8B-B14F-4D97-AF65-F5344CB8AC3E}">
        <p14:creationId xmlns:p14="http://schemas.microsoft.com/office/powerpoint/2010/main" val="336565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r>
              <a:rPr lang="en-US" dirty="0" smtClean="0"/>
              <a:t>The recruitment and hiring process steps will essentially be the same but in an automated and streamlined</a:t>
            </a:r>
            <a:r>
              <a:rPr lang="en-US" baseline="0" dirty="0" smtClean="0"/>
              <a:t> system which allows for quicker processing times.</a:t>
            </a:r>
            <a:endParaRPr lang="en-US" dirty="0" smtClean="0"/>
          </a:p>
          <a:p>
            <a:endParaRPr lang="en-US" dirty="0" smtClean="0"/>
          </a:p>
          <a:p>
            <a:r>
              <a:rPr lang="en-US" dirty="0" smtClean="0"/>
              <a:t>Everything will now be done through </a:t>
            </a:r>
            <a:r>
              <a:rPr lang="en-US" dirty="0" err="1" smtClean="0"/>
              <a:t>PageUP</a:t>
            </a:r>
            <a:r>
              <a:rPr lang="en-US" dirty="0" smtClean="0"/>
              <a:t> including the Personnel Requisition and all approvals.</a:t>
            </a:r>
          </a:p>
          <a:p>
            <a:endParaRPr lang="en-US" dirty="0" smtClean="0"/>
          </a:p>
          <a:p>
            <a:r>
              <a:rPr lang="en-US" dirty="0" smtClean="0"/>
              <a:t>All candidates will complete on-line applications through </a:t>
            </a:r>
            <a:r>
              <a:rPr lang="en-US" dirty="0" err="1" smtClean="0"/>
              <a:t>PageUP</a:t>
            </a:r>
            <a:r>
              <a:rPr lang="en-US" dirty="0" smtClean="0"/>
              <a:t> to apply for positions.</a:t>
            </a:r>
          </a:p>
          <a:p>
            <a:endParaRPr dirty="0"/>
          </a:p>
        </p:txBody>
      </p:sp>
    </p:spTree>
    <p:extLst>
      <p:ext uri="{BB962C8B-B14F-4D97-AF65-F5344CB8AC3E}">
        <p14:creationId xmlns:p14="http://schemas.microsoft.com/office/powerpoint/2010/main" val="314197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7038" y="706438"/>
            <a:ext cx="6286500"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4031" y="4477334"/>
            <a:ext cx="5712230" cy="4241684"/>
          </a:xfrm>
          <a:prstGeom prst="rect">
            <a:avLst/>
          </a:prstGeom>
        </p:spPr>
        <p:txBody>
          <a:bodyPr lIns="94213" tIns="94213" rIns="94213" bIns="94213" anchor="t" anchorCtr="0">
            <a:noAutofit/>
          </a:bodyPr>
          <a:lstStyle/>
          <a:p>
            <a:r>
              <a:rPr lang="en-US" dirty="0" smtClean="0"/>
              <a:t>We are in the process of scheduling training sessions.  </a:t>
            </a:r>
          </a:p>
          <a:p>
            <a:endParaRPr lang="en-US" dirty="0" smtClean="0"/>
          </a:p>
          <a:p>
            <a:r>
              <a:rPr lang="en-US" dirty="0" smtClean="0"/>
              <a:t>Departments that will be hiring for positions in May &amp; June should ideally sign up for training first.    We recommend you sign up near the time of the hiring exception approval so the information will be fresh in your mind when it comes time to using </a:t>
            </a:r>
            <a:r>
              <a:rPr lang="en-US" dirty="0" err="1" smtClean="0"/>
              <a:t>PageUp</a:t>
            </a:r>
            <a:r>
              <a:rPr lang="en-US" dirty="0" smtClean="0"/>
              <a:t>.</a:t>
            </a:r>
          </a:p>
          <a:p>
            <a:endParaRPr lang="en-US" dirty="0" smtClean="0"/>
          </a:p>
          <a:p>
            <a:r>
              <a:rPr lang="en-US" dirty="0" smtClean="0"/>
              <a:t>Training will be offered throughout the summer and fall.</a:t>
            </a:r>
          </a:p>
          <a:p>
            <a:endParaRPr dirty="0"/>
          </a:p>
        </p:txBody>
      </p:sp>
    </p:spTree>
    <p:extLst>
      <p:ext uri="{BB962C8B-B14F-4D97-AF65-F5344CB8AC3E}">
        <p14:creationId xmlns:p14="http://schemas.microsoft.com/office/powerpoint/2010/main" val="234312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11481-7E81-409B-8991-E1567A15C40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398846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11481-7E81-409B-8991-E1567A15C40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282994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11481-7E81-409B-8991-E1567A15C40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3664462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1" y="593367"/>
            <a:ext cx="113607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5" name="Shape 62"/>
          <p:cNvSpPr/>
          <p:nvPr userDrawn="1"/>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pic>
        <p:nvPicPr>
          <p:cNvPr id="6" name="Shape 63"/>
          <p:cNvPicPr preferRelativeResize="0"/>
          <p:nvPr userDrawn="1"/>
        </p:nvPicPr>
        <p:blipFill>
          <a:blip r:embed="rId2">
            <a:alphaModFix/>
          </a:blip>
          <a:stretch>
            <a:fillRect/>
          </a:stretch>
        </p:blipFill>
        <p:spPr>
          <a:xfrm>
            <a:off x="203201" y="6090300"/>
            <a:ext cx="2159001" cy="710805"/>
          </a:xfrm>
          <a:prstGeom prst="rect">
            <a:avLst/>
          </a:prstGeom>
          <a:noFill/>
          <a:ln>
            <a:noFill/>
          </a:ln>
        </p:spPr>
      </p:pic>
      <p:sp>
        <p:nvSpPr>
          <p:cNvPr id="7" name="Shape 64"/>
          <p:cNvSpPr txBox="1"/>
          <p:nvPr userDrawn="1"/>
        </p:nvSpPr>
        <p:spPr>
          <a:xfrm>
            <a:off x="8068733" y="5962293"/>
            <a:ext cx="4000000" cy="763599"/>
          </a:xfrm>
          <a:prstGeom prst="rect">
            <a:avLst/>
          </a:prstGeom>
          <a:noFill/>
          <a:ln>
            <a:noFill/>
          </a:ln>
        </p:spPr>
        <p:txBody>
          <a:bodyPr lIns="121900" tIns="121900" rIns="121900" bIns="121900" anchor="ctr" anchorCtr="0">
            <a:noAutofit/>
          </a:bodyPr>
          <a:lstStyle/>
          <a:p>
            <a:pPr lvl="0" rtl="0">
              <a:spcBef>
                <a:spcPts val="0"/>
              </a:spcBef>
              <a:buNone/>
            </a:pPr>
            <a:endParaRPr sz="2400"/>
          </a:p>
          <a:p>
            <a:pPr lvl="0" algn="r" rtl="0">
              <a:lnSpc>
                <a:spcPct val="120000"/>
              </a:lnSpc>
              <a:spcBef>
                <a:spcPts val="0"/>
              </a:spcBef>
              <a:buNone/>
            </a:pPr>
            <a:r>
              <a:rPr lang="en" sz="2400">
                <a:solidFill>
                  <a:srgbClr val="FFCC00"/>
                </a:solidFill>
              </a:rPr>
              <a:t>50.umbc.edu  </a:t>
            </a:r>
            <a:r>
              <a:rPr lang="en" sz="2400">
                <a:solidFill>
                  <a:srgbClr val="FFFFFF"/>
                </a:solidFill>
              </a:rPr>
              <a:t>|</a:t>
            </a:r>
            <a:r>
              <a:rPr lang="en" sz="2400">
                <a:solidFill>
                  <a:srgbClr val="FFCC00"/>
                </a:solidFill>
              </a:rPr>
              <a:t>  #UMBC50</a:t>
            </a:r>
          </a:p>
        </p:txBody>
      </p:sp>
      <p:sp>
        <p:nvSpPr>
          <p:cNvPr id="18" name="Shape 18"/>
          <p:cNvSpPr txBox="1">
            <a:spLocks noGrp="1"/>
          </p:cNvSpPr>
          <p:nvPr>
            <p:ph type="body" idx="1"/>
          </p:nvPr>
        </p:nvSpPr>
        <p:spPr>
          <a:xfrm>
            <a:off x="415601" y="1536633"/>
            <a:ext cx="113607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24279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11481-7E81-409B-8991-E1567A15C40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340183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11481-7E81-409B-8991-E1567A15C40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65207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11481-7E81-409B-8991-E1567A15C402}"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21113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11481-7E81-409B-8991-E1567A15C402}"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321379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11481-7E81-409B-8991-E1567A15C402}"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400821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11481-7E81-409B-8991-E1567A15C402}"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174850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11481-7E81-409B-8991-E1567A15C402}"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216297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11481-7E81-409B-8991-E1567A15C402}"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58118-2312-4288-A70C-5A293CED7C4E}" type="slidenum">
              <a:rPr lang="en-US" smtClean="0"/>
              <a:t>‹#›</a:t>
            </a:fld>
            <a:endParaRPr lang="en-US"/>
          </a:p>
        </p:txBody>
      </p:sp>
    </p:spTree>
    <p:extLst>
      <p:ext uri="{BB962C8B-B14F-4D97-AF65-F5344CB8AC3E}">
        <p14:creationId xmlns:p14="http://schemas.microsoft.com/office/powerpoint/2010/main" val="168147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11481-7E81-409B-8991-E1567A15C402}" type="datetimeFigureOut">
              <a:rPr lang="en-US" smtClean="0"/>
              <a:t>3/24/2017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58118-2312-4288-A70C-5A293CED7C4E}" type="slidenum">
              <a:rPr lang="en-US" smtClean="0"/>
              <a:t>‹#›</a:t>
            </a:fld>
            <a:endParaRPr lang="en-US"/>
          </a:p>
        </p:txBody>
      </p:sp>
    </p:spTree>
    <p:extLst>
      <p:ext uri="{BB962C8B-B14F-4D97-AF65-F5344CB8AC3E}">
        <p14:creationId xmlns:p14="http://schemas.microsoft.com/office/powerpoint/2010/main" val="984123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Rectangle 3"/>
          <p:cNvSpPr/>
          <p:nvPr/>
        </p:nvSpPr>
        <p:spPr>
          <a:xfrm>
            <a:off x="0" y="3000718"/>
            <a:ext cx="12192000" cy="1686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Shape 54"/>
          <p:cNvSpPr txBox="1">
            <a:spLocks noGrp="1"/>
          </p:cNvSpPr>
          <p:nvPr>
            <p:ph type="subTitle" idx="1"/>
          </p:nvPr>
        </p:nvSpPr>
        <p:spPr>
          <a:xfrm>
            <a:off x="284033" y="2979952"/>
            <a:ext cx="11360799" cy="1707378"/>
          </a:xfrm>
          <a:prstGeom prst="rect">
            <a:avLst/>
          </a:prstGeom>
        </p:spPr>
        <p:txBody>
          <a:bodyPr vert="horz" lIns="121900" tIns="121900" rIns="121900" bIns="121900" rtlCol="0" anchor="t" anchorCtr="0">
            <a:noAutofit/>
          </a:bodyPr>
          <a:lstStyle/>
          <a:p>
            <a:pPr>
              <a:spcBef>
                <a:spcPts val="0"/>
              </a:spcBef>
            </a:pPr>
            <a:r>
              <a:rPr lang="en" sz="5867" dirty="0" smtClean="0">
                <a:solidFill>
                  <a:srgbClr val="FFC000"/>
                </a:solidFill>
              </a:rPr>
              <a:t>Human Resources</a:t>
            </a:r>
          </a:p>
          <a:p>
            <a:pPr>
              <a:spcBef>
                <a:spcPts val="0"/>
              </a:spcBef>
            </a:pPr>
            <a:r>
              <a:rPr lang="en" sz="5867" dirty="0" smtClean="0">
                <a:solidFill>
                  <a:srgbClr val="FFC000"/>
                </a:solidFill>
              </a:rPr>
              <a:t> BPI Updates</a:t>
            </a:r>
            <a:endParaRPr lang="en" sz="5867" dirty="0">
              <a:solidFill>
                <a:srgbClr val="FFC000"/>
              </a:solidFill>
            </a:endParaRPr>
          </a:p>
        </p:txBody>
      </p:sp>
      <p:pic>
        <p:nvPicPr>
          <p:cNvPr id="55" name="Shape 55"/>
          <p:cNvPicPr preferRelativeResize="0"/>
          <p:nvPr/>
        </p:nvPicPr>
        <p:blipFill>
          <a:blip r:embed="rId3">
            <a:alphaModFix/>
          </a:blip>
          <a:stretch>
            <a:fillRect/>
          </a:stretch>
        </p:blipFill>
        <p:spPr>
          <a:xfrm>
            <a:off x="615949" y="429291"/>
            <a:ext cx="4716955" cy="1596863"/>
          </a:xfrm>
          <a:prstGeom prst="rect">
            <a:avLst/>
          </a:prstGeom>
          <a:noFill/>
          <a:ln>
            <a:noFill/>
          </a:ln>
        </p:spPr>
      </p:pic>
    </p:spTree>
    <p:extLst>
      <p:ext uri="{BB962C8B-B14F-4D97-AF65-F5344CB8AC3E}">
        <p14:creationId xmlns:p14="http://schemas.microsoft.com/office/powerpoint/2010/main" val="381979191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62"/>
          <p:cNvSpPr/>
          <p:nvPr/>
        </p:nvSpPr>
        <p:spPr>
          <a:xfrm>
            <a:off x="-28398" y="-35945"/>
            <a:ext cx="12220399" cy="925199"/>
          </a:xfrm>
          <a:prstGeom prst="rect">
            <a:avLst/>
          </a:prstGeom>
          <a:solidFill>
            <a:srgbClr val="FFC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60" name="Shape 60"/>
          <p:cNvSpPr txBox="1">
            <a:spLocks noGrp="1"/>
          </p:cNvSpPr>
          <p:nvPr>
            <p:ph type="title"/>
          </p:nvPr>
        </p:nvSpPr>
        <p:spPr>
          <a:xfrm>
            <a:off x="618801" y="1"/>
            <a:ext cx="11360799" cy="763599"/>
          </a:xfrm>
          <a:prstGeom prst="rect">
            <a:avLst/>
          </a:prstGeom>
        </p:spPr>
        <p:txBody>
          <a:bodyPr vert="horz" lIns="121900" tIns="121900" rIns="121900" bIns="121900" rtlCol="0" anchor="t" anchorCtr="0">
            <a:noAutofit/>
          </a:bodyPr>
          <a:lstStyle/>
          <a:p>
            <a:pPr algn="ctr"/>
            <a:r>
              <a:rPr lang="en" sz="4800" dirty="0" smtClean="0"/>
              <a:t>DocuSign Update</a:t>
            </a:r>
            <a:endParaRPr lang="en" sz="4800" dirty="0"/>
          </a:p>
        </p:txBody>
      </p:sp>
      <p:sp>
        <p:nvSpPr>
          <p:cNvPr id="62" name="Shape 62"/>
          <p:cNvSpPr/>
          <p:nvPr/>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pic>
        <p:nvPicPr>
          <p:cNvPr id="63" name="Shape 63"/>
          <p:cNvPicPr preferRelativeResize="0"/>
          <p:nvPr/>
        </p:nvPicPr>
        <p:blipFill>
          <a:blip r:embed="rId3">
            <a:alphaModFix/>
          </a:blip>
          <a:stretch>
            <a:fillRect/>
          </a:stretch>
        </p:blipFill>
        <p:spPr>
          <a:xfrm>
            <a:off x="0" y="5983101"/>
            <a:ext cx="2298357" cy="870798"/>
          </a:xfrm>
          <a:prstGeom prst="rect">
            <a:avLst/>
          </a:prstGeom>
          <a:noFill/>
          <a:ln>
            <a:noFill/>
          </a:ln>
        </p:spPr>
      </p:pic>
      <p:sp>
        <p:nvSpPr>
          <p:cNvPr id="64" name="Shape 64"/>
          <p:cNvSpPr txBox="1"/>
          <p:nvPr/>
        </p:nvSpPr>
        <p:spPr>
          <a:xfrm>
            <a:off x="7979600" y="6090300"/>
            <a:ext cx="4000000" cy="763599"/>
          </a:xfrm>
          <a:prstGeom prst="rect">
            <a:avLst/>
          </a:prstGeom>
          <a:noFill/>
          <a:ln>
            <a:noFill/>
          </a:ln>
        </p:spPr>
        <p:txBody>
          <a:bodyPr lIns="121900" tIns="121900" rIns="121900" bIns="121900" anchor="ctr" anchorCtr="0">
            <a:noAutofit/>
          </a:bodyPr>
          <a:lstStyle/>
          <a:p>
            <a:pPr algn="r"/>
            <a:r>
              <a:rPr lang="en-US" sz="2400" dirty="0">
                <a:solidFill>
                  <a:srgbClr val="FF0000"/>
                </a:solidFill>
              </a:rPr>
              <a:t>h</a:t>
            </a:r>
            <a:r>
              <a:rPr lang="en-US" sz="2400" dirty="0" smtClean="0">
                <a:solidFill>
                  <a:srgbClr val="FF0000"/>
                </a:solidFill>
              </a:rPr>
              <a:t>r.umbc.edu</a:t>
            </a:r>
            <a:endParaRPr sz="2400" dirty="0">
              <a:solidFill>
                <a:srgbClr val="FF0000"/>
              </a:solidFill>
            </a:endParaRPr>
          </a:p>
        </p:txBody>
      </p:sp>
      <p:pic>
        <p:nvPicPr>
          <p:cNvPr id="8" name="Picture 7"/>
          <p:cNvPicPr>
            <a:picLocks noChangeAspect="1"/>
          </p:cNvPicPr>
          <p:nvPr/>
        </p:nvPicPr>
        <p:blipFill rotWithShape="1">
          <a:blip r:embed="rId4"/>
          <a:srcRect t="8046" r="19120" b="42217"/>
          <a:stretch/>
        </p:blipFill>
        <p:spPr>
          <a:xfrm>
            <a:off x="419299" y="1463766"/>
            <a:ext cx="11319565" cy="3915542"/>
          </a:xfrm>
          <a:prstGeom prst="rect">
            <a:avLst/>
          </a:prstGeom>
        </p:spPr>
      </p:pic>
    </p:spTree>
    <p:extLst>
      <p:ext uri="{BB962C8B-B14F-4D97-AF65-F5344CB8AC3E}">
        <p14:creationId xmlns:p14="http://schemas.microsoft.com/office/powerpoint/2010/main" val="99868195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62"/>
          <p:cNvSpPr/>
          <p:nvPr/>
        </p:nvSpPr>
        <p:spPr>
          <a:xfrm>
            <a:off x="-28398" y="-35945"/>
            <a:ext cx="12220399" cy="925199"/>
          </a:xfrm>
          <a:prstGeom prst="rect">
            <a:avLst/>
          </a:prstGeom>
          <a:solidFill>
            <a:srgbClr val="FFC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62" name="Shape 62"/>
          <p:cNvSpPr/>
          <p:nvPr/>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pic>
        <p:nvPicPr>
          <p:cNvPr id="63" name="Shape 63"/>
          <p:cNvPicPr preferRelativeResize="0"/>
          <p:nvPr/>
        </p:nvPicPr>
        <p:blipFill>
          <a:blip r:embed="rId3">
            <a:alphaModFix/>
          </a:blip>
          <a:stretch>
            <a:fillRect/>
          </a:stretch>
        </p:blipFill>
        <p:spPr>
          <a:xfrm>
            <a:off x="0" y="5983101"/>
            <a:ext cx="2298357" cy="870798"/>
          </a:xfrm>
          <a:prstGeom prst="rect">
            <a:avLst/>
          </a:prstGeom>
          <a:noFill/>
          <a:ln>
            <a:noFill/>
          </a:ln>
        </p:spPr>
      </p:pic>
      <p:sp>
        <p:nvSpPr>
          <p:cNvPr id="64" name="Shape 64"/>
          <p:cNvSpPr txBox="1"/>
          <p:nvPr/>
        </p:nvSpPr>
        <p:spPr>
          <a:xfrm>
            <a:off x="7979600" y="6090300"/>
            <a:ext cx="4000000" cy="763599"/>
          </a:xfrm>
          <a:prstGeom prst="rect">
            <a:avLst/>
          </a:prstGeom>
          <a:noFill/>
          <a:ln>
            <a:noFill/>
          </a:ln>
        </p:spPr>
        <p:txBody>
          <a:bodyPr lIns="121900" tIns="121900" rIns="121900" bIns="121900" anchor="ctr" anchorCtr="0">
            <a:noAutofit/>
          </a:bodyPr>
          <a:lstStyle/>
          <a:p>
            <a:pPr algn="r"/>
            <a:r>
              <a:rPr lang="en-US" sz="2400" dirty="0">
                <a:solidFill>
                  <a:srgbClr val="FF0000"/>
                </a:solidFill>
              </a:rPr>
              <a:t>h</a:t>
            </a:r>
            <a:r>
              <a:rPr lang="en-US" sz="2400" dirty="0" smtClean="0">
                <a:solidFill>
                  <a:srgbClr val="FF0000"/>
                </a:solidFill>
              </a:rPr>
              <a:t>r.umbc.edu</a:t>
            </a:r>
            <a:endParaRPr sz="2400" dirty="0">
              <a:solidFill>
                <a:srgbClr val="FF0000"/>
              </a:solidFill>
            </a:endParaRPr>
          </a:p>
        </p:txBody>
      </p:sp>
      <p:pic>
        <p:nvPicPr>
          <p:cNvPr id="8" name="Picture 7"/>
          <p:cNvPicPr>
            <a:picLocks noChangeAspect="1"/>
          </p:cNvPicPr>
          <p:nvPr/>
        </p:nvPicPr>
        <p:blipFill rotWithShape="1">
          <a:blip r:embed="rId4"/>
          <a:srcRect l="31116" t="17890" r="21453" b="6677"/>
          <a:stretch/>
        </p:blipFill>
        <p:spPr>
          <a:xfrm>
            <a:off x="3208777" y="925199"/>
            <a:ext cx="6770823" cy="6057071"/>
          </a:xfrm>
          <a:prstGeom prst="rect">
            <a:avLst/>
          </a:prstGeom>
        </p:spPr>
      </p:pic>
      <p:sp>
        <p:nvSpPr>
          <p:cNvPr id="9" name="Shape 60"/>
          <p:cNvSpPr txBox="1">
            <a:spLocks noGrp="1"/>
          </p:cNvSpPr>
          <p:nvPr>
            <p:ph type="title"/>
          </p:nvPr>
        </p:nvSpPr>
        <p:spPr>
          <a:xfrm>
            <a:off x="619125" y="0"/>
            <a:ext cx="11360150" cy="763588"/>
          </a:xfrm>
          <a:prstGeom prst="rect">
            <a:avLst/>
          </a:prstGeom>
        </p:spPr>
        <p:txBody>
          <a:bodyPr vert="horz" lIns="121900" tIns="121900" rIns="121900" bIns="121900" rtlCol="0" anchor="t" anchorCtr="0">
            <a:noAutofit/>
          </a:bodyPr>
          <a:lstStyle/>
          <a:p>
            <a:pPr algn="ctr"/>
            <a:r>
              <a:rPr lang="en" sz="4800" dirty="0" smtClean="0"/>
              <a:t>DocuSign Update</a:t>
            </a:r>
            <a:endParaRPr lang="en" sz="4800" dirty="0"/>
          </a:p>
        </p:txBody>
      </p:sp>
    </p:spTree>
    <p:extLst>
      <p:ext uri="{BB962C8B-B14F-4D97-AF65-F5344CB8AC3E}">
        <p14:creationId xmlns:p14="http://schemas.microsoft.com/office/powerpoint/2010/main" val="304190830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62"/>
          <p:cNvSpPr/>
          <p:nvPr/>
        </p:nvSpPr>
        <p:spPr>
          <a:xfrm>
            <a:off x="-28398" y="-35945"/>
            <a:ext cx="12220399" cy="925199"/>
          </a:xfrm>
          <a:prstGeom prst="rect">
            <a:avLst/>
          </a:prstGeom>
          <a:solidFill>
            <a:srgbClr val="FFC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60" name="Shape 60"/>
          <p:cNvSpPr txBox="1">
            <a:spLocks noGrp="1"/>
          </p:cNvSpPr>
          <p:nvPr>
            <p:ph type="title"/>
          </p:nvPr>
        </p:nvSpPr>
        <p:spPr>
          <a:xfrm>
            <a:off x="618801" y="1"/>
            <a:ext cx="11360799" cy="763599"/>
          </a:xfrm>
          <a:prstGeom prst="rect">
            <a:avLst/>
          </a:prstGeom>
        </p:spPr>
        <p:txBody>
          <a:bodyPr vert="horz" lIns="121900" tIns="121900" rIns="121900" bIns="121900" rtlCol="0" anchor="t" anchorCtr="0">
            <a:noAutofit/>
          </a:bodyPr>
          <a:lstStyle/>
          <a:p>
            <a:pPr algn="ctr"/>
            <a:r>
              <a:rPr lang="en" sz="4800" dirty="0" smtClean="0"/>
              <a:t>PageUp - Timeline</a:t>
            </a:r>
            <a:endParaRPr lang="en" sz="4800" dirty="0"/>
          </a:p>
        </p:txBody>
      </p:sp>
      <p:sp>
        <p:nvSpPr>
          <p:cNvPr id="62" name="Shape 62"/>
          <p:cNvSpPr/>
          <p:nvPr/>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pic>
        <p:nvPicPr>
          <p:cNvPr id="63" name="Shape 63"/>
          <p:cNvPicPr preferRelativeResize="0"/>
          <p:nvPr/>
        </p:nvPicPr>
        <p:blipFill>
          <a:blip r:embed="rId3">
            <a:alphaModFix/>
          </a:blip>
          <a:stretch>
            <a:fillRect/>
          </a:stretch>
        </p:blipFill>
        <p:spPr>
          <a:xfrm>
            <a:off x="0" y="5983101"/>
            <a:ext cx="2298357" cy="870798"/>
          </a:xfrm>
          <a:prstGeom prst="rect">
            <a:avLst/>
          </a:prstGeom>
          <a:noFill/>
          <a:ln>
            <a:noFill/>
          </a:ln>
        </p:spPr>
      </p:pic>
      <p:sp>
        <p:nvSpPr>
          <p:cNvPr id="64" name="Shape 64"/>
          <p:cNvSpPr txBox="1"/>
          <p:nvPr/>
        </p:nvSpPr>
        <p:spPr>
          <a:xfrm>
            <a:off x="7979600" y="6090300"/>
            <a:ext cx="4000000" cy="763599"/>
          </a:xfrm>
          <a:prstGeom prst="rect">
            <a:avLst/>
          </a:prstGeom>
          <a:noFill/>
          <a:ln>
            <a:noFill/>
          </a:ln>
        </p:spPr>
        <p:txBody>
          <a:bodyPr lIns="121900" tIns="121900" rIns="121900" bIns="121900" anchor="ctr" anchorCtr="0">
            <a:noAutofit/>
          </a:bodyPr>
          <a:lstStyle/>
          <a:p>
            <a:pPr algn="r"/>
            <a:r>
              <a:rPr lang="en-US" sz="2400" dirty="0">
                <a:solidFill>
                  <a:srgbClr val="FF0000"/>
                </a:solidFill>
              </a:rPr>
              <a:t>h</a:t>
            </a:r>
            <a:r>
              <a:rPr lang="en-US" sz="2400" dirty="0" smtClean="0">
                <a:solidFill>
                  <a:srgbClr val="FF0000"/>
                </a:solidFill>
              </a:rPr>
              <a:t>r.umbc.edu</a:t>
            </a:r>
            <a:endParaRPr sz="2400" dirty="0">
              <a:solidFill>
                <a:srgbClr val="FF0000"/>
              </a:solidFill>
            </a:endParaRPr>
          </a:p>
        </p:txBody>
      </p:sp>
      <p:sp>
        <p:nvSpPr>
          <p:cNvPr id="8" name="Content Placeholder 2"/>
          <p:cNvSpPr txBox="1">
            <a:spLocks/>
          </p:cNvSpPr>
          <p:nvPr/>
        </p:nvSpPr>
        <p:spPr>
          <a:xfrm>
            <a:off x="1066799" y="1491606"/>
            <a:ext cx="9905999" cy="3541714"/>
          </a:xfrm>
          <a:prstGeom prst="rect">
            <a:avLst/>
          </a:prstGeom>
        </p:spPr>
        <p:txBody>
          <a:bodyPr vert="horz" lIns="91425" tIns="91425" rIns="91425" bIns="91425" rtlCol="0" anchor="t" anchorCtr="0">
            <a:normAutofit/>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chemeClr val="tx1">
                    <a:lumMod val="95000"/>
                  </a:schemeClr>
                </a:solidFill>
              </a:rPr>
              <a:t>PageUp</a:t>
            </a:r>
            <a:r>
              <a:rPr lang="en-US" dirty="0" smtClean="0">
                <a:solidFill>
                  <a:schemeClr val="tx1">
                    <a:lumMod val="95000"/>
                  </a:schemeClr>
                </a:solidFill>
              </a:rPr>
              <a:t> Project Kick-Off			September 7, 2016</a:t>
            </a:r>
          </a:p>
          <a:p>
            <a:pPr marL="0" indent="0">
              <a:buFont typeface="Arial" panose="020B0604020202020204" pitchFamily="34" charset="0"/>
              <a:buNone/>
            </a:pPr>
            <a:r>
              <a:rPr lang="en-US" dirty="0" smtClean="0">
                <a:solidFill>
                  <a:schemeClr val="tx1">
                    <a:lumMod val="95000"/>
                  </a:schemeClr>
                </a:solidFill>
              </a:rPr>
              <a:t>Configuration of System			September – February 2017</a:t>
            </a:r>
          </a:p>
          <a:p>
            <a:pPr marL="0" indent="0">
              <a:buFont typeface="Arial" panose="020B0604020202020204" pitchFamily="34" charset="0"/>
              <a:buNone/>
            </a:pPr>
            <a:r>
              <a:rPr lang="en-US" dirty="0" smtClean="0">
                <a:solidFill>
                  <a:schemeClr val="tx1">
                    <a:lumMod val="95000"/>
                  </a:schemeClr>
                </a:solidFill>
              </a:rPr>
              <a:t>User Testing 				March - April 2017</a:t>
            </a:r>
          </a:p>
          <a:p>
            <a:pPr marL="0" indent="0">
              <a:buFont typeface="Arial" panose="020B0604020202020204" pitchFamily="34" charset="0"/>
              <a:buNone/>
            </a:pPr>
            <a:r>
              <a:rPr lang="en-US" dirty="0" smtClean="0">
                <a:solidFill>
                  <a:srgbClr val="FFC000"/>
                </a:solidFill>
                <a:effectLst>
                  <a:outerShdw blurRad="38100" dist="38100" dir="2700000" algn="tl">
                    <a:srgbClr val="000000">
                      <a:alpha val="43137"/>
                    </a:srgbClr>
                  </a:outerShdw>
                </a:effectLst>
              </a:rPr>
              <a:t>Go LIVE – Phase 1 – Nonexempt Staff	May 1, 2017</a:t>
            </a:r>
          </a:p>
          <a:p>
            <a:pPr marL="0" indent="0">
              <a:buFont typeface="Arial" panose="020B0604020202020204" pitchFamily="34" charset="0"/>
              <a:buNone/>
            </a:pPr>
            <a:r>
              <a:rPr lang="en-US" dirty="0" smtClean="0">
                <a:solidFill>
                  <a:srgbClr val="FFC000"/>
                </a:solidFill>
                <a:effectLst>
                  <a:outerShdw blurRad="38100" dist="38100" dir="2700000" algn="tl">
                    <a:srgbClr val="000000">
                      <a:alpha val="43137"/>
                    </a:srgbClr>
                  </a:outerShdw>
                </a:effectLst>
              </a:rPr>
              <a:t>Go LIVE – Phase 2 – Exempt Staff	June 1, 2017</a:t>
            </a:r>
          </a:p>
          <a:p>
            <a:pPr marL="0" indent="0">
              <a:buFont typeface="Arial" panose="020B0604020202020204" pitchFamily="34" charset="0"/>
              <a:buNone/>
            </a:pPr>
            <a:r>
              <a:rPr lang="en-US" dirty="0" smtClean="0">
                <a:solidFill>
                  <a:schemeClr val="tx1">
                    <a:lumMod val="95000"/>
                  </a:schemeClr>
                </a:solidFill>
              </a:rPr>
              <a:t>Training for campus users		April – August 2017</a:t>
            </a:r>
            <a:endParaRPr lang="en-US" dirty="0">
              <a:solidFill>
                <a:schemeClr val="tx1">
                  <a:lumMod val="95000"/>
                </a:schemeClr>
              </a:solidFill>
            </a:endParaRPr>
          </a:p>
        </p:txBody>
      </p:sp>
    </p:spTree>
    <p:extLst>
      <p:ext uri="{BB962C8B-B14F-4D97-AF65-F5344CB8AC3E}">
        <p14:creationId xmlns:p14="http://schemas.microsoft.com/office/powerpoint/2010/main" val="411486017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62"/>
          <p:cNvSpPr/>
          <p:nvPr/>
        </p:nvSpPr>
        <p:spPr>
          <a:xfrm>
            <a:off x="-28398" y="-35945"/>
            <a:ext cx="12220399" cy="925199"/>
          </a:xfrm>
          <a:prstGeom prst="rect">
            <a:avLst/>
          </a:prstGeom>
          <a:solidFill>
            <a:srgbClr val="FFC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60" name="Shape 60"/>
          <p:cNvSpPr txBox="1">
            <a:spLocks noGrp="1"/>
          </p:cNvSpPr>
          <p:nvPr>
            <p:ph type="title"/>
          </p:nvPr>
        </p:nvSpPr>
        <p:spPr>
          <a:xfrm>
            <a:off x="618801" y="1"/>
            <a:ext cx="11360799" cy="763599"/>
          </a:xfrm>
          <a:prstGeom prst="rect">
            <a:avLst/>
          </a:prstGeom>
        </p:spPr>
        <p:txBody>
          <a:bodyPr vert="horz" lIns="121900" tIns="121900" rIns="121900" bIns="121900" rtlCol="0" anchor="t" anchorCtr="0">
            <a:noAutofit/>
          </a:bodyPr>
          <a:lstStyle/>
          <a:p>
            <a:pPr algn="ctr"/>
            <a:r>
              <a:rPr lang="en" sz="4800" dirty="0" smtClean="0"/>
              <a:t>PageUp - Roles</a:t>
            </a:r>
            <a:endParaRPr lang="en" sz="4800" dirty="0"/>
          </a:p>
        </p:txBody>
      </p:sp>
      <p:sp>
        <p:nvSpPr>
          <p:cNvPr id="62" name="Shape 62"/>
          <p:cNvSpPr/>
          <p:nvPr/>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pic>
        <p:nvPicPr>
          <p:cNvPr id="63" name="Shape 63"/>
          <p:cNvPicPr preferRelativeResize="0"/>
          <p:nvPr/>
        </p:nvPicPr>
        <p:blipFill>
          <a:blip r:embed="rId3">
            <a:alphaModFix/>
          </a:blip>
          <a:stretch>
            <a:fillRect/>
          </a:stretch>
        </p:blipFill>
        <p:spPr>
          <a:xfrm>
            <a:off x="0" y="5983101"/>
            <a:ext cx="2298357" cy="870798"/>
          </a:xfrm>
          <a:prstGeom prst="rect">
            <a:avLst/>
          </a:prstGeom>
          <a:noFill/>
          <a:ln>
            <a:noFill/>
          </a:ln>
        </p:spPr>
      </p:pic>
      <p:sp>
        <p:nvSpPr>
          <p:cNvPr id="64" name="Shape 64"/>
          <p:cNvSpPr txBox="1"/>
          <p:nvPr/>
        </p:nvSpPr>
        <p:spPr>
          <a:xfrm>
            <a:off x="7979600" y="6090300"/>
            <a:ext cx="4000000" cy="763599"/>
          </a:xfrm>
          <a:prstGeom prst="rect">
            <a:avLst/>
          </a:prstGeom>
          <a:noFill/>
          <a:ln>
            <a:noFill/>
          </a:ln>
        </p:spPr>
        <p:txBody>
          <a:bodyPr lIns="121900" tIns="121900" rIns="121900" bIns="121900" anchor="ctr" anchorCtr="0">
            <a:noAutofit/>
          </a:bodyPr>
          <a:lstStyle/>
          <a:p>
            <a:pPr algn="r"/>
            <a:r>
              <a:rPr lang="en-US" sz="2400" dirty="0">
                <a:solidFill>
                  <a:srgbClr val="FF0000"/>
                </a:solidFill>
              </a:rPr>
              <a:t>h</a:t>
            </a:r>
            <a:r>
              <a:rPr lang="en-US" sz="2400" dirty="0" smtClean="0">
                <a:solidFill>
                  <a:srgbClr val="FF0000"/>
                </a:solidFill>
              </a:rPr>
              <a:t>r.umbc.edu</a:t>
            </a:r>
            <a:endParaRPr sz="2400" dirty="0">
              <a:solidFill>
                <a:srgbClr val="FF0000"/>
              </a:solidFill>
            </a:endParaRPr>
          </a:p>
        </p:txBody>
      </p:sp>
      <p:sp>
        <p:nvSpPr>
          <p:cNvPr id="8" name="Content Placeholder 2"/>
          <p:cNvSpPr>
            <a:spLocks noGrp="1"/>
          </p:cNvSpPr>
          <p:nvPr>
            <p:ph type="body" idx="1"/>
          </p:nvPr>
        </p:nvSpPr>
        <p:spPr>
          <a:xfrm>
            <a:off x="401638" y="996950"/>
            <a:ext cx="11360150" cy="4554538"/>
          </a:xfrm>
        </p:spPr>
        <p:txBody>
          <a:bodyPr/>
          <a:lstStyle/>
          <a:p>
            <a:pPr marL="0" indent="0">
              <a:buNone/>
            </a:pPr>
            <a:r>
              <a:rPr lang="en-US" dirty="0" smtClean="0">
                <a:solidFill>
                  <a:srgbClr val="002060"/>
                </a:solidFill>
              </a:rPr>
              <a:t>Recruitment &amp; Hiring Roles</a:t>
            </a:r>
          </a:p>
          <a:p>
            <a:pPr marL="0" indent="0">
              <a:buNone/>
            </a:pPr>
            <a:endParaRPr lang="en-US" dirty="0" smtClean="0">
              <a:solidFill>
                <a:srgbClr val="002060"/>
              </a:solidFill>
            </a:endParaRPr>
          </a:p>
          <a:p>
            <a:r>
              <a:rPr lang="en-US" dirty="0" smtClean="0"/>
              <a:t>Search </a:t>
            </a:r>
            <a:r>
              <a:rPr lang="en-US" dirty="0"/>
              <a:t>Committee Chair &amp; Search Committee Members</a:t>
            </a:r>
          </a:p>
          <a:p>
            <a:r>
              <a:rPr lang="en-US" dirty="0"/>
              <a:t>Approvers</a:t>
            </a:r>
          </a:p>
          <a:p>
            <a:r>
              <a:rPr lang="en-US" dirty="0"/>
              <a:t>Hiring Manager</a:t>
            </a:r>
          </a:p>
          <a:p>
            <a:r>
              <a:rPr lang="en-US" dirty="0"/>
              <a:t>HR Hiring </a:t>
            </a:r>
            <a:r>
              <a:rPr lang="en-US" dirty="0" smtClean="0"/>
              <a:t>Liaison</a:t>
            </a:r>
            <a:endParaRPr lang="en-US" dirty="0"/>
          </a:p>
        </p:txBody>
      </p:sp>
    </p:spTree>
    <p:extLst>
      <p:ext uri="{BB962C8B-B14F-4D97-AF65-F5344CB8AC3E}">
        <p14:creationId xmlns:p14="http://schemas.microsoft.com/office/powerpoint/2010/main" val="83701159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62"/>
          <p:cNvSpPr/>
          <p:nvPr/>
        </p:nvSpPr>
        <p:spPr>
          <a:xfrm>
            <a:off x="-28398" y="-35945"/>
            <a:ext cx="12220399" cy="925199"/>
          </a:xfrm>
          <a:prstGeom prst="rect">
            <a:avLst/>
          </a:prstGeom>
          <a:solidFill>
            <a:srgbClr val="FFC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60" name="Shape 60"/>
          <p:cNvSpPr txBox="1">
            <a:spLocks noGrp="1"/>
          </p:cNvSpPr>
          <p:nvPr>
            <p:ph type="title"/>
          </p:nvPr>
        </p:nvSpPr>
        <p:spPr>
          <a:xfrm>
            <a:off x="618801" y="1"/>
            <a:ext cx="11360799" cy="763599"/>
          </a:xfrm>
          <a:prstGeom prst="rect">
            <a:avLst/>
          </a:prstGeom>
        </p:spPr>
        <p:txBody>
          <a:bodyPr vert="horz" lIns="121900" tIns="121900" rIns="121900" bIns="121900" rtlCol="0" anchor="t" anchorCtr="0">
            <a:noAutofit/>
          </a:bodyPr>
          <a:lstStyle/>
          <a:p>
            <a:pPr algn="ctr"/>
            <a:r>
              <a:rPr lang="en" sz="4800" dirty="0" smtClean="0"/>
              <a:t>PageUp - Dashboard</a:t>
            </a:r>
            <a:endParaRPr lang="en" sz="4800" dirty="0"/>
          </a:p>
        </p:txBody>
      </p:sp>
      <p:sp>
        <p:nvSpPr>
          <p:cNvPr id="62" name="Shape 62"/>
          <p:cNvSpPr/>
          <p:nvPr/>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pic>
        <p:nvPicPr>
          <p:cNvPr id="63" name="Shape 63"/>
          <p:cNvPicPr preferRelativeResize="0"/>
          <p:nvPr/>
        </p:nvPicPr>
        <p:blipFill>
          <a:blip r:embed="rId3">
            <a:alphaModFix/>
          </a:blip>
          <a:stretch>
            <a:fillRect/>
          </a:stretch>
        </p:blipFill>
        <p:spPr>
          <a:xfrm>
            <a:off x="0" y="5983101"/>
            <a:ext cx="2298357" cy="870798"/>
          </a:xfrm>
          <a:prstGeom prst="rect">
            <a:avLst/>
          </a:prstGeom>
          <a:noFill/>
          <a:ln>
            <a:noFill/>
          </a:ln>
        </p:spPr>
      </p:pic>
      <p:sp>
        <p:nvSpPr>
          <p:cNvPr id="64" name="Shape 64"/>
          <p:cNvSpPr txBox="1"/>
          <p:nvPr/>
        </p:nvSpPr>
        <p:spPr>
          <a:xfrm>
            <a:off x="7979600" y="6090300"/>
            <a:ext cx="4000000" cy="763599"/>
          </a:xfrm>
          <a:prstGeom prst="rect">
            <a:avLst/>
          </a:prstGeom>
          <a:noFill/>
          <a:ln>
            <a:noFill/>
          </a:ln>
        </p:spPr>
        <p:txBody>
          <a:bodyPr lIns="121900" tIns="121900" rIns="121900" bIns="121900" anchor="ctr" anchorCtr="0">
            <a:noAutofit/>
          </a:bodyPr>
          <a:lstStyle/>
          <a:p>
            <a:pPr algn="r"/>
            <a:r>
              <a:rPr lang="en-US" sz="2400" dirty="0">
                <a:solidFill>
                  <a:srgbClr val="FF0000"/>
                </a:solidFill>
              </a:rPr>
              <a:t>h</a:t>
            </a:r>
            <a:r>
              <a:rPr lang="en-US" sz="2400" dirty="0" smtClean="0">
                <a:solidFill>
                  <a:srgbClr val="FF0000"/>
                </a:solidFill>
              </a:rPr>
              <a:t>r.umbc.edu</a:t>
            </a:r>
            <a:endParaRPr sz="2400" dirty="0">
              <a:solidFill>
                <a:srgbClr val="FF0000"/>
              </a:solidFill>
            </a:endParaRPr>
          </a:p>
        </p:txBody>
      </p:sp>
      <p:pic>
        <p:nvPicPr>
          <p:cNvPr id="8" name="Content Placeholder 3"/>
          <p:cNvPicPr>
            <a:picLocks noGrp="1" noChangeAspect="1"/>
          </p:cNvPicPr>
          <p:nvPr>
            <p:ph idx="1"/>
          </p:nvPr>
        </p:nvPicPr>
        <p:blipFill>
          <a:blip r:embed="rId4"/>
          <a:stretch>
            <a:fillRect/>
          </a:stretch>
        </p:blipFill>
        <p:spPr>
          <a:xfrm>
            <a:off x="197383" y="1131152"/>
            <a:ext cx="11406039" cy="4959148"/>
          </a:xfrm>
        </p:spPr>
      </p:pic>
      <p:pic>
        <p:nvPicPr>
          <p:cNvPr id="9" name="Content Placeholder 3"/>
          <p:cNvPicPr>
            <a:picLocks noChangeAspect="1"/>
          </p:cNvPicPr>
          <p:nvPr/>
        </p:nvPicPr>
        <p:blipFill>
          <a:blip r:embed="rId4"/>
          <a:stretch>
            <a:fillRect/>
          </a:stretch>
        </p:blipFill>
        <p:spPr>
          <a:xfrm>
            <a:off x="197383" y="1222358"/>
            <a:ext cx="11196266" cy="4867942"/>
          </a:xfrm>
          <a:prstGeom prst="rect">
            <a:avLst/>
          </a:prstGeom>
        </p:spPr>
      </p:pic>
    </p:spTree>
    <p:extLst>
      <p:ext uri="{BB962C8B-B14F-4D97-AF65-F5344CB8AC3E}">
        <p14:creationId xmlns:p14="http://schemas.microsoft.com/office/powerpoint/2010/main" val="129350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62"/>
          <p:cNvSpPr/>
          <p:nvPr/>
        </p:nvSpPr>
        <p:spPr>
          <a:xfrm>
            <a:off x="-28398" y="-35945"/>
            <a:ext cx="12220399" cy="925199"/>
          </a:xfrm>
          <a:prstGeom prst="rect">
            <a:avLst/>
          </a:prstGeom>
          <a:solidFill>
            <a:srgbClr val="FFC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60" name="Shape 60"/>
          <p:cNvSpPr txBox="1">
            <a:spLocks noGrp="1"/>
          </p:cNvSpPr>
          <p:nvPr>
            <p:ph type="title"/>
          </p:nvPr>
        </p:nvSpPr>
        <p:spPr>
          <a:xfrm>
            <a:off x="618801" y="1"/>
            <a:ext cx="11360799" cy="763599"/>
          </a:xfrm>
          <a:prstGeom prst="rect">
            <a:avLst/>
          </a:prstGeom>
        </p:spPr>
        <p:txBody>
          <a:bodyPr vert="horz" lIns="121900" tIns="121900" rIns="121900" bIns="121900" rtlCol="0" anchor="t" anchorCtr="0">
            <a:noAutofit/>
          </a:bodyPr>
          <a:lstStyle/>
          <a:p>
            <a:pPr algn="ctr"/>
            <a:r>
              <a:rPr lang="en" sz="4800" dirty="0" smtClean="0"/>
              <a:t>PageUp – Recruitment Process</a:t>
            </a:r>
            <a:endParaRPr lang="en" sz="4800" dirty="0"/>
          </a:p>
        </p:txBody>
      </p:sp>
      <p:sp>
        <p:nvSpPr>
          <p:cNvPr id="62" name="Shape 62"/>
          <p:cNvSpPr/>
          <p:nvPr/>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pic>
        <p:nvPicPr>
          <p:cNvPr id="63" name="Shape 63"/>
          <p:cNvPicPr preferRelativeResize="0"/>
          <p:nvPr/>
        </p:nvPicPr>
        <p:blipFill>
          <a:blip r:embed="rId3">
            <a:alphaModFix/>
          </a:blip>
          <a:stretch>
            <a:fillRect/>
          </a:stretch>
        </p:blipFill>
        <p:spPr>
          <a:xfrm>
            <a:off x="0" y="5983101"/>
            <a:ext cx="2298357" cy="870798"/>
          </a:xfrm>
          <a:prstGeom prst="rect">
            <a:avLst/>
          </a:prstGeom>
          <a:noFill/>
          <a:ln>
            <a:noFill/>
          </a:ln>
        </p:spPr>
      </p:pic>
      <p:sp>
        <p:nvSpPr>
          <p:cNvPr id="64" name="Shape 64"/>
          <p:cNvSpPr txBox="1"/>
          <p:nvPr/>
        </p:nvSpPr>
        <p:spPr>
          <a:xfrm>
            <a:off x="7979600" y="6090300"/>
            <a:ext cx="4000000" cy="763599"/>
          </a:xfrm>
          <a:prstGeom prst="rect">
            <a:avLst/>
          </a:prstGeom>
          <a:noFill/>
          <a:ln>
            <a:noFill/>
          </a:ln>
        </p:spPr>
        <p:txBody>
          <a:bodyPr lIns="121900" tIns="121900" rIns="121900" bIns="121900" anchor="ctr" anchorCtr="0">
            <a:noAutofit/>
          </a:bodyPr>
          <a:lstStyle/>
          <a:p>
            <a:pPr algn="r"/>
            <a:r>
              <a:rPr lang="en-US" sz="2400" dirty="0">
                <a:solidFill>
                  <a:srgbClr val="FF0000"/>
                </a:solidFill>
              </a:rPr>
              <a:t>h</a:t>
            </a:r>
            <a:r>
              <a:rPr lang="en-US" sz="2400" dirty="0" smtClean="0">
                <a:solidFill>
                  <a:srgbClr val="FF0000"/>
                </a:solidFill>
              </a:rPr>
              <a:t>r.umbc.edu</a:t>
            </a:r>
            <a:endParaRPr sz="2400" dirty="0">
              <a:solidFill>
                <a:srgbClr val="FF0000"/>
              </a:solidFill>
            </a:endParaRPr>
          </a:p>
        </p:txBody>
      </p:sp>
      <p:sp>
        <p:nvSpPr>
          <p:cNvPr id="9" name="Content Placeholder 2"/>
          <p:cNvSpPr>
            <a:spLocks noGrp="1"/>
          </p:cNvSpPr>
          <p:nvPr>
            <p:ph type="body" idx="1"/>
          </p:nvPr>
        </p:nvSpPr>
        <p:spPr/>
        <p:txBody>
          <a:bodyPr/>
          <a:lstStyle/>
          <a:p>
            <a:r>
              <a:rPr lang="en-US" dirty="0" smtClean="0"/>
              <a:t>Position already establish and Hiring Exception approval obtained</a:t>
            </a:r>
          </a:p>
          <a:p>
            <a:r>
              <a:rPr lang="en-US" dirty="0" smtClean="0"/>
              <a:t>Complete Requisition in PageUp</a:t>
            </a:r>
          </a:p>
          <a:p>
            <a:r>
              <a:rPr lang="en-US" dirty="0" smtClean="0"/>
              <a:t>Route for approvals to begin search (same signatures as required currently)</a:t>
            </a:r>
          </a:p>
          <a:p>
            <a:r>
              <a:rPr lang="en-US" dirty="0" smtClean="0"/>
              <a:t>HR will review and edit job posting if needed</a:t>
            </a:r>
          </a:p>
          <a:p>
            <a:r>
              <a:rPr lang="en-US" dirty="0" smtClean="0"/>
              <a:t>HR will post the ad on the HR website, HERC &amp; Highered jobs</a:t>
            </a:r>
          </a:p>
          <a:p>
            <a:r>
              <a:rPr lang="en-US" dirty="0" smtClean="0"/>
              <a:t>Applicants will apply on-line (both nonexempt and exempt)</a:t>
            </a:r>
          </a:p>
          <a:p>
            <a:r>
              <a:rPr lang="en-US" dirty="0" smtClean="0"/>
              <a:t>Hiring Department/Search Committee view applications in PageUp </a:t>
            </a:r>
            <a:endParaRPr lang="en-US" dirty="0"/>
          </a:p>
        </p:txBody>
      </p:sp>
    </p:spTree>
    <p:extLst>
      <p:ext uri="{BB962C8B-B14F-4D97-AF65-F5344CB8AC3E}">
        <p14:creationId xmlns:p14="http://schemas.microsoft.com/office/powerpoint/2010/main" val="3832657311"/>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62"/>
          <p:cNvSpPr/>
          <p:nvPr/>
        </p:nvSpPr>
        <p:spPr>
          <a:xfrm>
            <a:off x="-28398" y="-35945"/>
            <a:ext cx="12220399" cy="925199"/>
          </a:xfrm>
          <a:prstGeom prst="rect">
            <a:avLst/>
          </a:prstGeom>
          <a:solidFill>
            <a:srgbClr val="FFC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60" name="Shape 60"/>
          <p:cNvSpPr txBox="1">
            <a:spLocks noGrp="1"/>
          </p:cNvSpPr>
          <p:nvPr>
            <p:ph type="title"/>
          </p:nvPr>
        </p:nvSpPr>
        <p:spPr>
          <a:xfrm>
            <a:off x="618801" y="1"/>
            <a:ext cx="11360799" cy="763599"/>
          </a:xfrm>
          <a:prstGeom prst="rect">
            <a:avLst/>
          </a:prstGeom>
        </p:spPr>
        <p:txBody>
          <a:bodyPr vert="horz" lIns="121900" tIns="121900" rIns="121900" bIns="121900" rtlCol="0" anchor="t" anchorCtr="0">
            <a:noAutofit/>
          </a:bodyPr>
          <a:lstStyle/>
          <a:p>
            <a:pPr algn="ctr"/>
            <a:r>
              <a:rPr lang="en" sz="4800" dirty="0" smtClean="0"/>
              <a:t>PageUp – Next Steps</a:t>
            </a:r>
            <a:endParaRPr lang="en" sz="4800" dirty="0"/>
          </a:p>
        </p:txBody>
      </p:sp>
      <p:sp>
        <p:nvSpPr>
          <p:cNvPr id="62" name="Shape 62"/>
          <p:cNvSpPr/>
          <p:nvPr/>
        </p:nvSpPr>
        <p:spPr>
          <a:xfrm>
            <a:off x="-28233" y="5983101"/>
            <a:ext cx="12220399" cy="925199"/>
          </a:xfrm>
          <a:prstGeom prst="rect">
            <a:avLst/>
          </a:prstGeom>
          <a:solidFill>
            <a:srgbClr val="00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pic>
        <p:nvPicPr>
          <p:cNvPr id="63" name="Shape 63"/>
          <p:cNvPicPr preferRelativeResize="0"/>
          <p:nvPr/>
        </p:nvPicPr>
        <p:blipFill>
          <a:blip r:embed="rId3">
            <a:alphaModFix/>
          </a:blip>
          <a:stretch>
            <a:fillRect/>
          </a:stretch>
        </p:blipFill>
        <p:spPr>
          <a:xfrm>
            <a:off x="0" y="5983101"/>
            <a:ext cx="2298357" cy="870798"/>
          </a:xfrm>
          <a:prstGeom prst="rect">
            <a:avLst/>
          </a:prstGeom>
          <a:noFill/>
          <a:ln>
            <a:noFill/>
          </a:ln>
        </p:spPr>
      </p:pic>
      <p:sp>
        <p:nvSpPr>
          <p:cNvPr id="64" name="Shape 64"/>
          <p:cNvSpPr txBox="1"/>
          <p:nvPr/>
        </p:nvSpPr>
        <p:spPr>
          <a:xfrm>
            <a:off x="7979600" y="6090300"/>
            <a:ext cx="4000000" cy="763599"/>
          </a:xfrm>
          <a:prstGeom prst="rect">
            <a:avLst/>
          </a:prstGeom>
          <a:noFill/>
          <a:ln>
            <a:noFill/>
          </a:ln>
        </p:spPr>
        <p:txBody>
          <a:bodyPr lIns="121900" tIns="121900" rIns="121900" bIns="121900" anchor="ctr" anchorCtr="0">
            <a:noAutofit/>
          </a:bodyPr>
          <a:lstStyle/>
          <a:p>
            <a:pPr algn="r"/>
            <a:r>
              <a:rPr lang="en-US" sz="2400" dirty="0">
                <a:solidFill>
                  <a:srgbClr val="FF0000"/>
                </a:solidFill>
              </a:rPr>
              <a:t>h</a:t>
            </a:r>
            <a:r>
              <a:rPr lang="en-US" sz="2400" dirty="0" smtClean="0">
                <a:solidFill>
                  <a:srgbClr val="FF0000"/>
                </a:solidFill>
              </a:rPr>
              <a:t>r.umbc.edu</a:t>
            </a:r>
            <a:endParaRPr sz="2400" dirty="0">
              <a:solidFill>
                <a:srgbClr val="FF0000"/>
              </a:solidFill>
            </a:endParaRPr>
          </a:p>
        </p:txBody>
      </p:sp>
      <p:sp>
        <p:nvSpPr>
          <p:cNvPr id="10" name="Content Placeholder 2"/>
          <p:cNvSpPr>
            <a:spLocks noGrp="1"/>
          </p:cNvSpPr>
          <p:nvPr>
            <p:ph type="body" idx="1"/>
          </p:nvPr>
        </p:nvSpPr>
        <p:spPr/>
        <p:txBody>
          <a:bodyPr/>
          <a:lstStyle/>
          <a:p>
            <a:r>
              <a:rPr lang="en-US" b="1" dirty="0" smtClean="0">
                <a:solidFill>
                  <a:srgbClr val="FFC000"/>
                </a:solidFill>
                <a:effectLst>
                  <a:outerShdw blurRad="38100" dist="38100" dir="2700000" algn="tl">
                    <a:srgbClr val="000000">
                      <a:alpha val="43137"/>
                    </a:srgbClr>
                  </a:outerShdw>
                </a:effectLst>
              </a:rPr>
              <a:t>Nonexempt Positions Go Live – May 1, 2017</a:t>
            </a:r>
          </a:p>
          <a:p>
            <a:r>
              <a:rPr lang="en-US" b="1" dirty="0">
                <a:solidFill>
                  <a:srgbClr val="FFC000"/>
                </a:solidFill>
                <a:effectLst>
                  <a:outerShdw blurRad="38100" dist="38100" dir="2700000" algn="tl">
                    <a:srgbClr val="000000">
                      <a:alpha val="43137"/>
                    </a:srgbClr>
                  </a:outerShdw>
                </a:effectLst>
              </a:rPr>
              <a:t>Exempt Positions Go Live – June 1, 2017</a:t>
            </a:r>
          </a:p>
          <a:p>
            <a:r>
              <a:rPr lang="en-US" dirty="0" smtClean="0"/>
              <a:t>Departments that will be hiring in May and June should sign up for training preferably right before or after their hiring exception is approved.</a:t>
            </a:r>
          </a:p>
          <a:p>
            <a:r>
              <a:rPr lang="en-US" dirty="0" smtClean="0"/>
              <a:t>Department not hiring immediately should attend training during the summer. </a:t>
            </a:r>
          </a:p>
          <a:p>
            <a:r>
              <a:rPr lang="en-US" dirty="0" smtClean="0"/>
              <a:t>Additional training will be offered in the fall.   </a:t>
            </a:r>
          </a:p>
          <a:p>
            <a:r>
              <a:rPr lang="en-US" dirty="0" smtClean="0"/>
              <a:t>Training guides, videos and additional resources will be on the website.</a:t>
            </a:r>
          </a:p>
          <a:p>
            <a:pPr marL="0" indent="0">
              <a:buNone/>
            </a:pPr>
            <a:endParaRPr lang="en-US" dirty="0" smtClean="0"/>
          </a:p>
        </p:txBody>
      </p:sp>
    </p:spTree>
    <p:extLst>
      <p:ext uri="{BB962C8B-B14F-4D97-AF65-F5344CB8AC3E}">
        <p14:creationId xmlns:p14="http://schemas.microsoft.com/office/powerpoint/2010/main" val="15511267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574</Words>
  <Application>Microsoft Office PowerPoint</Application>
  <PresentationFormat>Widescreen</PresentationFormat>
  <Paragraphs>72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DocuSign Update</vt:lpstr>
      <vt:lpstr>DocuSign Update</vt:lpstr>
      <vt:lpstr>PageUp - Timeline</vt:lpstr>
      <vt:lpstr>PageUp - Roles</vt:lpstr>
      <vt:lpstr>PageUp - Dashboard</vt:lpstr>
      <vt:lpstr>PageUp – Recruitment Process</vt:lpstr>
      <vt:lpstr>PageUp – 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Drouillard</dc:creator>
  <cp:lastModifiedBy>Ben Lowenthal</cp:lastModifiedBy>
  <cp:revision>8</cp:revision>
  <cp:lastPrinted>2017-03-23T20:29:44Z</cp:lastPrinted>
  <dcterms:created xsi:type="dcterms:W3CDTF">2017-03-23T19:07:04Z</dcterms:created>
  <dcterms:modified xsi:type="dcterms:W3CDTF">2017-03-24T17:52:32Z</dcterms:modified>
</cp:coreProperties>
</file>