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5"/>
  </p:sldMasterIdLst>
  <p:notesMasterIdLst>
    <p:notesMasterId r:id="rId23"/>
  </p:notesMasterIdLst>
  <p:sldIdLst>
    <p:sldId id="256" r:id="rId6"/>
    <p:sldId id="293" r:id="rId7"/>
    <p:sldId id="295" r:id="rId8"/>
    <p:sldId id="257" r:id="rId9"/>
    <p:sldId id="258" r:id="rId10"/>
    <p:sldId id="277" r:id="rId11"/>
    <p:sldId id="278" r:id="rId12"/>
    <p:sldId id="266" r:id="rId13"/>
    <p:sldId id="279" r:id="rId14"/>
    <p:sldId id="289" r:id="rId15"/>
    <p:sldId id="287" r:id="rId16"/>
    <p:sldId id="288" r:id="rId17"/>
    <p:sldId id="290" r:id="rId18"/>
    <p:sldId id="297" r:id="rId19"/>
    <p:sldId id="294" r:id="rId20"/>
    <p:sldId id="284"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
          <p15:clr>
            <a:srgbClr val="A4A3A4"/>
          </p15:clr>
        </p15:guide>
        <p15:guide id="2" pos="426">
          <p15:clr>
            <a:srgbClr val="A4A3A4"/>
          </p15:clr>
        </p15:guide>
        <p15:guide id="3" orient="horz">
          <p15:clr>
            <a:srgbClr val="A4A3A4"/>
          </p15:clr>
        </p15:guide>
        <p15:guide id="4" orient="horz" pos="1364">
          <p15:clr>
            <a:srgbClr val="A4A3A4"/>
          </p15:clr>
        </p15:guide>
        <p15:guide id="5" orient="horz" pos="1391">
          <p15:clr>
            <a:srgbClr val="A4A3A4"/>
          </p15:clr>
        </p15:guide>
        <p15:guide id="6" orient="horz" pos="2930">
          <p15:clr>
            <a:srgbClr val="A4A3A4"/>
          </p15:clr>
        </p15:guide>
        <p15:guide id="7" orient="horz" pos="2966">
          <p15:clr>
            <a:srgbClr val="A4A3A4"/>
          </p15:clr>
        </p15:guide>
        <p15:guide id="8" orient="horz" pos="4319">
          <p15:clr>
            <a:srgbClr val="A4A3A4"/>
          </p15:clr>
        </p15:guide>
        <p15:guide id="9" orient="horz" pos="855">
          <p15:clr>
            <a:srgbClr val="A4A3A4"/>
          </p15:clr>
        </p15:guide>
        <p15:guide id="10" pos="390">
          <p15:clr>
            <a:srgbClr val="A4A3A4"/>
          </p15:clr>
        </p15:guide>
        <p15:guide id="11" pos="2001">
          <p15:clr>
            <a:srgbClr val="A4A3A4"/>
          </p15:clr>
        </p15:guide>
        <p15:guide id="12" pos="2028">
          <p15:clr>
            <a:srgbClr val="A4A3A4"/>
          </p15:clr>
        </p15:guide>
        <p15:guide id="13" pos="3279">
          <p15:clr>
            <a:srgbClr val="A4A3A4"/>
          </p15:clr>
        </p15:guide>
        <p15:guide id="14" pos="3306">
          <p15:clr>
            <a:srgbClr val="A4A3A4"/>
          </p15:clr>
        </p15:guide>
        <p15:guide id="15" pos="4503">
          <p15:clr>
            <a:srgbClr val="A4A3A4"/>
          </p15:clr>
        </p15:guide>
        <p15:guide id="16" pos="45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7"/>
  </p:normalViewPr>
  <p:slideViewPr>
    <p:cSldViewPr snapToGrid="0" snapToObjects="1">
      <p:cViewPr varScale="1">
        <p:scale>
          <a:sx n="100" d="100"/>
          <a:sy n="100" d="100"/>
        </p:scale>
        <p:origin x="948" y="68"/>
      </p:cViewPr>
      <p:guideLst>
        <p:guide orient="horz" pos="266"/>
        <p:guide pos="426"/>
        <p:guide orient="horz"/>
        <p:guide orient="horz" pos="1364"/>
        <p:guide orient="horz" pos="1391"/>
        <p:guide orient="horz" pos="2930"/>
        <p:guide orient="horz" pos="2966"/>
        <p:guide orient="horz" pos="4319"/>
        <p:guide orient="horz" pos="855"/>
        <p:guide pos="390"/>
        <p:guide pos="2001"/>
        <p:guide pos="2028"/>
        <p:guide pos="3279"/>
        <p:guide pos="3306"/>
        <p:guide pos="4503"/>
        <p:guide pos="45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793E4-955E-7745-8969-BFE00C24C092}" type="datetimeFigureOut">
              <a:rPr lang="en-US" smtClean="0"/>
              <a:t>2/19/2020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2830D-AB65-BE46-A3BD-D5EE4F2DA04E}" type="slidenum">
              <a:rPr lang="en-US" smtClean="0"/>
              <a:t>‹#›</a:t>
            </a:fld>
            <a:endParaRPr lang="en-US"/>
          </a:p>
        </p:txBody>
      </p:sp>
    </p:spTree>
    <p:extLst>
      <p:ext uri="{BB962C8B-B14F-4D97-AF65-F5344CB8AC3E}">
        <p14:creationId xmlns:p14="http://schemas.microsoft.com/office/powerpoint/2010/main" val="395533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C60BB47-9B08-44DB-98CC-18D1634D26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BF15A31-16E1-46AD-8DB2-9E14BF2A6D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448617C3-1353-4577-B666-FF870F8AB5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CE4BE9-CD08-4115-A112-92334CFC94DC}"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278150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67EC161-4743-4536-A50D-18367AD0872B}" type="datetime4">
              <a:rPr lang="en-US" smtClean="0"/>
              <a:pPr fontAlgn="base">
                <a:spcBef>
                  <a:spcPct val="0"/>
                </a:spcBef>
                <a:spcAft>
                  <a:spcPct val="0"/>
                </a:spcAft>
                <a:defRPr/>
              </a:pPr>
              <a:t>February 19, 2020</a:t>
            </a:fld>
            <a:endParaRPr lang="en-US"/>
          </a:p>
        </p:txBody>
      </p:sp>
      <p:sp>
        <p:nvSpPr>
          <p:cNvPr id="43013" name="Slide Number Placeholder 4"/>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D34C6A-12B1-41E0-841C-00ACD29490A7}"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74564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UMBC </a:t>
            </a:r>
            <a:r>
              <a:rPr lang="en-US" dirty="0" err="1"/>
              <a:t>Wlax</a:t>
            </a:r>
            <a:r>
              <a:rPr lang="en-US" dirty="0"/>
              <a:t>: 4 years varsity women’s lacrosse, defense</a:t>
            </a:r>
          </a:p>
          <a:p>
            <a:r>
              <a:rPr lang="en-US" dirty="0"/>
              <a:t>UMBC SAAC: Involvement in the student athletic body (Public Relations Representative)</a:t>
            </a:r>
          </a:p>
          <a:p>
            <a:r>
              <a:rPr lang="en-US" dirty="0"/>
              <a:t>UMBC SGA: Involvement in the entire UMBC student body (Director of Athletic Relations)</a:t>
            </a:r>
          </a:p>
          <a:p>
            <a:endParaRPr lang="en-US" dirty="0"/>
          </a:p>
          <a:p>
            <a:r>
              <a:rPr lang="en-US" dirty="0"/>
              <a:t>Naval Research Lab: First internship @ Center for Corrosion Science and Engineering, basic research in corrosion, full-time 2 summers breaks and 1 winter break</a:t>
            </a:r>
          </a:p>
          <a:p>
            <a:r>
              <a:rPr lang="en-US" dirty="0" err="1"/>
              <a:t>Fiberight</a:t>
            </a:r>
            <a:r>
              <a:rPr lang="en-US" dirty="0"/>
              <a:t>: Second internship, part-time fall and spring semester of senior year, start up, advanced recycling, construction of the first plant was being done while I was interning</a:t>
            </a:r>
          </a:p>
          <a:p>
            <a:endParaRPr lang="en-US" dirty="0"/>
          </a:p>
          <a:p>
            <a:r>
              <a:rPr lang="en-US" dirty="0"/>
              <a:t>Grace: </a:t>
            </a:r>
          </a:p>
          <a:p>
            <a:endParaRPr lang="en-US" dirty="0"/>
          </a:p>
          <a:p>
            <a:endParaRPr lang="en-US" dirty="0"/>
          </a:p>
        </p:txBody>
      </p:sp>
      <p:sp>
        <p:nvSpPr>
          <p:cNvPr id="4" name="Slide Number Placeholder 3"/>
          <p:cNvSpPr>
            <a:spLocks noGrp="1"/>
          </p:cNvSpPr>
          <p:nvPr>
            <p:ph type="sldNum" sz="quarter" idx="5"/>
          </p:nvPr>
        </p:nvSpPr>
        <p:spPr/>
        <p:txBody>
          <a:bodyPr/>
          <a:lstStyle/>
          <a:p>
            <a:fld id="{7A82830D-AB65-BE46-A3BD-D5EE4F2DA04E}" type="slidenum">
              <a:rPr lang="en-US" smtClean="0"/>
              <a:t>14</a:t>
            </a:fld>
            <a:endParaRPr lang="en-US"/>
          </a:p>
        </p:txBody>
      </p:sp>
    </p:spTree>
    <p:extLst>
      <p:ext uri="{BB962C8B-B14F-4D97-AF65-F5344CB8AC3E}">
        <p14:creationId xmlns:p14="http://schemas.microsoft.com/office/powerpoint/2010/main" val="406992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UMBC </a:t>
            </a:r>
            <a:r>
              <a:rPr lang="en-US" dirty="0" err="1"/>
              <a:t>Wlax</a:t>
            </a:r>
            <a:r>
              <a:rPr lang="en-US" dirty="0"/>
              <a:t>: 4 years varsity women’s lacrosse, defense</a:t>
            </a:r>
          </a:p>
          <a:p>
            <a:r>
              <a:rPr lang="en-US" dirty="0"/>
              <a:t>UMBC SAAC: Involvement in the student athletic body (Public Relations Representative)</a:t>
            </a:r>
          </a:p>
          <a:p>
            <a:r>
              <a:rPr lang="en-US" dirty="0"/>
              <a:t>UMBC SGA: Involvement in the entire UMBC student body (Director of Athletic Relations)</a:t>
            </a:r>
          </a:p>
          <a:p>
            <a:endParaRPr lang="en-US" dirty="0"/>
          </a:p>
          <a:p>
            <a:r>
              <a:rPr lang="en-US" dirty="0"/>
              <a:t>Naval Research Lab: First internship @ Center for Corrosion Science and Engineering, basic research in corrosion, full-time 2 summers breaks and 1 winter break</a:t>
            </a:r>
          </a:p>
          <a:p>
            <a:r>
              <a:rPr lang="en-US" dirty="0" err="1"/>
              <a:t>Fiberight</a:t>
            </a:r>
            <a:r>
              <a:rPr lang="en-US" dirty="0"/>
              <a:t>: Second internship, part-time fall and spring semester of senior year, start up, advanced recycling, construction of the first plant was being done while I was interning</a:t>
            </a:r>
          </a:p>
          <a:p>
            <a:endParaRPr lang="en-US" dirty="0"/>
          </a:p>
          <a:p>
            <a:r>
              <a:rPr lang="en-US" dirty="0"/>
              <a:t>Grace: </a:t>
            </a:r>
          </a:p>
          <a:p>
            <a:endParaRPr lang="en-US" dirty="0"/>
          </a:p>
          <a:p>
            <a:endParaRPr lang="en-US" dirty="0"/>
          </a:p>
        </p:txBody>
      </p:sp>
      <p:sp>
        <p:nvSpPr>
          <p:cNvPr id="4" name="Slide Number Placeholder 3"/>
          <p:cNvSpPr>
            <a:spLocks noGrp="1"/>
          </p:cNvSpPr>
          <p:nvPr>
            <p:ph type="sldNum" sz="quarter" idx="5"/>
          </p:nvPr>
        </p:nvSpPr>
        <p:spPr/>
        <p:txBody>
          <a:bodyPr/>
          <a:lstStyle/>
          <a:p>
            <a:fld id="{7A82830D-AB65-BE46-A3BD-D5EE4F2DA04E}" type="slidenum">
              <a:rPr lang="en-US" smtClean="0"/>
              <a:t>15</a:t>
            </a:fld>
            <a:endParaRPr lang="en-US"/>
          </a:p>
        </p:txBody>
      </p:sp>
    </p:spTree>
    <p:extLst>
      <p:ext uri="{BB962C8B-B14F-4D97-AF65-F5344CB8AC3E}">
        <p14:creationId xmlns:p14="http://schemas.microsoft.com/office/powerpoint/2010/main" val="1820278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1-2019">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0D11FE-A33F-A545-99CA-4AFA29EB9164}"/>
              </a:ext>
            </a:extLst>
          </p:cNvPr>
          <p:cNvPicPr>
            <a:picLocks noChangeAspect="1"/>
          </p:cNvPicPr>
          <p:nvPr/>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9242B324-9B31-5A46-8C0E-BF724445D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92" y="5581121"/>
            <a:ext cx="1801368" cy="708538"/>
          </a:xfrm>
          <a:prstGeom prst="rect">
            <a:avLst/>
          </a:prstGeom>
        </p:spPr>
      </p:pic>
      <p:sp>
        <p:nvSpPr>
          <p:cNvPr id="6" name="Text Placeholder 17">
            <a:extLst>
              <a:ext uri="{FF2B5EF4-FFF2-40B4-BE49-F238E27FC236}">
                <a16:creationId xmlns:a16="http://schemas.microsoft.com/office/drawing/2014/main" id="{90FC20E2-51F4-1644-BBAE-0E62D2464243}"/>
              </a:ext>
            </a:extLst>
          </p:cNvPr>
          <p:cNvSpPr>
            <a:spLocks noGrp="1"/>
          </p:cNvSpPr>
          <p:nvPr>
            <p:ph type="body" sz="quarter" idx="11" hasCustomPrompt="1"/>
          </p:nvPr>
        </p:nvSpPr>
        <p:spPr>
          <a:xfrm>
            <a:off x="454580" y="3050256"/>
            <a:ext cx="3507820" cy="2131344"/>
          </a:xfrm>
          <a:prstGeom prst="rect">
            <a:avLst/>
          </a:prstGeom>
        </p:spPr>
        <p:txBody>
          <a:bodyPr lIns="91440" tIns="91440" rIns="91440" bIns="91440" anchor="t" anchorCtr="0">
            <a:normAutofit/>
          </a:bodyPr>
          <a:lstStyle>
            <a:lvl1pPr marL="0" indent="0">
              <a:buNone/>
              <a:defRPr sz="2000">
                <a:solidFill>
                  <a:schemeClr val="bg1"/>
                </a:solidFill>
              </a:defRPr>
            </a:lvl1pPr>
            <a:lvl2pPr>
              <a:buNone/>
              <a:defRPr/>
            </a:lvl2pPr>
            <a:lvl3pPr>
              <a:buNone/>
              <a:defRPr/>
            </a:lvl3pPr>
            <a:lvl4pPr>
              <a:buNone/>
              <a:defRPr/>
            </a:lvl4pPr>
            <a:lvl5pPr>
              <a:buNone/>
              <a:defRPr/>
            </a:lvl5pPr>
          </a:lstStyle>
          <a:p>
            <a:pPr lvl="0"/>
            <a:r>
              <a:rPr lang="en-US" dirty="0"/>
              <a:t>Presenter(s) Names</a:t>
            </a:r>
            <a:br>
              <a:rPr lang="en-US" dirty="0"/>
            </a:br>
            <a:r>
              <a:rPr lang="en-US" dirty="0"/>
              <a:t>Date</a:t>
            </a:r>
          </a:p>
        </p:txBody>
      </p:sp>
      <p:sp>
        <p:nvSpPr>
          <p:cNvPr id="12" name="Text Placeholder 12">
            <a:extLst>
              <a:ext uri="{FF2B5EF4-FFF2-40B4-BE49-F238E27FC236}">
                <a16:creationId xmlns:a16="http://schemas.microsoft.com/office/drawing/2014/main" id="{93A968F7-9A3E-604F-9CBE-E5398D878009}"/>
              </a:ext>
            </a:extLst>
          </p:cNvPr>
          <p:cNvSpPr>
            <a:spLocks noGrp="1"/>
          </p:cNvSpPr>
          <p:nvPr>
            <p:ph type="body" sz="quarter" idx="12" hasCustomPrompt="1"/>
          </p:nvPr>
        </p:nvSpPr>
        <p:spPr>
          <a:xfrm>
            <a:off x="454580" y="408648"/>
            <a:ext cx="3507820" cy="2300437"/>
          </a:xfrm>
          <a:prstGeom prst="rect">
            <a:avLst/>
          </a:prstGeom>
        </p:spPr>
        <p:txBody>
          <a:bodyPr lIns="91440" tIns="91440" rIns="91440" anchor="b">
            <a:normAutofit/>
          </a:bodyPr>
          <a:lstStyle>
            <a:lvl1pPr marL="0" indent="0" algn="l">
              <a:spcBef>
                <a:spcPts val="0"/>
              </a:spcBef>
              <a:buFontTx/>
              <a:buNone/>
              <a:defRPr sz="2400" b="1" i="0">
                <a:solidFill>
                  <a:schemeClr val="bg1"/>
                </a:solidFill>
                <a:latin typeface="Arial Black" panose="020B0604020202020204" pitchFamily="34" charset="0"/>
                <a:ea typeface="Arial Black" panose="020B0604020202020204" pitchFamily="34" charset="0"/>
                <a:cs typeface="Arial Black" panose="020B0604020202020204" pitchFamily="34" charset="0"/>
              </a:defRPr>
            </a:lvl1pPr>
          </a:lstStyle>
          <a:p>
            <a:pPr lvl="0"/>
            <a:r>
              <a:rPr lang="en-US" dirty="0"/>
              <a:t>Click to Edit Title</a:t>
            </a:r>
          </a:p>
        </p:txBody>
      </p:sp>
    </p:spTree>
    <p:extLst>
      <p:ext uri="{BB962C8B-B14F-4D97-AF65-F5344CB8AC3E}">
        <p14:creationId xmlns:p14="http://schemas.microsoft.com/office/powerpoint/2010/main" val="246422754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Divider Slide 2-2018">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0"/>
            <a:ext cx="9144000" cy="6858000"/>
          </a:xfrm>
          <a:prstGeom prst="rect">
            <a:avLst/>
          </a:prstGeom>
          <a:ln>
            <a:noFill/>
          </a:ln>
        </p:spPr>
      </p:pic>
      <p:sp>
        <p:nvSpPr>
          <p:cNvPr id="4" name="Title 15">
            <a:extLst>
              <a:ext uri="{FF2B5EF4-FFF2-40B4-BE49-F238E27FC236}">
                <a16:creationId xmlns:a16="http://schemas.microsoft.com/office/drawing/2014/main" id="{5C4D8B04-FBC6-C244-B189-A57E44E5BCF0}"/>
              </a:ext>
            </a:extLst>
          </p:cNvPr>
          <p:cNvSpPr>
            <a:spLocks noGrp="1"/>
          </p:cNvSpPr>
          <p:nvPr>
            <p:ph type="title" hasCustomPrompt="1"/>
          </p:nvPr>
        </p:nvSpPr>
        <p:spPr>
          <a:xfrm>
            <a:off x="4119612" y="462013"/>
            <a:ext cx="4551747" cy="2300437"/>
          </a:xfrm>
          <a:prstGeom prst="rect">
            <a:avLst/>
          </a:prstGeom>
        </p:spPr>
        <p:txBody>
          <a:bodyPr lIns="274320" tIns="0" rIns="182880" bIns="0" anchor="ctr" anchorCtr="0">
            <a:normAutofit/>
          </a:bodyPr>
          <a:lstStyle>
            <a:lvl1pPr marL="0" indent="0" algn="r">
              <a:buNone/>
              <a:defRPr sz="2400">
                <a:solidFill>
                  <a:schemeClr val="bg1"/>
                </a:solidFill>
              </a:defRPr>
            </a:lvl1pPr>
          </a:lstStyle>
          <a:p>
            <a:r>
              <a:rPr lang="en-US" dirty="0"/>
              <a:t>Click to Edit</a:t>
            </a:r>
          </a:p>
        </p:txBody>
      </p:sp>
      <p:pic>
        <p:nvPicPr>
          <p:cNvPr id="5" name="Picture 4">
            <a:extLst>
              <a:ext uri="{FF2B5EF4-FFF2-40B4-BE49-F238E27FC236}">
                <a16:creationId xmlns:a16="http://schemas.microsoft.com/office/drawing/2014/main" id="{BB253D1D-15CA-B24F-ADC9-9953D522D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808" y="5732890"/>
            <a:ext cx="1739210" cy="684088"/>
          </a:xfrm>
          <a:prstGeom prst="rect">
            <a:avLst/>
          </a:prstGeom>
        </p:spPr>
      </p:pic>
    </p:spTree>
    <p:extLst>
      <p:ext uri="{BB962C8B-B14F-4D97-AF65-F5344CB8AC3E}">
        <p14:creationId xmlns:p14="http://schemas.microsoft.com/office/powerpoint/2010/main" val="3952874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Divider Slide 3-2018">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0"/>
            <a:ext cx="9144000" cy="6858000"/>
          </a:xfrm>
          <a:prstGeom prst="rect">
            <a:avLst/>
          </a:prstGeom>
          <a:ln>
            <a:noFill/>
          </a:ln>
        </p:spPr>
      </p:pic>
      <p:sp>
        <p:nvSpPr>
          <p:cNvPr id="4" name="Title 15">
            <a:extLst>
              <a:ext uri="{FF2B5EF4-FFF2-40B4-BE49-F238E27FC236}">
                <a16:creationId xmlns:a16="http://schemas.microsoft.com/office/drawing/2014/main" id="{7430575F-B51C-B241-80DC-E3BC69FF2C00}"/>
              </a:ext>
            </a:extLst>
          </p:cNvPr>
          <p:cNvSpPr>
            <a:spLocks noGrp="1"/>
          </p:cNvSpPr>
          <p:nvPr>
            <p:ph type="title" hasCustomPrompt="1"/>
          </p:nvPr>
        </p:nvSpPr>
        <p:spPr>
          <a:xfrm>
            <a:off x="4119612" y="462013"/>
            <a:ext cx="4551747" cy="2300437"/>
          </a:xfrm>
          <a:prstGeom prst="rect">
            <a:avLst/>
          </a:prstGeom>
        </p:spPr>
        <p:txBody>
          <a:bodyPr lIns="274320" tIns="0" rIns="182880" bIns="0" anchor="ctr" anchorCtr="0">
            <a:normAutofit/>
          </a:bodyPr>
          <a:lstStyle>
            <a:lvl1pPr marL="0" indent="0" algn="r">
              <a:buNone/>
              <a:defRPr sz="2400">
                <a:solidFill>
                  <a:schemeClr val="bg1"/>
                </a:solidFill>
              </a:defRPr>
            </a:lvl1pPr>
          </a:lstStyle>
          <a:p>
            <a:r>
              <a:rPr lang="en-US" dirty="0"/>
              <a:t>Click to Edit</a:t>
            </a:r>
          </a:p>
        </p:txBody>
      </p:sp>
      <p:pic>
        <p:nvPicPr>
          <p:cNvPr id="6" name="Picture 5">
            <a:extLst>
              <a:ext uri="{FF2B5EF4-FFF2-40B4-BE49-F238E27FC236}">
                <a16:creationId xmlns:a16="http://schemas.microsoft.com/office/drawing/2014/main" id="{FA6FC4BF-9477-0948-B494-FC3F8ABB1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808" y="5732890"/>
            <a:ext cx="1739210" cy="684088"/>
          </a:xfrm>
          <a:prstGeom prst="rect">
            <a:avLst/>
          </a:prstGeom>
        </p:spPr>
      </p:pic>
    </p:spTree>
    <p:extLst>
      <p:ext uri="{BB962C8B-B14F-4D97-AF65-F5344CB8AC3E}">
        <p14:creationId xmlns:p14="http://schemas.microsoft.com/office/powerpoint/2010/main" val="38309274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Slide 1-2016">
    <p:spTree>
      <p:nvGrpSpPr>
        <p:cNvPr id="1" name=""/>
        <p:cNvGrpSpPr/>
        <p:nvPr/>
      </p:nvGrpSpPr>
      <p:grpSpPr>
        <a:xfrm>
          <a:off x="0" y="0"/>
          <a:ext cx="0" cy="0"/>
          <a:chOff x="0" y="0"/>
          <a:chExt cx="0" cy="0"/>
        </a:xfrm>
      </p:grpSpPr>
      <p:sp>
        <p:nvSpPr>
          <p:cNvPr id="2" name="Rectangle 1"/>
          <p:cNvSpPr/>
          <p:nvPr/>
        </p:nvSpPr>
        <p:spPr bwMode="auto">
          <a:xfrm>
            <a:off x="0" y="5029200"/>
            <a:ext cx="9144000" cy="1828800"/>
          </a:xfrm>
          <a:prstGeom prst="rect">
            <a:avLst/>
          </a:prstGeom>
          <a:solidFill>
            <a:schemeClr val="bg1"/>
          </a:solidFill>
          <a:ln w="9525" algn="ctr">
            <a:noFill/>
            <a:miter lim="800000"/>
            <a:headEnd/>
            <a:tailEnd/>
          </a:ln>
          <a:effectLst/>
        </p:spPr>
        <p:txBody>
          <a:bodyPr wrap="square" rtlCol="0" anchor="ctr"/>
          <a:lstStyle/>
          <a:p>
            <a:pPr algn="ctr" defTabSz="914400" fontAlgn="auto">
              <a:spcBef>
                <a:spcPts val="0"/>
              </a:spcBef>
              <a:spcAft>
                <a:spcPts val="0"/>
              </a:spcAft>
            </a:pPr>
            <a:endParaRPr lang="en-US" kern="0" dirty="0">
              <a:solidFill>
                <a:srgbClr val="FF0000"/>
              </a:solidFill>
            </a:endParaRPr>
          </a:p>
        </p:txBody>
      </p:sp>
      <p:sp>
        <p:nvSpPr>
          <p:cNvPr id="36" name="Rectangle 35"/>
          <p:cNvSpPr/>
          <p:nvPr/>
        </p:nvSpPr>
        <p:spPr>
          <a:xfrm>
            <a:off x="0" y="0"/>
            <a:ext cx="3175000" cy="5492150"/>
          </a:xfrm>
          <a:prstGeom prst="rect">
            <a:avLst/>
          </a:prstGeom>
          <a:solidFill>
            <a:srgbClr val="43505E"/>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38" name="Rectangle 37"/>
          <p:cNvSpPr/>
          <p:nvPr/>
        </p:nvSpPr>
        <p:spPr>
          <a:xfrm>
            <a:off x="0" y="5543550"/>
            <a:ext cx="3175000" cy="1314450"/>
          </a:xfrm>
          <a:prstGeom prst="rect">
            <a:avLst/>
          </a:prstGeom>
          <a:solidFill>
            <a:srgbClr val="7AC14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pic>
        <p:nvPicPr>
          <p:cNvPr id="39" name="Picture 38"/>
          <p:cNvPicPr>
            <a:picLocks/>
          </p:cNvPicPr>
          <p:nvPr/>
        </p:nvPicPr>
        <p:blipFill>
          <a:blip r:embed="rId2" cstate="print">
            <a:extLst>
              <a:ext uri="{28A0092B-C50C-407E-A947-70E740481C1C}">
                <a14:useLocalDpi xmlns:a14="http://schemas.microsoft.com/office/drawing/2010/main" val="0"/>
              </a:ext>
            </a:extLst>
          </a:blip>
          <a:srcRect b="617"/>
          <a:stretch>
            <a:fillRect/>
          </a:stretch>
        </p:blipFill>
        <p:spPr>
          <a:xfrm>
            <a:off x="5217516" y="4608576"/>
            <a:ext cx="1938528" cy="2249424"/>
          </a:xfrm>
          <a:prstGeom prst="rect">
            <a:avLst/>
          </a:prstGeom>
        </p:spPr>
      </p:pic>
      <p:pic>
        <p:nvPicPr>
          <p:cNvPr id="40" name="Picture 39"/>
          <p:cNvPicPr>
            <a:picLocks/>
          </p:cNvPicPr>
          <p:nvPr/>
        </p:nvPicPr>
        <p:blipFill rotWithShape="1">
          <a:blip r:embed="rId3" cstate="print">
            <a:extLst>
              <a:ext uri="{28A0092B-C50C-407E-A947-70E740481C1C}">
                <a14:useLocalDpi xmlns:a14="http://schemas.microsoft.com/office/drawing/2010/main" val="0"/>
              </a:ext>
            </a:extLst>
          </a:blip>
          <a:srcRect l="-1" r="1613"/>
          <a:stretch/>
        </p:blipFill>
        <p:spPr>
          <a:xfrm>
            <a:off x="7205472" y="2304288"/>
            <a:ext cx="1938528" cy="2249424"/>
          </a:xfrm>
          <a:prstGeom prst="rect">
            <a:avLst/>
          </a:prstGeom>
        </p:spPr>
      </p:pic>
      <p:pic>
        <p:nvPicPr>
          <p:cNvPr id="41" name="Picture 40"/>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229371" y="0"/>
            <a:ext cx="1938528" cy="2249424"/>
          </a:xfrm>
          <a:prstGeom prst="rect">
            <a:avLst/>
          </a:prstGeom>
        </p:spPr>
      </p:pic>
      <p:pic>
        <p:nvPicPr>
          <p:cNvPr id="43" name="Picture 4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229371" y="2304288"/>
            <a:ext cx="1938528" cy="2249424"/>
          </a:xfrm>
          <a:prstGeom prst="rect">
            <a:avLst/>
          </a:prstGeom>
        </p:spPr>
      </p:pic>
      <p:pic>
        <p:nvPicPr>
          <p:cNvPr id="44" name="Picture 43"/>
          <p:cNvPicPr>
            <a:picLocks/>
          </p:cNvPicPr>
          <p:nvPr/>
        </p:nvPicPr>
        <p:blipFill rotWithShape="1">
          <a:blip r:embed="rId6" cstate="print">
            <a:extLst>
              <a:ext uri="{28A0092B-C50C-407E-A947-70E740481C1C}">
                <a14:useLocalDpi xmlns:a14="http://schemas.microsoft.com/office/drawing/2010/main" val="0"/>
              </a:ext>
            </a:extLst>
          </a:blip>
          <a:srcRect r="1617" b="617"/>
          <a:stretch/>
        </p:blipFill>
        <p:spPr>
          <a:xfrm>
            <a:off x="7205662" y="4608576"/>
            <a:ext cx="1938528" cy="2249424"/>
          </a:xfrm>
          <a:prstGeom prst="rect">
            <a:avLst/>
          </a:prstGeom>
        </p:spPr>
      </p:pic>
      <p:pic>
        <p:nvPicPr>
          <p:cNvPr id="45" name="Picture 4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217421" y="0"/>
            <a:ext cx="1938528" cy="2249424"/>
          </a:xfrm>
          <a:prstGeom prst="rect">
            <a:avLst/>
          </a:prstGeom>
        </p:spPr>
      </p:pic>
      <p:sp>
        <p:nvSpPr>
          <p:cNvPr id="16" name="Title 15"/>
          <p:cNvSpPr>
            <a:spLocks noGrp="1"/>
          </p:cNvSpPr>
          <p:nvPr>
            <p:ph type="title" hasCustomPrompt="1"/>
          </p:nvPr>
        </p:nvSpPr>
        <p:spPr>
          <a:xfrm>
            <a:off x="0" y="1729212"/>
            <a:ext cx="3171264" cy="1575303"/>
          </a:xfrm>
          <a:prstGeom prst="rect">
            <a:avLst/>
          </a:prstGeom>
        </p:spPr>
        <p:txBody>
          <a:bodyPr lIns="274320" tIns="0" rIns="182880" bIns="0" anchor="b" anchorCtr="0">
            <a:normAutofit/>
          </a:bodyPr>
          <a:lstStyle>
            <a:lvl1pPr marL="0" indent="0">
              <a:buNone/>
              <a:defRPr sz="2000">
                <a:solidFill>
                  <a:schemeClr val="bg1"/>
                </a:solidFill>
              </a:defRPr>
            </a:lvl1pPr>
          </a:lstStyle>
          <a:p>
            <a:r>
              <a:rPr lang="en-US" dirty="0"/>
              <a:t>Click to Edit Title</a:t>
            </a:r>
          </a:p>
        </p:txBody>
      </p:sp>
      <p:sp>
        <p:nvSpPr>
          <p:cNvPr id="18" name="Text Placeholder 17"/>
          <p:cNvSpPr>
            <a:spLocks noGrp="1"/>
          </p:cNvSpPr>
          <p:nvPr>
            <p:ph type="body" sz="quarter" idx="10" hasCustomPrompt="1"/>
          </p:nvPr>
        </p:nvSpPr>
        <p:spPr>
          <a:xfrm>
            <a:off x="-686" y="3476530"/>
            <a:ext cx="3172952" cy="2015619"/>
          </a:xfrm>
          <a:prstGeom prst="rect">
            <a:avLst/>
          </a:prstGeom>
        </p:spPr>
        <p:txBody>
          <a:bodyPr lIns="274320" tIns="0" rIns="182880" bIns="0">
            <a:normAutofit/>
          </a:bodyPr>
          <a:lstStyle>
            <a:lvl1pPr marL="0" indent="0">
              <a:buNone/>
              <a:defRPr sz="1800">
                <a:solidFill>
                  <a:schemeClr val="bg1"/>
                </a:solidFill>
              </a:defRPr>
            </a:lvl1pPr>
            <a:lvl2pPr>
              <a:buNone/>
              <a:defRPr/>
            </a:lvl2pPr>
            <a:lvl3pPr>
              <a:buNone/>
              <a:defRPr/>
            </a:lvl3pPr>
            <a:lvl4pPr>
              <a:buNone/>
              <a:defRPr/>
            </a:lvl4pPr>
            <a:lvl5pPr>
              <a:buNone/>
              <a:defRPr/>
            </a:lvl5pPr>
          </a:lstStyle>
          <a:p>
            <a:pPr lvl="0"/>
            <a:r>
              <a:rPr lang="en-US" dirty="0"/>
              <a:t>Click to edit Subtitle</a:t>
            </a: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076" y="513710"/>
            <a:ext cx="2212848" cy="870387"/>
          </a:xfrm>
          <a:prstGeom prst="rect">
            <a:avLst/>
          </a:prstGeom>
        </p:spPr>
      </p:pic>
      <p:sp>
        <p:nvSpPr>
          <p:cNvPr id="3" name="Rectangle 2"/>
          <p:cNvSpPr/>
          <p:nvPr/>
        </p:nvSpPr>
        <p:spPr bwMode="auto">
          <a:xfrm>
            <a:off x="5217422" y="2304288"/>
            <a:ext cx="1938528" cy="2249424"/>
          </a:xfrm>
          <a:prstGeom prst="rect">
            <a:avLst/>
          </a:prstGeom>
          <a:solidFill>
            <a:schemeClr val="tx2">
              <a:lumMod val="40000"/>
              <a:lumOff val="60000"/>
            </a:schemeClr>
          </a:solidFill>
          <a:ln w="9525" algn="ctr">
            <a:noFill/>
            <a:miter lim="800000"/>
            <a:headEnd/>
            <a:tailEn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600"/>
              </a:spcBef>
              <a:buClr>
                <a:schemeClr val="accent1"/>
              </a:buClr>
            </a:pPr>
            <a:endParaRPr lang="en-US" sz="1600" dirty="0" err="1">
              <a:solidFill>
                <a:schemeClr val="accent6"/>
              </a:solidFill>
            </a:endParaRPr>
          </a:p>
        </p:txBody>
      </p:sp>
      <p:sp>
        <p:nvSpPr>
          <p:cNvPr id="15" name="Rectangle 14"/>
          <p:cNvSpPr/>
          <p:nvPr/>
        </p:nvSpPr>
        <p:spPr bwMode="auto">
          <a:xfrm>
            <a:off x="7205472" y="0"/>
            <a:ext cx="1938528" cy="2249424"/>
          </a:xfrm>
          <a:prstGeom prst="rect">
            <a:avLst/>
          </a:prstGeom>
          <a:solidFill>
            <a:schemeClr val="tx2">
              <a:lumMod val="20000"/>
              <a:lumOff val="80000"/>
            </a:schemeClr>
          </a:solidFill>
          <a:ln w="9525" algn="ctr">
            <a:noFill/>
            <a:miter lim="800000"/>
            <a:headEnd/>
            <a:tailEn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600"/>
              </a:spcBef>
              <a:buClr>
                <a:schemeClr val="accent1"/>
              </a:buClr>
            </a:pPr>
            <a:endParaRPr lang="en-US" sz="1600" dirty="0" err="1">
              <a:solidFill>
                <a:schemeClr val="accent6"/>
              </a:solidFill>
            </a:endParaRPr>
          </a:p>
        </p:txBody>
      </p:sp>
      <p:sp>
        <p:nvSpPr>
          <p:cNvPr id="19" name="Rectangle 18"/>
          <p:cNvSpPr/>
          <p:nvPr/>
        </p:nvSpPr>
        <p:spPr bwMode="auto">
          <a:xfrm>
            <a:off x="3229371" y="4608576"/>
            <a:ext cx="1938528" cy="2249424"/>
          </a:xfrm>
          <a:prstGeom prst="rect">
            <a:avLst/>
          </a:prstGeom>
          <a:solidFill>
            <a:schemeClr val="tx2">
              <a:lumMod val="60000"/>
              <a:lumOff val="40000"/>
            </a:schemeClr>
          </a:solidFill>
          <a:ln w="9525" algn="ctr">
            <a:noFill/>
            <a:miter lim="800000"/>
            <a:headEnd/>
            <a:tailEn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600"/>
              </a:spcBef>
              <a:buClr>
                <a:schemeClr val="accent1"/>
              </a:buClr>
            </a:pPr>
            <a:endParaRPr lang="en-US" sz="1600" dirty="0" err="1">
              <a:solidFill>
                <a:schemeClr val="accent6"/>
              </a:solidFill>
            </a:endParaRPr>
          </a:p>
        </p:txBody>
      </p:sp>
    </p:spTree>
    <p:extLst>
      <p:ext uri="{BB962C8B-B14F-4D97-AF65-F5344CB8AC3E}">
        <p14:creationId xmlns:p14="http://schemas.microsoft.com/office/powerpoint/2010/main" val="2379211991"/>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2-2016">
    <p:spTree>
      <p:nvGrpSpPr>
        <p:cNvPr id="1" name=""/>
        <p:cNvGrpSpPr/>
        <p:nvPr/>
      </p:nvGrpSpPr>
      <p:grpSpPr>
        <a:xfrm>
          <a:off x="0" y="0"/>
          <a:ext cx="0" cy="0"/>
          <a:chOff x="0" y="0"/>
          <a:chExt cx="0" cy="0"/>
        </a:xfrm>
      </p:grpSpPr>
      <p:sp>
        <p:nvSpPr>
          <p:cNvPr id="5" name="Rectangle 4"/>
          <p:cNvSpPr/>
          <p:nvPr/>
        </p:nvSpPr>
        <p:spPr>
          <a:xfrm>
            <a:off x="0" y="4683528"/>
            <a:ext cx="9144000" cy="2174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hasCustomPrompt="1"/>
          </p:nvPr>
        </p:nvSpPr>
        <p:spPr>
          <a:xfrm>
            <a:off x="1307939" y="393539"/>
            <a:ext cx="7300011" cy="2712298"/>
          </a:xfrm>
          <a:prstGeom prst="rect">
            <a:avLst/>
          </a:prstGeom>
        </p:spPr>
        <p:txBody>
          <a:bodyPr lIns="0" rIns="0" anchor="b" anchorCtr="0">
            <a:normAutofit/>
          </a:bodyPr>
          <a:lstStyle>
            <a:lvl1pPr marL="0" indent="0">
              <a:buNone/>
              <a:defRPr sz="2400"/>
            </a:lvl1pPr>
          </a:lstStyle>
          <a:p>
            <a:r>
              <a:rPr lang="en-US"/>
              <a:t>Click to edit Section Title</a:t>
            </a:r>
          </a:p>
        </p:txBody>
      </p:sp>
      <p:sp>
        <p:nvSpPr>
          <p:cNvPr id="8" name="Rectangle 7"/>
          <p:cNvSpPr/>
          <p:nvPr/>
        </p:nvSpPr>
        <p:spPr>
          <a:xfrm>
            <a:off x="1308553" y="3193250"/>
            <a:ext cx="7308242" cy="5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p:cNvPicPr>
          <p:nvPr/>
        </p:nvPicPr>
        <p:blipFill rotWithShape="1">
          <a:blip r:embed="rId2" cstate="print">
            <a:extLst>
              <a:ext uri="{28A0092B-C50C-407E-A947-70E740481C1C}">
                <a14:useLocalDpi xmlns:a14="http://schemas.microsoft.com/office/drawing/2010/main" val="0"/>
              </a:ext>
            </a:extLst>
          </a:blip>
          <a:srcRect t="39130" b="211"/>
          <a:stretch/>
        </p:blipFill>
        <p:spPr>
          <a:xfrm>
            <a:off x="1190747" y="5543550"/>
            <a:ext cx="1947672" cy="1314449"/>
          </a:xfrm>
          <a:prstGeom prst="rect">
            <a:avLst/>
          </a:prstGeom>
        </p:spPr>
      </p:pic>
      <p:pic>
        <p:nvPicPr>
          <p:cNvPr id="34" name="Picture 33"/>
          <p:cNvPicPr>
            <a:picLocks/>
          </p:cNvPicPr>
          <p:nvPr/>
        </p:nvPicPr>
        <p:blipFill rotWithShape="1">
          <a:blip r:embed="rId3" cstate="print">
            <a:extLst>
              <a:ext uri="{28A0092B-C50C-407E-A947-70E740481C1C}">
                <a14:useLocalDpi xmlns:a14="http://schemas.microsoft.com/office/drawing/2010/main" val="0"/>
              </a:ext>
            </a:extLst>
          </a:blip>
          <a:srcRect t="38947" b="617"/>
          <a:stretch/>
        </p:blipFill>
        <p:spPr>
          <a:xfrm>
            <a:off x="5194467" y="5543549"/>
            <a:ext cx="1947672" cy="1314450"/>
          </a:xfrm>
          <a:prstGeom prst="rect">
            <a:avLst/>
          </a:prstGeom>
        </p:spPr>
      </p:pic>
      <p:pic>
        <p:nvPicPr>
          <p:cNvPr id="35" name="Picture 34"/>
          <p:cNvPicPr>
            <a:picLocks/>
          </p:cNvPicPr>
          <p:nvPr/>
        </p:nvPicPr>
        <p:blipFill rotWithShape="1">
          <a:blip r:embed="rId4" cstate="print">
            <a:extLst>
              <a:ext uri="{28A0092B-C50C-407E-A947-70E740481C1C}">
                <a14:useLocalDpi xmlns:a14="http://schemas.microsoft.com/office/drawing/2010/main" val="0"/>
              </a:ext>
            </a:extLst>
          </a:blip>
          <a:srcRect t="45414" b="552"/>
          <a:stretch/>
        </p:blipFill>
        <p:spPr>
          <a:xfrm>
            <a:off x="3192607" y="5543550"/>
            <a:ext cx="1947672" cy="1314449"/>
          </a:xfrm>
          <a:prstGeom prst="rect">
            <a:avLst/>
          </a:prstGeom>
        </p:spPr>
      </p:pic>
      <p:pic>
        <p:nvPicPr>
          <p:cNvPr id="36" name="Picture 35"/>
          <p:cNvPicPr>
            <a:picLocks/>
          </p:cNvPicPr>
          <p:nvPr/>
        </p:nvPicPr>
        <p:blipFill rotWithShape="1">
          <a:blip r:embed="rId5" cstate="print">
            <a:extLst>
              <a:ext uri="{28A0092B-C50C-407E-A947-70E740481C1C}">
                <a14:useLocalDpi xmlns:a14="http://schemas.microsoft.com/office/drawing/2010/main" val="0"/>
              </a:ext>
            </a:extLst>
          </a:blip>
          <a:srcRect t="38956" r="1617" b="617"/>
          <a:stretch/>
        </p:blipFill>
        <p:spPr>
          <a:xfrm>
            <a:off x="7196328" y="5543549"/>
            <a:ext cx="1947672" cy="1314450"/>
          </a:xfrm>
          <a:prstGeom prst="rect">
            <a:avLst/>
          </a:prstGeom>
        </p:spPr>
      </p:pic>
      <p:sp>
        <p:nvSpPr>
          <p:cNvPr id="37" name="Rectangle 36"/>
          <p:cNvSpPr/>
          <p:nvPr/>
        </p:nvSpPr>
        <p:spPr>
          <a:xfrm>
            <a:off x="-1" y="5543550"/>
            <a:ext cx="1133856" cy="1314450"/>
          </a:xfrm>
          <a:prstGeom prst="rect">
            <a:avLst/>
          </a:prstGeom>
          <a:solidFill>
            <a:srgbClr val="7AC14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38" name="Rectangle 37"/>
          <p:cNvSpPr/>
          <p:nvPr/>
        </p:nvSpPr>
        <p:spPr>
          <a:xfrm>
            <a:off x="-1" y="0"/>
            <a:ext cx="1133856" cy="5492150"/>
          </a:xfrm>
          <a:prstGeom prst="rect">
            <a:avLst/>
          </a:prstGeom>
          <a:solidFill>
            <a:srgbClr val="43505E"/>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pic>
        <p:nvPicPr>
          <p:cNvPr id="39" name="Picture 38" descr="Grace_TTT_RGB_Color.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391955" y="3951938"/>
            <a:ext cx="2215995" cy="872216"/>
          </a:xfrm>
          <a:prstGeom prst="rect">
            <a:avLst/>
          </a:prstGeom>
        </p:spPr>
      </p:pic>
    </p:spTree>
    <p:extLst>
      <p:ext uri="{BB962C8B-B14F-4D97-AF65-F5344CB8AC3E}">
        <p14:creationId xmlns:p14="http://schemas.microsoft.com/office/powerpoint/2010/main" val="769608411"/>
      </p:ext>
    </p:extLst>
  </p:cSld>
  <p:clrMapOvr>
    <a:masterClrMapping/>
  </p:clrMapOvr>
  <p:transition>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Slide 3-2016">
    <p:spTree>
      <p:nvGrpSpPr>
        <p:cNvPr id="1" name=""/>
        <p:cNvGrpSpPr/>
        <p:nvPr/>
      </p:nvGrpSpPr>
      <p:grpSpPr>
        <a:xfrm>
          <a:off x="0" y="0"/>
          <a:ext cx="0" cy="0"/>
          <a:chOff x="0" y="0"/>
          <a:chExt cx="0" cy="0"/>
        </a:xfrm>
      </p:grpSpPr>
      <p:sp>
        <p:nvSpPr>
          <p:cNvPr id="32" name="Rectangle 31"/>
          <p:cNvSpPr/>
          <p:nvPr/>
        </p:nvSpPr>
        <p:spPr>
          <a:xfrm>
            <a:off x="560832" y="8164"/>
            <a:ext cx="8583168" cy="2446704"/>
          </a:xfrm>
          <a:prstGeom prst="rect">
            <a:avLst/>
          </a:prstGeom>
          <a:gradFill flip="none" rotWithShape="1">
            <a:gsLst>
              <a:gs pos="0">
                <a:schemeClr val="bg2"/>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bwMode="auto">
          <a:xfrm>
            <a:off x="0" y="5029200"/>
            <a:ext cx="9144000" cy="1828800"/>
          </a:xfrm>
          <a:prstGeom prst="rect">
            <a:avLst/>
          </a:prstGeom>
          <a:solidFill>
            <a:schemeClr val="bg1"/>
          </a:solidFill>
          <a:ln w="9525" algn="ctr">
            <a:noFill/>
            <a:miter lim="800000"/>
            <a:headEnd/>
            <a:tailEnd/>
          </a:ln>
          <a:effectLst/>
        </p:spPr>
        <p:txBody>
          <a:bodyPr wrap="square" rtlCol="0" anchor="ctr"/>
          <a:lstStyle/>
          <a:p>
            <a:pPr algn="ctr" defTabSz="914400" fontAlgn="auto">
              <a:spcBef>
                <a:spcPts val="0"/>
              </a:spcBef>
              <a:spcAft>
                <a:spcPts val="0"/>
              </a:spcAft>
            </a:pPr>
            <a:endParaRPr lang="en-US" kern="0" dirty="0">
              <a:solidFill>
                <a:srgbClr val="FF0000"/>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7319"/>
          <a:stretch/>
        </p:blipFill>
        <p:spPr>
          <a:xfrm>
            <a:off x="560832" y="2559346"/>
            <a:ext cx="8583168" cy="4298654"/>
          </a:xfrm>
          <a:prstGeom prst="rect">
            <a:avLst/>
          </a:prstGeom>
        </p:spPr>
      </p:pic>
      <p:sp>
        <p:nvSpPr>
          <p:cNvPr id="16" name="Title 15"/>
          <p:cNvSpPr>
            <a:spLocks noGrp="1"/>
          </p:cNvSpPr>
          <p:nvPr>
            <p:ph type="title" hasCustomPrompt="1"/>
          </p:nvPr>
        </p:nvSpPr>
        <p:spPr>
          <a:xfrm>
            <a:off x="762671" y="277790"/>
            <a:ext cx="7879419" cy="944395"/>
          </a:xfrm>
          <a:prstGeom prst="rect">
            <a:avLst/>
          </a:prstGeom>
        </p:spPr>
        <p:txBody>
          <a:bodyPr lIns="0" tIns="0" rIns="0" bIns="0" anchor="b" anchorCtr="0">
            <a:normAutofit/>
          </a:bodyPr>
          <a:lstStyle>
            <a:lvl1pPr marL="0" indent="0">
              <a:buNone/>
              <a:defRPr sz="2000">
                <a:solidFill>
                  <a:schemeClr val="accent6"/>
                </a:solidFill>
              </a:defRPr>
            </a:lvl1pPr>
          </a:lstStyle>
          <a:p>
            <a:r>
              <a:rPr lang="en-US" dirty="0"/>
              <a:t>Click to Edit Title</a:t>
            </a:r>
          </a:p>
        </p:txBody>
      </p:sp>
      <p:sp>
        <p:nvSpPr>
          <p:cNvPr id="18" name="Text Placeholder 17"/>
          <p:cNvSpPr>
            <a:spLocks noGrp="1"/>
          </p:cNvSpPr>
          <p:nvPr>
            <p:ph type="body" sz="quarter" idx="10" hasCustomPrompt="1"/>
          </p:nvPr>
        </p:nvSpPr>
        <p:spPr>
          <a:xfrm>
            <a:off x="762070" y="1394201"/>
            <a:ext cx="7883613" cy="1052500"/>
          </a:xfrm>
          <a:prstGeom prst="rect">
            <a:avLst/>
          </a:prstGeom>
        </p:spPr>
        <p:txBody>
          <a:bodyPr lIns="0" tIns="0" rIns="0" bIns="0">
            <a:normAutofit/>
          </a:bodyPr>
          <a:lstStyle>
            <a:lvl1pPr>
              <a:buNone/>
              <a:defRPr sz="1800">
                <a:solidFill>
                  <a:schemeClr val="accent6"/>
                </a:solidFill>
              </a:defRPr>
            </a:lvl1pPr>
            <a:lvl2pPr>
              <a:buNone/>
              <a:defRPr/>
            </a:lvl2pPr>
            <a:lvl3pPr>
              <a:buNone/>
              <a:defRPr/>
            </a:lvl3pPr>
            <a:lvl4pPr>
              <a:buNone/>
              <a:defRPr/>
            </a:lvl4pPr>
            <a:lvl5pPr>
              <a:buNone/>
              <a:defRPr/>
            </a:lvl5pPr>
          </a:lstStyle>
          <a:p>
            <a:pPr lvl="0"/>
            <a:r>
              <a:rPr lang="en-US" dirty="0"/>
              <a:t>Click to edit Subtitle</a:t>
            </a:r>
          </a:p>
        </p:txBody>
      </p:sp>
      <p:sp>
        <p:nvSpPr>
          <p:cNvPr id="23" name="Rectangle 22"/>
          <p:cNvSpPr/>
          <p:nvPr/>
        </p:nvSpPr>
        <p:spPr>
          <a:xfrm>
            <a:off x="0" y="0"/>
            <a:ext cx="512064" cy="6858000"/>
          </a:xfrm>
          <a:prstGeom prst="rect">
            <a:avLst/>
          </a:prstGeom>
          <a:solidFill>
            <a:srgbClr val="43505E"/>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689" y="5481744"/>
            <a:ext cx="2215995" cy="871624"/>
          </a:xfrm>
          <a:prstGeom prst="rect">
            <a:avLst/>
          </a:prstGeom>
        </p:spPr>
      </p:pic>
      <p:sp>
        <p:nvSpPr>
          <p:cNvPr id="30" name="Rectangle 29"/>
          <p:cNvSpPr/>
          <p:nvPr/>
        </p:nvSpPr>
        <p:spPr>
          <a:xfrm>
            <a:off x="560832" y="2454868"/>
            <a:ext cx="8583168" cy="583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721547"/>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Slide 1-2016">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32" y="0"/>
            <a:ext cx="8583168" cy="4919472"/>
          </a:xfrm>
          <a:prstGeom prst="rect">
            <a:avLst/>
          </a:prstGeom>
        </p:spPr>
      </p:pic>
      <p:sp>
        <p:nvSpPr>
          <p:cNvPr id="12" name="Rectangle 11"/>
          <p:cNvSpPr/>
          <p:nvPr/>
        </p:nvSpPr>
        <p:spPr>
          <a:xfrm>
            <a:off x="0" y="0"/>
            <a:ext cx="512064" cy="4919473"/>
          </a:xfrm>
          <a:prstGeom prst="rect">
            <a:avLst/>
          </a:prstGeom>
          <a:solidFill>
            <a:srgbClr val="43505E"/>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0" name="Rectangle 9"/>
          <p:cNvSpPr/>
          <p:nvPr/>
        </p:nvSpPr>
        <p:spPr>
          <a:xfrm>
            <a:off x="0" y="4977114"/>
            <a:ext cx="9144000" cy="1880885"/>
          </a:xfrm>
          <a:prstGeom prst="rect">
            <a:avLst/>
          </a:prstGeom>
          <a:gradFill flip="none" rotWithShape="1">
            <a:gsLst>
              <a:gs pos="0">
                <a:schemeClr val="bg2"/>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ce_TTT_RGB_Color.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64002" y="5481448"/>
            <a:ext cx="2215995" cy="872216"/>
          </a:xfrm>
          <a:prstGeom prst="rect">
            <a:avLst/>
          </a:prstGeom>
        </p:spPr>
      </p:pic>
      <p:sp>
        <p:nvSpPr>
          <p:cNvPr id="8" name="Rectangle 7"/>
          <p:cNvSpPr/>
          <p:nvPr/>
        </p:nvSpPr>
        <p:spPr>
          <a:xfrm>
            <a:off x="0" y="4968950"/>
            <a:ext cx="9144000" cy="547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5"/>
          <p:cNvSpPr>
            <a:spLocks noGrp="1"/>
          </p:cNvSpPr>
          <p:nvPr>
            <p:ph type="title" hasCustomPrompt="1"/>
          </p:nvPr>
        </p:nvSpPr>
        <p:spPr>
          <a:xfrm>
            <a:off x="762071" y="254643"/>
            <a:ext cx="7845879" cy="2720051"/>
          </a:xfrm>
          <a:prstGeom prst="rect">
            <a:avLst/>
          </a:prstGeom>
        </p:spPr>
        <p:txBody>
          <a:bodyPr lIns="0" rIns="0" anchor="b" anchorCtr="0">
            <a:normAutofit/>
          </a:bodyPr>
          <a:lstStyle>
            <a:lvl1pPr marL="0" indent="0">
              <a:buNone/>
              <a:defRPr sz="2400">
                <a:solidFill>
                  <a:schemeClr val="bg1"/>
                </a:solidFill>
              </a:defRPr>
            </a:lvl1pPr>
          </a:lstStyle>
          <a:p>
            <a:r>
              <a:rPr lang="en-US"/>
              <a:t>Click to edit Section Title</a:t>
            </a:r>
          </a:p>
        </p:txBody>
      </p:sp>
    </p:spTree>
    <p:extLst>
      <p:ext uri="{BB962C8B-B14F-4D97-AF65-F5344CB8AC3E}">
        <p14:creationId xmlns:p14="http://schemas.microsoft.com/office/powerpoint/2010/main" val="902945389"/>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Slide 2-2016">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32" y="0"/>
            <a:ext cx="8583168" cy="4919472"/>
          </a:xfrm>
          <a:prstGeom prst="rect">
            <a:avLst/>
          </a:prstGeom>
        </p:spPr>
      </p:pic>
      <p:sp>
        <p:nvSpPr>
          <p:cNvPr id="7" name="Rectangle 6"/>
          <p:cNvSpPr/>
          <p:nvPr/>
        </p:nvSpPr>
        <p:spPr>
          <a:xfrm>
            <a:off x="0" y="4977114"/>
            <a:ext cx="9144000" cy="1880885"/>
          </a:xfrm>
          <a:prstGeom prst="rect">
            <a:avLst/>
          </a:prstGeom>
          <a:gradFill flip="none" rotWithShape="1">
            <a:gsLst>
              <a:gs pos="0">
                <a:schemeClr val="bg2"/>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ce_TTT_RGB_Color.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64002" y="5481448"/>
            <a:ext cx="2215995" cy="872216"/>
          </a:xfrm>
          <a:prstGeom prst="rect">
            <a:avLst/>
          </a:prstGeom>
        </p:spPr>
      </p:pic>
      <p:sp>
        <p:nvSpPr>
          <p:cNvPr id="12" name="Rectangle 11"/>
          <p:cNvSpPr/>
          <p:nvPr/>
        </p:nvSpPr>
        <p:spPr>
          <a:xfrm>
            <a:off x="0" y="4968950"/>
            <a:ext cx="9144000" cy="547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5"/>
          <p:cNvSpPr>
            <a:spLocks noGrp="1"/>
          </p:cNvSpPr>
          <p:nvPr>
            <p:ph type="title" hasCustomPrompt="1"/>
          </p:nvPr>
        </p:nvSpPr>
        <p:spPr>
          <a:xfrm>
            <a:off x="762071" y="254643"/>
            <a:ext cx="7845879" cy="2720051"/>
          </a:xfrm>
          <a:prstGeom prst="rect">
            <a:avLst/>
          </a:prstGeom>
        </p:spPr>
        <p:txBody>
          <a:bodyPr lIns="0" rIns="0" anchor="b" anchorCtr="0">
            <a:normAutofit/>
          </a:bodyPr>
          <a:lstStyle>
            <a:lvl1pPr marL="0" indent="0">
              <a:buNone/>
              <a:defRPr sz="2400">
                <a:solidFill>
                  <a:schemeClr val="bg1"/>
                </a:solidFill>
              </a:defRPr>
            </a:lvl1pPr>
          </a:lstStyle>
          <a:p>
            <a:r>
              <a:rPr lang="en-US"/>
              <a:t>Click to edit Section Title</a:t>
            </a:r>
          </a:p>
        </p:txBody>
      </p:sp>
      <p:sp>
        <p:nvSpPr>
          <p:cNvPr id="8" name="Rectangle 7"/>
          <p:cNvSpPr/>
          <p:nvPr/>
        </p:nvSpPr>
        <p:spPr>
          <a:xfrm>
            <a:off x="0" y="0"/>
            <a:ext cx="512064" cy="4919473"/>
          </a:xfrm>
          <a:prstGeom prst="rect">
            <a:avLst/>
          </a:prstGeom>
          <a:solidFill>
            <a:srgbClr val="43505E"/>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774530659"/>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Slide 3-2016">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32" y="1"/>
            <a:ext cx="8583168" cy="4919472"/>
          </a:xfrm>
          <a:prstGeom prst="rect">
            <a:avLst/>
          </a:prstGeom>
        </p:spPr>
      </p:pic>
      <p:sp>
        <p:nvSpPr>
          <p:cNvPr id="13" name="Rectangle 12"/>
          <p:cNvSpPr/>
          <p:nvPr/>
        </p:nvSpPr>
        <p:spPr>
          <a:xfrm>
            <a:off x="0" y="4977114"/>
            <a:ext cx="9144000" cy="1880885"/>
          </a:xfrm>
          <a:prstGeom prst="rect">
            <a:avLst/>
          </a:prstGeom>
          <a:gradFill flip="none" rotWithShape="1">
            <a:gsLst>
              <a:gs pos="0">
                <a:schemeClr val="bg2"/>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race_TTT_RGB_Color.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64002" y="5481448"/>
            <a:ext cx="2215995" cy="872216"/>
          </a:xfrm>
          <a:prstGeom prst="rect">
            <a:avLst/>
          </a:prstGeom>
        </p:spPr>
      </p:pic>
      <p:sp>
        <p:nvSpPr>
          <p:cNvPr id="16" name="Rectangle 15"/>
          <p:cNvSpPr/>
          <p:nvPr/>
        </p:nvSpPr>
        <p:spPr>
          <a:xfrm>
            <a:off x="0" y="4968950"/>
            <a:ext cx="9144000" cy="547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5"/>
          <p:cNvSpPr>
            <a:spLocks noGrp="1"/>
          </p:cNvSpPr>
          <p:nvPr>
            <p:ph type="title" hasCustomPrompt="1"/>
          </p:nvPr>
        </p:nvSpPr>
        <p:spPr>
          <a:xfrm>
            <a:off x="762071" y="254643"/>
            <a:ext cx="7845879" cy="2720051"/>
          </a:xfrm>
          <a:prstGeom prst="rect">
            <a:avLst/>
          </a:prstGeom>
        </p:spPr>
        <p:txBody>
          <a:bodyPr lIns="0" rIns="0" anchor="b" anchorCtr="0">
            <a:normAutofit/>
          </a:bodyPr>
          <a:lstStyle>
            <a:lvl1pPr marL="0" indent="0">
              <a:buNone/>
              <a:defRPr sz="2400">
                <a:solidFill>
                  <a:schemeClr val="bg1"/>
                </a:solidFill>
              </a:defRPr>
            </a:lvl1pPr>
          </a:lstStyle>
          <a:p>
            <a:r>
              <a:rPr lang="en-US"/>
              <a:t>Click to edit Section Title</a:t>
            </a:r>
          </a:p>
        </p:txBody>
      </p:sp>
      <p:sp>
        <p:nvSpPr>
          <p:cNvPr id="8" name="Rectangle 7"/>
          <p:cNvSpPr/>
          <p:nvPr/>
        </p:nvSpPr>
        <p:spPr>
          <a:xfrm>
            <a:off x="0" y="0"/>
            <a:ext cx="512064" cy="4919473"/>
          </a:xfrm>
          <a:prstGeom prst="rect">
            <a:avLst/>
          </a:prstGeom>
          <a:solidFill>
            <a:srgbClr val="43505E"/>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899791138"/>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PACER">
    <p:spTree>
      <p:nvGrpSpPr>
        <p:cNvPr id="1" name=""/>
        <p:cNvGrpSpPr/>
        <p:nvPr/>
      </p:nvGrpSpPr>
      <p:grpSpPr>
        <a:xfrm>
          <a:off x="0" y="0"/>
          <a:ext cx="0" cy="0"/>
          <a:chOff x="0" y="0"/>
          <a:chExt cx="0" cy="0"/>
        </a:xfrm>
      </p:grpSpPr>
      <p:sp>
        <p:nvSpPr>
          <p:cNvPr id="7" name="Rectangle 6"/>
          <p:cNvSpPr/>
          <p:nvPr/>
        </p:nvSpPr>
        <p:spPr>
          <a:xfrm>
            <a:off x="0" y="0"/>
            <a:ext cx="9144000" cy="640080"/>
          </a:xfrm>
          <a:prstGeom prst="rect">
            <a:avLst/>
          </a:prstGeom>
          <a:solidFill>
            <a:schemeClr val="accent1"/>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mn-cs"/>
            </a:endParaRPr>
          </a:p>
        </p:txBody>
      </p:sp>
      <p:pic>
        <p:nvPicPr>
          <p:cNvPr id="8" name="Picture 7" descr="grace-logo-KO.png"/>
          <p:cNvPicPr>
            <a:picLocks noChangeAspect="1"/>
          </p:cNvPicPr>
          <p:nvPr/>
        </p:nvPicPr>
        <p:blipFill>
          <a:blip r:embed="rId2" cstate="print"/>
          <a:stretch>
            <a:fillRect/>
          </a:stretch>
        </p:blipFill>
        <p:spPr>
          <a:xfrm>
            <a:off x="7776949" y="182880"/>
            <a:ext cx="1057702" cy="274320"/>
          </a:xfrm>
          <a:prstGeom prst="rect">
            <a:avLst/>
          </a:prstGeom>
        </p:spPr>
      </p:pic>
      <p:sp>
        <p:nvSpPr>
          <p:cNvPr id="16" name="Text Placeholder 15"/>
          <p:cNvSpPr>
            <a:spLocks noGrp="1"/>
          </p:cNvSpPr>
          <p:nvPr>
            <p:ph type="body" sz="quarter" idx="10"/>
          </p:nvPr>
        </p:nvSpPr>
        <p:spPr>
          <a:xfrm>
            <a:off x="380999" y="914791"/>
            <a:ext cx="8453651" cy="369332"/>
          </a:xfrm>
          <a:prstGeom prst="rect">
            <a:avLst/>
          </a:prstGeom>
        </p:spPr>
        <p:txBody>
          <a:bodyPr lIns="0" tIns="0" rIns="0" bIns="0">
            <a:spAutoFit/>
          </a:bodyPr>
          <a:lstStyle>
            <a:lvl1pPr marL="0" indent="0">
              <a:spcBef>
                <a:spcPts val="0"/>
              </a:spcBef>
              <a:buNone/>
              <a:defRPr sz="2400" b="1" i="0">
                <a:solidFill>
                  <a:schemeClr val="accent6"/>
                </a:solidFill>
                <a:latin typeface="Arial Black" charset="0"/>
                <a:ea typeface="Arial Black" charset="0"/>
                <a:cs typeface="Arial Black" charset="0"/>
              </a:defRPr>
            </a:lvl1pPr>
          </a:lstStyle>
          <a:p>
            <a:pPr lvl="0"/>
            <a:r>
              <a:rPr lang="en-US"/>
              <a:t>Click to edit Master text styles</a:t>
            </a:r>
          </a:p>
        </p:txBody>
      </p:sp>
      <p:sp>
        <p:nvSpPr>
          <p:cNvPr id="18" name="Text Placeholder 17"/>
          <p:cNvSpPr>
            <a:spLocks noGrp="1"/>
          </p:cNvSpPr>
          <p:nvPr>
            <p:ph type="body" sz="quarter" idx="11" hasCustomPrompt="1"/>
          </p:nvPr>
        </p:nvSpPr>
        <p:spPr>
          <a:xfrm>
            <a:off x="4023360" y="1897105"/>
            <a:ext cx="4811290" cy="3162404"/>
          </a:xfrm>
          <a:prstGeom prst="rect">
            <a:avLst/>
          </a:prstGeom>
        </p:spPr>
        <p:txBody>
          <a:bodyPr wrap="square" lIns="0" tIns="0" rIns="0" bIns="0">
            <a:noAutofit/>
          </a:bodyPr>
          <a:lstStyle>
            <a:lvl1pPr marL="182880" indent="-182880">
              <a:spcBef>
                <a:spcPts val="600"/>
              </a:spcBef>
              <a:buClr>
                <a:schemeClr val="accent1"/>
              </a:buClr>
              <a:buFont typeface="Wingdings" charset="2"/>
              <a:buChar char="§"/>
              <a:defRPr sz="2000">
                <a:solidFill>
                  <a:schemeClr val="accent6"/>
                </a:solidFill>
              </a:defRPr>
            </a:lvl1pPr>
            <a:lvl2pPr marL="365760" indent="-182880">
              <a:spcBef>
                <a:spcPts val="600"/>
              </a:spcBef>
              <a:buClr>
                <a:schemeClr val="accent1"/>
              </a:buClr>
              <a:buFont typeface="Wingdings" charset="2"/>
              <a:buChar char="§"/>
              <a:defRPr sz="1800">
                <a:solidFill>
                  <a:schemeClr val="accent6"/>
                </a:solidFill>
              </a:defRPr>
            </a:lvl2pPr>
            <a:lvl3pPr marL="548640" indent="-182880">
              <a:spcBef>
                <a:spcPts val="600"/>
              </a:spcBef>
              <a:buClr>
                <a:schemeClr val="accent1"/>
              </a:buClr>
              <a:buFont typeface="Wingdings" charset="2"/>
              <a:buChar char="§"/>
              <a:defRPr sz="1600">
                <a:solidFill>
                  <a:schemeClr val="accent6"/>
                </a:solidFill>
              </a:defRPr>
            </a:lvl3pPr>
            <a:lvl4pPr marL="731520" indent="-182880">
              <a:spcBef>
                <a:spcPts val="600"/>
              </a:spcBef>
              <a:buClr>
                <a:schemeClr val="accent1"/>
              </a:buClr>
              <a:buFont typeface="Wingdings" charset="2"/>
              <a:buChar char="§"/>
              <a:defRPr sz="1400">
                <a:solidFill>
                  <a:schemeClr val="accent6"/>
                </a:solidFill>
              </a:defRPr>
            </a:lvl4pPr>
          </a:lstStyle>
          <a:p>
            <a:pPr lvl="0"/>
            <a:r>
              <a:rPr lang="en-US" dirty="0"/>
              <a:t>Click to edit content</a:t>
            </a:r>
          </a:p>
          <a:p>
            <a:pPr lvl="1"/>
            <a:r>
              <a:rPr lang="en-US" dirty="0"/>
              <a:t>Second level</a:t>
            </a:r>
          </a:p>
          <a:p>
            <a:pPr lvl="2"/>
            <a:r>
              <a:rPr lang="en-US" dirty="0"/>
              <a:t>Third level</a:t>
            </a:r>
          </a:p>
          <a:p>
            <a:pPr lvl="3"/>
            <a:r>
              <a:rPr lang="en-US" dirty="0"/>
              <a:t>Fourth level</a:t>
            </a:r>
          </a:p>
        </p:txBody>
      </p:sp>
      <p:sp>
        <p:nvSpPr>
          <p:cNvPr id="13" name="Content Placeholder 14"/>
          <p:cNvSpPr txBox="1">
            <a:spLocks/>
          </p:cNvSpPr>
          <p:nvPr/>
        </p:nvSpPr>
        <p:spPr>
          <a:xfrm>
            <a:off x="381000" y="1897105"/>
            <a:ext cx="3162300" cy="3162404"/>
          </a:xfrm>
          <a:prstGeom prst="rect">
            <a:avLst/>
          </a:prstGeom>
        </p:spPr>
        <p:txBody>
          <a:bodyPr lIns="0" tIns="0" rIns="0" bIns="0">
            <a:spAutoFit/>
          </a:bodyPr>
          <a:lstStyle/>
          <a:p>
            <a:pPr marL="452438" marR="0" lvl="0" indent="-452438" algn="l" defTabSz="914400" rtl="0" eaLnBrk="1" fontAlgn="auto" latinLnBrk="0" hangingPunct="1">
              <a:lnSpc>
                <a:spcPct val="100000"/>
              </a:lnSpc>
              <a:spcBef>
                <a:spcPts val="9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7AC143"/>
                </a:solidFill>
                <a:effectLst/>
                <a:uLnTx/>
                <a:uFillTx/>
                <a:latin typeface="Arial"/>
                <a:ea typeface="ＭＳ Ｐゴシック"/>
                <a:cs typeface="ＭＳ Ｐゴシック"/>
              </a:rPr>
              <a:t>S</a:t>
            </a:r>
            <a:r>
              <a:rPr kumimoji="0" lang="en-US" sz="2800" b="0" i="0" u="none" strike="noStrike" kern="1200" cap="none" spc="0" normalizeH="0" baseline="0" noProof="0" dirty="0">
                <a:ln>
                  <a:noFill/>
                </a:ln>
                <a:solidFill>
                  <a:schemeClr val="accent6"/>
                </a:solidFill>
                <a:effectLst/>
                <a:uLnTx/>
                <a:uFillTx/>
                <a:latin typeface="Arial"/>
                <a:ea typeface="ＭＳ Ｐゴシック"/>
                <a:cs typeface="ＭＳ Ｐゴシック"/>
              </a:rPr>
              <a:t>afety</a:t>
            </a:r>
          </a:p>
          <a:p>
            <a:pPr marL="452438" marR="0" lvl="0" indent="-452438" algn="l" defTabSz="914400" rtl="0" eaLnBrk="1" fontAlgn="auto" latinLnBrk="0" hangingPunct="1">
              <a:lnSpc>
                <a:spcPct val="100000"/>
              </a:lnSpc>
              <a:spcBef>
                <a:spcPts val="9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7AC143"/>
                </a:solidFill>
                <a:effectLst/>
                <a:uLnTx/>
                <a:uFillTx/>
                <a:latin typeface="Arial"/>
                <a:ea typeface="ＭＳ Ｐゴシック"/>
                <a:cs typeface="ＭＳ Ｐゴシック"/>
              </a:rPr>
              <a:t>P</a:t>
            </a:r>
            <a:r>
              <a:rPr kumimoji="0" lang="en-US" sz="2800" i="0" u="none" strike="noStrike" kern="1200" cap="none" spc="0" normalizeH="0" baseline="0" noProof="0" dirty="0">
                <a:ln>
                  <a:noFill/>
                </a:ln>
                <a:solidFill>
                  <a:schemeClr val="accent6"/>
                </a:solidFill>
                <a:effectLst/>
                <a:uLnTx/>
                <a:uFillTx/>
                <a:latin typeface="Arial"/>
                <a:ea typeface="ＭＳ Ｐゴシック"/>
                <a:cs typeface="ＭＳ Ｐゴシック"/>
              </a:rPr>
              <a:t>urpose</a:t>
            </a:r>
          </a:p>
          <a:p>
            <a:pPr marL="452438" marR="0" lvl="0" indent="-452438" algn="l" defTabSz="914400" rtl="0" eaLnBrk="1" fontAlgn="auto" latinLnBrk="0" hangingPunct="1">
              <a:lnSpc>
                <a:spcPct val="100000"/>
              </a:lnSpc>
              <a:spcBef>
                <a:spcPts val="9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7AC143"/>
                </a:solidFill>
                <a:effectLst/>
                <a:uLnTx/>
                <a:uFillTx/>
                <a:latin typeface="Arial"/>
                <a:ea typeface="ＭＳ Ｐゴシック"/>
                <a:cs typeface="ＭＳ Ｐゴシック"/>
              </a:rPr>
              <a:t>A</a:t>
            </a:r>
            <a:r>
              <a:rPr kumimoji="0" lang="en-US" sz="2800" i="0" u="none" strike="noStrike" kern="1200" cap="none" spc="0" normalizeH="0" baseline="0" noProof="0" dirty="0">
                <a:ln>
                  <a:noFill/>
                </a:ln>
                <a:solidFill>
                  <a:schemeClr val="accent6"/>
                </a:solidFill>
                <a:effectLst/>
                <a:uLnTx/>
                <a:uFillTx/>
                <a:latin typeface="Arial"/>
                <a:ea typeface="ＭＳ Ｐゴシック"/>
                <a:cs typeface="ＭＳ Ｐゴシック"/>
              </a:rPr>
              <a:t>genda</a:t>
            </a:r>
          </a:p>
          <a:p>
            <a:pPr marL="452438" marR="0" lvl="0" indent="-452438" algn="l" defTabSz="914400" rtl="0" eaLnBrk="1" fontAlgn="auto" latinLnBrk="0" hangingPunct="1">
              <a:lnSpc>
                <a:spcPct val="100000"/>
              </a:lnSpc>
              <a:spcBef>
                <a:spcPts val="9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61BF1A"/>
                </a:solidFill>
                <a:effectLst/>
                <a:uLnTx/>
                <a:uFillTx/>
                <a:latin typeface="Arial"/>
                <a:ea typeface="ＭＳ Ｐゴシック"/>
                <a:cs typeface="ＭＳ Ｐゴシック"/>
              </a:rPr>
              <a:t>C</a:t>
            </a:r>
            <a:r>
              <a:rPr kumimoji="0" lang="en-US" sz="2800" b="0" i="0" u="none" strike="noStrike" kern="1200" cap="none" spc="0" normalizeH="0" baseline="0" noProof="0" dirty="0">
                <a:ln>
                  <a:noFill/>
                </a:ln>
                <a:solidFill>
                  <a:schemeClr val="accent6"/>
                </a:solidFill>
                <a:effectLst/>
                <a:uLnTx/>
                <a:uFillTx/>
                <a:latin typeface="Arial"/>
                <a:ea typeface="ＭＳ Ｐゴシック"/>
                <a:cs typeface="ＭＳ Ｐゴシック"/>
              </a:rPr>
              <a:t>ode of Conduct</a:t>
            </a:r>
          </a:p>
          <a:p>
            <a:pPr marL="452438" marR="0" lvl="0" indent="-452438" algn="l" defTabSz="914400" rtl="0" eaLnBrk="1" fontAlgn="auto" latinLnBrk="0" hangingPunct="1">
              <a:lnSpc>
                <a:spcPct val="100000"/>
              </a:lnSpc>
              <a:spcBef>
                <a:spcPts val="9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7AC143"/>
                </a:solidFill>
                <a:effectLst/>
                <a:uLnTx/>
                <a:uFillTx/>
                <a:latin typeface="Arial"/>
                <a:ea typeface="ＭＳ Ｐゴシック"/>
                <a:cs typeface="ＭＳ Ｐゴシック"/>
              </a:rPr>
              <a:t>E</a:t>
            </a:r>
            <a:r>
              <a:rPr kumimoji="0" lang="en-US" sz="2800" b="0" i="0" u="none" strike="noStrike" kern="1200" cap="none" spc="0" normalizeH="0" baseline="0" noProof="0" dirty="0">
                <a:ln>
                  <a:noFill/>
                </a:ln>
                <a:solidFill>
                  <a:schemeClr val="accent6"/>
                </a:solidFill>
                <a:effectLst/>
                <a:uLnTx/>
                <a:uFillTx/>
                <a:latin typeface="Arial"/>
                <a:ea typeface="ＭＳ Ｐゴシック"/>
                <a:cs typeface="ＭＳ Ｐゴシック"/>
              </a:rPr>
              <a:t>xpectations</a:t>
            </a:r>
            <a:r>
              <a:rPr kumimoji="0" lang="en-US" sz="2800" b="0" i="0" u="none" strike="noStrike" kern="1200" cap="none" spc="0" normalizeH="0" baseline="0" noProof="0" dirty="0">
                <a:ln>
                  <a:noFill/>
                </a:ln>
                <a:solidFill>
                  <a:sysClr val="windowText" lastClr="000000"/>
                </a:solidFill>
                <a:effectLst/>
                <a:uLnTx/>
                <a:uFillTx/>
                <a:latin typeface="Arial"/>
                <a:ea typeface="ＭＳ Ｐゴシック"/>
                <a:cs typeface="ＭＳ Ｐゴシック"/>
              </a:rPr>
              <a:t> </a:t>
            </a:r>
          </a:p>
          <a:p>
            <a:pPr marL="452438" marR="0" lvl="0" indent="-452438" algn="l" defTabSz="914400" rtl="0" eaLnBrk="1" fontAlgn="auto" latinLnBrk="0" hangingPunct="1">
              <a:lnSpc>
                <a:spcPct val="100000"/>
              </a:lnSpc>
              <a:spcBef>
                <a:spcPts val="9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7AC143"/>
                </a:solidFill>
                <a:effectLst/>
                <a:uLnTx/>
                <a:uFillTx/>
                <a:latin typeface="Arial"/>
                <a:ea typeface="ＭＳ Ｐゴシック"/>
                <a:cs typeface="ＭＳ Ｐゴシック"/>
              </a:rPr>
              <a:t>R</a:t>
            </a:r>
            <a:r>
              <a:rPr kumimoji="0" lang="en-US" sz="2800" b="0" i="0" u="none" strike="noStrike" kern="1200" cap="none" spc="0" normalizeH="0" baseline="0" noProof="0" dirty="0">
                <a:ln>
                  <a:noFill/>
                </a:ln>
                <a:solidFill>
                  <a:schemeClr val="accent6"/>
                </a:solidFill>
                <a:effectLst/>
                <a:uLnTx/>
                <a:uFillTx/>
                <a:latin typeface="Arial"/>
                <a:ea typeface="ＭＳ Ｐゴシック"/>
                <a:cs typeface="ＭＳ Ｐゴシック"/>
              </a:rPr>
              <a:t>oles</a:t>
            </a:r>
          </a:p>
        </p:txBody>
      </p:sp>
      <p:sp>
        <p:nvSpPr>
          <p:cNvPr id="9" name="Title 9"/>
          <p:cNvSpPr>
            <a:spLocks noGrp="1"/>
          </p:cNvSpPr>
          <p:nvPr>
            <p:ph type="title" hasCustomPrompt="1"/>
          </p:nvPr>
        </p:nvSpPr>
        <p:spPr>
          <a:xfrm>
            <a:off x="381000" y="174242"/>
            <a:ext cx="7239000" cy="307777"/>
          </a:xfrm>
          <a:prstGeom prst="rect">
            <a:avLst/>
          </a:prstGeom>
        </p:spPr>
        <p:txBody>
          <a:bodyPr wrap="square" lIns="0" tIns="0" rIns="0" bIns="0">
            <a:spAutoFit/>
          </a:bodyPr>
          <a:lstStyle>
            <a:lvl1pPr marL="0" indent="0">
              <a:buNone/>
              <a:defRPr sz="2000" b="0">
                <a:solidFill>
                  <a:schemeClr val="bg1"/>
                </a:solidFill>
              </a:defRPr>
            </a:lvl1pPr>
          </a:lstStyle>
          <a:p>
            <a:r>
              <a:rPr lang="en-US" dirty="0"/>
              <a:t>Click to edit Title</a:t>
            </a:r>
          </a:p>
        </p:txBody>
      </p:sp>
    </p:spTree>
    <p:extLst>
      <p:ext uri="{BB962C8B-B14F-4D97-AF65-F5344CB8AC3E}">
        <p14:creationId xmlns:p14="http://schemas.microsoft.com/office/powerpoint/2010/main" val="132586869"/>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Rectangle 2"/>
          <p:cNvSpPr/>
          <p:nvPr/>
        </p:nvSpPr>
        <p:spPr>
          <a:xfrm>
            <a:off x="0" y="0"/>
            <a:ext cx="9144000" cy="640080"/>
          </a:xfrm>
          <a:prstGeom prst="rect">
            <a:avLst/>
          </a:prstGeom>
          <a:solidFill>
            <a:schemeClr val="accent1"/>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mn-cs"/>
            </a:endParaRPr>
          </a:p>
        </p:txBody>
      </p:sp>
      <p:pic>
        <p:nvPicPr>
          <p:cNvPr id="10" name="Picture 9" descr="grace-logo-KO.png"/>
          <p:cNvPicPr>
            <a:picLocks noChangeAspect="1"/>
          </p:cNvPicPr>
          <p:nvPr/>
        </p:nvPicPr>
        <p:blipFill>
          <a:blip r:embed="rId2" cstate="print"/>
          <a:stretch>
            <a:fillRect/>
          </a:stretch>
        </p:blipFill>
        <p:spPr>
          <a:xfrm>
            <a:off x="7776949" y="182880"/>
            <a:ext cx="1057702" cy="274320"/>
          </a:xfrm>
          <a:prstGeom prst="rect">
            <a:avLst/>
          </a:prstGeom>
        </p:spPr>
      </p:pic>
      <p:sp>
        <p:nvSpPr>
          <p:cNvPr id="11" name="Text Placeholder 15"/>
          <p:cNvSpPr>
            <a:spLocks noGrp="1"/>
          </p:cNvSpPr>
          <p:nvPr>
            <p:ph type="body" sz="quarter" idx="10"/>
          </p:nvPr>
        </p:nvSpPr>
        <p:spPr>
          <a:xfrm>
            <a:off x="380999" y="914791"/>
            <a:ext cx="8453651" cy="369332"/>
          </a:xfrm>
          <a:prstGeom prst="rect">
            <a:avLst/>
          </a:prstGeom>
        </p:spPr>
        <p:txBody>
          <a:bodyPr lIns="0" tIns="0" rIns="0" bIns="0">
            <a:spAutoFit/>
          </a:bodyPr>
          <a:lstStyle>
            <a:lvl1pPr marL="0" indent="0">
              <a:spcBef>
                <a:spcPts val="0"/>
              </a:spcBef>
              <a:buNone/>
              <a:defRPr sz="2400" b="1" i="0">
                <a:solidFill>
                  <a:schemeClr val="accent6"/>
                </a:solidFill>
                <a:latin typeface="Arial Black" charset="0"/>
                <a:ea typeface="Arial Black" charset="0"/>
                <a:cs typeface="Arial Black" charset="0"/>
              </a:defRPr>
            </a:lvl1pPr>
          </a:lstStyle>
          <a:p>
            <a:pPr lvl="0"/>
            <a:r>
              <a:rPr lang="en-US"/>
              <a:t>Click to edit Master text styles</a:t>
            </a:r>
          </a:p>
        </p:txBody>
      </p:sp>
      <p:sp>
        <p:nvSpPr>
          <p:cNvPr id="12" name="Text Placeholder 17"/>
          <p:cNvSpPr>
            <a:spLocks noGrp="1"/>
          </p:cNvSpPr>
          <p:nvPr>
            <p:ph type="body" sz="quarter" idx="11" hasCustomPrompt="1"/>
          </p:nvPr>
        </p:nvSpPr>
        <p:spPr>
          <a:xfrm>
            <a:off x="380999" y="1387928"/>
            <a:ext cx="8453651" cy="1277273"/>
          </a:xfrm>
          <a:prstGeom prst="rect">
            <a:avLst/>
          </a:prstGeom>
        </p:spPr>
        <p:txBody>
          <a:bodyPr lIns="0" tIns="0" rIns="0" bIns="0">
            <a:spAutoFit/>
          </a:bodyPr>
          <a:lstStyle>
            <a:lvl1pPr marL="182880" indent="-182880">
              <a:spcBef>
                <a:spcPts val="600"/>
              </a:spcBef>
              <a:buClr>
                <a:schemeClr val="accent1"/>
              </a:buClr>
              <a:buFont typeface="Wingdings" charset="2"/>
              <a:buChar char="§"/>
              <a:defRPr sz="2000">
                <a:solidFill>
                  <a:schemeClr val="accent6"/>
                </a:solidFill>
              </a:defRPr>
            </a:lvl1pPr>
            <a:lvl2pPr marL="365760" indent="-182880">
              <a:spcBef>
                <a:spcPts val="600"/>
              </a:spcBef>
              <a:buClr>
                <a:schemeClr val="accent1"/>
              </a:buClr>
              <a:buFont typeface="Wingdings" charset="2"/>
              <a:buChar char="§"/>
              <a:defRPr sz="1800">
                <a:solidFill>
                  <a:schemeClr val="accent6"/>
                </a:solidFill>
              </a:defRPr>
            </a:lvl2pPr>
            <a:lvl3pPr marL="548640" indent="-182880">
              <a:spcBef>
                <a:spcPts val="600"/>
              </a:spcBef>
              <a:buClr>
                <a:schemeClr val="accent1"/>
              </a:buClr>
              <a:buFont typeface="Wingdings" charset="2"/>
              <a:buChar char="§"/>
              <a:defRPr sz="1600">
                <a:solidFill>
                  <a:schemeClr val="accent6"/>
                </a:solidFill>
              </a:defRPr>
            </a:lvl3pPr>
            <a:lvl4pPr marL="731520" indent="-182880">
              <a:spcBef>
                <a:spcPts val="600"/>
              </a:spcBef>
              <a:buClr>
                <a:schemeClr val="accent1"/>
              </a:buClr>
              <a:buFont typeface="Wingdings" charset="2"/>
              <a:buChar char="§"/>
              <a:defRPr sz="1400">
                <a:solidFill>
                  <a:schemeClr val="accent6"/>
                </a:solidFill>
              </a:defRPr>
            </a:lvl4pPr>
          </a:lstStyle>
          <a:p>
            <a:pPr lvl="0"/>
            <a:r>
              <a:rPr lang="en-US"/>
              <a:t>Click to edit content</a:t>
            </a:r>
          </a:p>
          <a:p>
            <a:pPr lvl="1"/>
            <a:r>
              <a:rPr lang="en-US"/>
              <a:t>Second level</a:t>
            </a:r>
          </a:p>
          <a:p>
            <a:pPr lvl="2"/>
            <a:r>
              <a:rPr lang="en-US"/>
              <a:t>Third level</a:t>
            </a:r>
          </a:p>
          <a:p>
            <a:pPr lvl="3"/>
            <a:r>
              <a:rPr lang="en-US"/>
              <a:t>Fourth level</a:t>
            </a:r>
          </a:p>
        </p:txBody>
      </p:sp>
      <p:sp>
        <p:nvSpPr>
          <p:cNvPr id="7" name="Title 9">
            <a:extLst>
              <a:ext uri="{FF2B5EF4-FFF2-40B4-BE49-F238E27FC236}">
                <a16:creationId xmlns:a16="http://schemas.microsoft.com/office/drawing/2014/main" id="{ED2F5A51-CA2A-5A41-BAB8-3D0A3EA28EAB}"/>
              </a:ext>
            </a:extLst>
          </p:cNvPr>
          <p:cNvSpPr>
            <a:spLocks noGrp="1"/>
          </p:cNvSpPr>
          <p:nvPr>
            <p:ph type="title" hasCustomPrompt="1"/>
          </p:nvPr>
        </p:nvSpPr>
        <p:spPr>
          <a:xfrm>
            <a:off x="381000" y="174242"/>
            <a:ext cx="7239000" cy="307777"/>
          </a:xfrm>
          <a:prstGeom prst="rect">
            <a:avLst/>
          </a:prstGeom>
        </p:spPr>
        <p:txBody>
          <a:bodyPr wrap="square" lIns="0" tIns="0" rIns="0" bIns="0">
            <a:spAutoFit/>
          </a:bodyPr>
          <a:lstStyle>
            <a:lvl1pPr marL="0" indent="0">
              <a:buNone/>
              <a:defRPr sz="2000" b="0">
                <a:solidFill>
                  <a:schemeClr val="bg1"/>
                </a:solidFill>
              </a:defRPr>
            </a:lvl1pPr>
          </a:lstStyle>
          <a:p>
            <a:r>
              <a:rPr lang="en-US" dirty="0"/>
              <a:t>Click to edit Title</a:t>
            </a:r>
          </a:p>
        </p:txBody>
      </p:sp>
    </p:spTree>
    <p:extLst>
      <p:ext uri="{BB962C8B-B14F-4D97-AF65-F5344CB8AC3E}">
        <p14:creationId xmlns:p14="http://schemas.microsoft.com/office/powerpoint/2010/main" val="2343556093"/>
      </p:ext>
    </p:extLst>
  </p:cSld>
  <p:clrMapOvr>
    <a:masterClrMapping/>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Divider Slide 1-2019">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66D8D6EE-1A62-ED4D-A619-8425D9FBC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92" y="5581121"/>
            <a:ext cx="1801368" cy="708538"/>
          </a:xfrm>
          <a:prstGeom prst="rect">
            <a:avLst/>
          </a:prstGeom>
        </p:spPr>
      </p:pic>
      <p:sp>
        <p:nvSpPr>
          <p:cNvPr id="7" name="Text Placeholder 12">
            <a:extLst>
              <a:ext uri="{FF2B5EF4-FFF2-40B4-BE49-F238E27FC236}">
                <a16:creationId xmlns:a16="http://schemas.microsoft.com/office/drawing/2014/main" id="{87E6FC51-146C-924D-82FA-07B83DB7F757}"/>
              </a:ext>
            </a:extLst>
          </p:cNvPr>
          <p:cNvSpPr>
            <a:spLocks noGrp="1"/>
          </p:cNvSpPr>
          <p:nvPr>
            <p:ph type="body" sz="quarter" idx="10" hasCustomPrompt="1"/>
          </p:nvPr>
        </p:nvSpPr>
        <p:spPr>
          <a:xfrm>
            <a:off x="454580" y="408648"/>
            <a:ext cx="4552749" cy="2300437"/>
          </a:xfrm>
          <a:prstGeom prst="rect">
            <a:avLst/>
          </a:prstGeom>
        </p:spPr>
        <p:txBody>
          <a:bodyPr lIns="91440" tIns="91440" rIns="91440" anchor="b">
            <a:normAutofit/>
          </a:bodyPr>
          <a:lstStyle>
            <a:lvl1pPr marL="0" indent="0" algn="l">
              <a:spcBef>
                <a:spcPts val="0"/>
              </a:spcBef>
              <a:buFontTx/>
              <a:buNone/>
              <a:defRPr sz="2400" b="1" i="0">
                <a:solidFill>
                  <a:schemeClr val="bg1"/>
                </a:solidFill>
                <a:latin typeface="Arial Black" panose="020B0604020202020204" pitchFamily="34" charset="0"/>
                <a:ea typeface="Arial Black" panose="020B0604020202020204" pitchFamily="34" charset="0"/>
                <a:cs typeface="Arial Black" panose="020B0604020202020204" pitchFamily="34" charset="0"/>
              </a:defRPr>
            </a:lvl1pPr>
          </a:lstStyle>
          <a:p>
            <a:pPr lvl="0"/>
            <a:r>
              <a:rPr lang="en-US" dirty="0"/>
              <a:t>Click to Edit</a:t>
            </a:r>
          </a:p>
        </p:txBody>
      </p:sp>
      <p:sp>
        <p:nvSpPr>
          <p:cNvPr id="8" name="Rectangle 7">
            <a:extLst>
              <a:ext uri="{FF2B5EF4-FFF2-40B4-BE49-F238E27FC236}">
                <a16:creationId xmlns:a16="http://schemas.microsoft.com/office/drawing/2014/main" id="{D18D058C-C3DE-C547-AA24-5011673BD8A7}"/>
              </a:ext>
            </a:extLst>
          </p:cNvPr>
          <p:cNvSpPr/>
          <p:nvPr/>
        </p:nvSpPr>
        <p:spPr>
          <a:xfrm>
            <a:off x="548611" y="2798295"/>
            <a:ext cx="3042700" cy="60960"/>
          </a:xfrm>
          <a:prstGeom prst="rect">
            <a:avLst/>
          </a:prstGeom>
          <a:gradFill>
            <a:gsLst>
              <a:gs pos="0">
                <a:schemeClr val="tx2"/>
              </a:gs>
              <a:gs pos="100000">
                <a:srgbClr val="717D8C"/>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555798"/>
      </p:ext>
    </p:extLst>
  </p:cSld>
  <p:clrMapOvr>
    <a:masterClrMapping/>
  </p:clrMapOvr>
  <p:hf hdr="0" dt="0"/>
  <p:extLst>
    <p:ext uri="{DCECCB84-F9BA-43D5-87BE-67443E8EF086}">
      <p15:sldGuideLst xmlns:p15="http://schemas.microsoft.com/office/powerpoint/2012/main">
        <p15:guide id="1" orient="horz" pos="888">
          <p15:clr>
            <a:srgbClr val="FBAE40"/>
          </p15:clr>
        </p15:guide>
        <p15:guide id="2" pos="2544">
          <p15:clr>
            <a:srgbClr val="FBAE40"/>
          </p15:clr>
        </p15:guide>
        <p15:guide id="3" pos="26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with Take-away">
    <p:spTree>
      <p:nvGrpSpPr>
        <p:cNvPr id="1" name=""/>
        <p:cNvGrpSpPr/>
        <p:nvPr/>
      </p:nvGrpSpPr>
      <p:grpSpPr>
        <a:xfrm>
          <a:off x="0" y="0"/>
          <a:ext cx="0" cy="0"/>
          <a:chOff x="0" y="0"/>
          <a:chExt cx="0" cy="0"/>
        </a:xfrm>
      </p:grpSpPr>
      <p:sp>
        <p:nvSpPr>
          <p:cNvPr id="3" name="Rectangle 2"/>
          <p:cNvSpPr/>
          <p:nvPr/>
        </p:nvSpPr>
        <p:spPr>
          <a:xfrm>
            <a:off x="0" y="0"/>
            <a:ext cx="9144000" cy="640080"/>
          </a:xfrm>
          <a:prstGeom prst="rect">
            <a:avLst/>
          </a:prstGeom>
          <a:solidFill>
            <a:schemeClr val="accent1"/>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mn-cs"/>
            </a:endParaRPr>
          </a:p>
        </p:txBody>
      </p:sp>
      <p:pic>
        <p:nvPicPr>
          <p:cNvPr id="10" name="Picture 9" descr="grace-logo-KO.png"/>
          <p:cNvPicPr>
            <a:picLocks noChangeAspect="1"/>
          </p:cNvPicPr>
          <p:nvPr/>
        </p:nvPicPr>
        <p:blipFill>
          <a:blip r:embed="rId2" cstate="print"/>
          <a:stretch>
            <a:fillRect/>
          </a:stretch>
        </p:blipFill>
        <p:spPr>
          <a:xfrm>
            <a:off x="7776949" y="182880"/>
            <a:ext cx="1057702" cy="274320"/>
          </a:xfrm>
          <a:prstGeom prst="rect">
            <a:avLst/>
          </a:prstGeom>
        </p:spPr>
      </p:pic>
      <p:sp>
        <p:nvSpPr>
          <p:cNvPr id="11" name="Text Placeholder 15"/>
          <p:cNvSpPr>
            <a:spLocks noGrp="1"/>
          </p:cNvSpPr>
          <p:nvPr>
            <p:ph type="body" sz="quarter" idx="10"/>
          </p:nvPr>
        </p:nvSpPr>
        <p:spPr>
          <a:xfrm>
            <a:off x="380999" y="914791"/>
            <a:ext cx="8453651" cy="369332"/>
          </a:xfrm>
          <a:prstGeom prst="rect">
            <a:avLst/>
          </a:prstGeom>
        </p:spPr>
        <p:txBody>
          <a:bodyPr lIns="0" tIns="0" rIns="0" bIns="0">
            <a:spAutoFit/>
          </a:bodyPr>
          <a:lstStyle>
            <a:lvl1pPr marL="0" indent="0">
              <a:spcBef>
                <a:spcPts val="0"/>
              </a:spcBef>
              <a:buNone/>
              <a:defRPr sz="2400" b="1" i="0">
                <a:solidFill>
                  <a:schemeClr val="accent6"/>
                </a:solidFill>
                <a:latin typeface="Arial Black" charset="0"/>
                <a:ea typeface="Arial Black" charset="0"/>
                <a:cs typeface="Arial Black" charset="0"/>
              </a:defRPr>
            </a:lvl1pPr>
          </a:lstStyle>
          <a:p>
            <a:pPr lvl="0"/>
            <a:r>
              <a:rPr lang="en-US"/>
              <a:t>Click to edit Master text styles</a:t>
            </a:r>
          </a:p>
        </p:txBody>
      </p:sp>
      <p:sp>
        <p:nvSpPr>
          <p:cNvPr id="12" name="Text Placeholder 17"/>
          <p:cNvSpPr>
            <a:spLocks noGrp="1"/>
          </p:cNvSpPr>
          <p:nvPr>
            <p:ph type="body" sz="quarter" idx="11" hasCustomPrompt="1"/>
          </p:nvPr>
        </p:nvSpPr>
        <p:spPr>
          <a:xfrm>
            <a:off x="380999" y="1387928"/>
            <a:ext cx="8453651" cy="1277273"/>
          </a:xfrm>
          <a:prstGeom prst="rect">
            <a:avLst/>
          </a:prstGeom>
        </p:spPr>
        <p:txBody>
          <a:bodyPr lIns="0" tIns="0" rIns="0" bIns="0">
            <a:spAutoFit/>
          </a:bodyPr>
          <a:lstStyle>
            <a:lvl1pPr marL="182880" indent="-182880">
              <a:spcBef>
                <a:spcPts val="600"/>
              </a:spcBef>
              <a:buClr>
                <a:schemeClr val="accent1"/>
              </a:buClr>
              <a:buFont typeface="Wingdings" charset="2"/>
              <a:buChar char="§"/>
              <a:defRPr sz="2000">
                <a:solidFill>
                  <a:schemeClr val="accent6"/>
                </a:solidFill>
              </a:defRPr>
            </a:lvl1pPr>
            <a:lvl2pPr marL="365760" indent="-182880">
              <a:spcBef>
                <a:spcPts val="600"/>
              </a:spcBef>
              <a:buClr>
                <a:schemeClr val="accent1"/>
              </a:buClr>
              <a:buFont typeface="Wingdings" charset="2"/>
              <a:buChar char="§"/>
              <a:defRPr sz="1800">
                <a:solidFill>
                  <a:schemeClr val="accent6"/>
                </a:solidFill>
              </a:defRPr>
            </a:lvl2pPr>
            <a:lvl3pPr marL="548640" indent="-182880">
              <a:spcBef>
                <a:spcPts val="600"/>
              </a:spcBef>
              <a:buClr>
                <a:schemeClr val="accent1"/>
              </a:buClr>
              <a:buFont typeface="Wingdings" charset="2"/>
              <a:buChar char="§"/>
              <a:defRPr sz="1600">
                <a:solidFill>
                  <a:schemeClr val="accent6"/>
                </a:solidFill>
              </a:defRPr>
            </a:lvl3pPr>
            <a:lvl4pPr marL="731520" indent="-182880">
              <a:spcBef>
                <a:spcPts val="600"/>
              </a:spcBef>
              <a:buClr>
                <a:schemeClr val="accent1"/>
              </a:buClr>
              <a:buFont typeface="Wingdings" charset="2"/>
              <a:buChar char="§"/>
              <a:defRPr sz="1400">
                <a:solidFill>
                  <a:schemeClr val="accent6"/>
                </a:solidFill>
              </a:defRPr>
            </a:lvl4pPr>
          </a:lstStyle>
          <a:p>
            <a:pPr lvl="0"/>
            <a:r>
              <a:rPr lang="en-US" dirty="0"/>
              <a:t>Click to edit content</a:t>
            </a:r>
          </a:p>
          <a:p>
            <a:pPr lvl="1"/>
            <a:r>
              <a:rPr lang="en-US" dirty="0"/>
              <a:t>Second level</a:t>
            </a:r>
          </a:p>
          <a:p>
            <a:pPr lvl="2"/>
            <a:r>
              <a:rPr lang="en-US" dirty="0"/>
              <a:t>Third level</a:t>
            </a:r>
          </a:p>
          <a:p>
            <a:pPr lvl="3"/>
            <a:r>
              <a:rPr lang="en-US" dirty="0"/>
              <a:t>Fourth level</a:t>
            </a:r>
          </a:p>
        </p:txBody>
      </p:sp>
      <p:sp>
        <p:nvSpPr>
          <p:cNvPr id="14" name="Text Placeholder 21"/>
          <p:cNvSpPr>
            <a:spLocks noGrp="1"/>
          </p:cNvSpPr>
          <p:nvPr>
            <p:ph type="body" sz="quarter" idx="12" hasCustomPrompt="1"/>
          </p:nvPr>
        </p:nvSpPr>
        <p:spPr>
          <a:xfrm>
            <a:off x="0" y="5752993"/>
            <a:ext cx="9143999" cy="800219"/>
          </a:xfrm>
          <a:prstGeom prst="rect">
            <a:avLst/>
          </a:prstGeom>
          <a:solidFill>
            <a:schemeClr val="tx1">
              <a:lumMod val="50000"/>
              <a:lumOff val="50000"/>
            </a:schemeClr>
          </a:solidFill>
          <a:ln>
            <a:noFill/>
          </a:ln>
        </p:spPr>
        <p:txBody>
          <a:bodyPr lIns="182880" tIns="182880" rIns="182880" bIns="182880" anchor="b" anchorCtr="0">
            <a:spAutoFit/>
          </a:bodyPr>
          <a:lstStyle>
            <a:lvl1pPr marL="0" indent="0" algn="ctr">
              <a:buFontTx/>
              <a:buNone/>
              <a:defRPr sz="2800" b="1" i="0" baseline="0">
                <a:solidFill>
                  <a:schemeClr val="bg1"/>
                </a:solidFill>
                <a:latin typeface="Arial Black" charset="0"/>
                <a:ea typeface="Arial Black" charset="0"/>
                <a:cs typeface="Arial Black" charset="0"/>
              </a:defRPr>
            </a:lvl1pPr>
            <a:lvl2pPr>
              <a:defRPr sz="4000"/>
            </a:lvl2pPr>
            <a:lvl3pPr>
              <a:defRPr sz="3600"/>
            </a:lvl3pPr>
            <a:lvl4pPr>
              <a:defRPr sz="3200"/>
            </a:lvl4pPr>
            <a:lvl5pPr>
              <a:defRPr sz="3600"/>
            </a:lvl5pPr>
          </a:lstStyle>
          <a:p>
            <a:pPr lvl="0"/>
            <a:r>
              <a:rPr lang="en-US"/>
              <a:t>Click to edit Take-away subhead</a:t>
            </a:r>
          </a:p>
        </p:txBody>
      </p:sp>
      <p:sp>
        <p:nvSpPr>
          <p:cNvPr id="8" name="Title 9">
            <a:extLst>
              <a:ext uri="{FF2B5EF4-FFF2-40B4-BE49-F238E27FC236}">
                <a16:creationId xmlns:a16="http://schemas.microsoft.com/office/drawing/2014/main" id="{38204C0D-46B3-5243-BAB0-3B94A1E4531B}"/>
              </a:ext>
            </a:extLst>
          </p:cNvPr>
          <p:cNvSpPr>
            <a:spLocks noGrp="1"/>
          </p:cNvSpPr>
          <p:nvPr>
            <p:ph type="title" hasCustomPrompt="1"/>
          </p:nvPr>
        </p:nvSpPr>
        <p:spPr>
          <a:xfrm>
            <a:off x="381000" y="174242"/>
            <a:ext cx="7239000" cy="307777"/>
          </a:xfrm>
          <a:prstGeom prst="rect">
            <a:avLst/>
          </a:prstGeom>
        </p:spPr>
        <p:txBody>
          <a:bodyPr wrap="square" lIns="0" tIns="0" rIns="0" bIns="0">
            <a:spAutoFit/>
          </a:bodyPr>
          <a:lstStyle>
            <a:lvl1pPr marL="0" indent="0">
              <a:buNone/>
              <a:defRPr sz="2000" b="0">
                <a:solidFill>
                  <a:schemeClr val="bg1"/>
                </a:solidFill>
              </a:defRPr>
            </a:lvl1pPr>
          </a:lstStyle>
          <a:p>
            <a:r>
              <a:rPr lang="en-US" dirty="0"/>
              <a:t>Click to edit Title</a:t>
            </a:r>
          </a:p>
        </p:txBody>
      </p:sp>
    </p:spTree>
    <p:extLst>
      <p:ext uri="{BB962C8B-B14F-4D97-AF65-F5344CB8AC3E}">
        <p14:creationId xmlns:p14="http://schemas.microsoft.com/office/powerpoint/2010/main" val="3301193716"/>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ith Title Only">
    <p:spTree>
      <p:nvGrpSpPr>
        <p:cNvPr id="1" name=""/>
        <p:cNvGrpSpPr/>
        <p:nvPr/>
      </p:nvGrpSpPr>
      <p:grpSpPr>
        <a:xfrm>
          <a:off x="0" y="0"/>
          <a:ext cx="0" cy="0"/>
          <a:chOff x="0" y="0"/>
          <a:chExt cx="0" cy="0"/>
        </a:xfrm>
      </p:grpSpPr>
      <p:sp>
        <p:nvSpPr>
          <p:cNvPr id="7" name="Rectangle 6"/>
          <p:cNvSpPr/>
          <p:nvPr/>
        </p:nvSpPr>
        <p:spPr>
          <a:xfrm>
            <a:off x="0" y="0"/>
            <a:ext cx="9144000" cy="640080"/>
          </a:xfrm>
          <a:prstGeom prst="rect">
            <a:avLst/>
          </a:prstGeom>
          <a:solidFill>
            <a:schemeClr val="accent1"/>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mn-cs"/>
            </a:endParaRPr>
          </a:p>
        </p:txBody>
      </p:sp>
      <p:pic>
        <p:nvPicPr>
          <p:cNvPr id="8" name="Picture 7" descr="grace-logo-KO.png"/>
          <p:cNvPicPr>
            <a:picLocks noChangeAspect="1"/>
          </p:cNvPicPr>
          <p:nvPr/>
        </p:nvPicPr>
        <p:blipFill>
          <a:blip r:embed="rId2" cstate="print"/>
          <a:stretch>
            <a:fillRect/>
          </a:stretch>
        </p:blipFill>
        <p:spPr>
          <a:xfrm>
            <a:off x="7776949" y="182880"/>
            <a:ext cx="1057702" cy="274320"/>
          </a:xfrm>
          <a:prstGeom prst="rect">
            <a:avLst/>
          </a:prstGeom>
        </p:spPr>
      </p:pic>
      <p:sp>
        <p:nvSpPr>
          <p:cNvPr id="5" name="Title 9">
            <a:extLst>
              <a:ext uri="{FF2B5EF4-FFF2-40B4-BE49-F238E27FC236}">
                <a16:creationId xmlns:a16="http://schemas.microsoft.com/office/drawing/2014/main" id="{7A40ADCD-64AA-7342-AA36-0E32D349EAAF}"/>
              </a:ext>
            </a:extLst>
          </p:cNvPr>
          <p:cNvSpPr>
            <a:spLocks noGrp="1"/>
          </p:cNvSpPr>
          <p:nvPr>
            <p:ph type="title" hasCustomPrompt="1"/>
          </p:nvPr>
        </p:nvSpPr>
        <p:spPr>
          <a:xfrm>
            <a:off x="381000" y="174242"/>
            <a:ext cx="7239000" cy="307777"/>
          </a:xfrm>
          <a:prstGeom prst="rect">
            <a:avLst/>
          </a:prstGeom>
        </p:spPr>
        <p:txBody>
          <a:bodyPr wrap="square" lIns="0" tIns="0" rIns="0" bIns="0">
            <a:spAutoFit/>
          </a:bodyPr>
          <a:lstStyle>
            <a:lvl1pPr marL="0" indent="0">
              <a:buNone/>
              <a:defRPr sz="2000" b="0">
                <a:solidFill>
                  <a:schemeClr val="bg1"/>
                </a:solidFill>
              </a:defRPr>
            </a:lvl1pPr>
          </a:lstStyle>
          <a:p>
            <a:r>
              <a:rPr lang="en-US" dirty="0"/>
              <a:t>Click to edit Title</a:t>
            </a:r>
          </a:p>
        </p:txBody>
      </p:sp>
    </p:spTree>
    <p:extLst>
      <p:ext uri="{BB962C8B-B14F-4D97-AF65-F5344CB8AC3E}">
        <p14:creationId xmlns:p14="http://schemas.microsoft.com/office/powerpoint/2010/main" val="633628946"/>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06450" y="1447800"/>
            <a:ext cx="78486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22964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Divider Slide 2-2019">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DA6017-E5CE-F54D-96BC-3BCFFA65F053}"/>
              </a:ext>
            </a:extLst>
          </p:cNvPr>
          <p:cNvPicPr>
            <a:picLocks noChangeAspect="1"/>
          </p:cNvPicPr>
          <p:nvPr/>
        </p:nvPicPr>
        <p:blipFill>
          <a:blip r:embed="rId2"/>
          <a:stretch>
            <a:fillRect/>
          </a:stretch>
        </p:blipFill>
        <p:spPr>
          <a:xfrm>
            <a:off x="0" y="1"/>
            <a:ext cx="9144000" cy="6857999"/>
          </a:xfrm>
          <a:prstGeom prst="rect">
            <a:avLst/>
          </a:prstGeom>
        </p:spPr>
      </p:pic>
      <p:pic>
        <p:nvPicPr>
          <p:cNvPr id="5" name="Picture 4">
            <a:extLst>
              <a:ext uri="{FF2B5EF4-FFF2-40B4-BE49-F238E27FC236}">
                <a16:creationId xmlns:a16="http://schemas.microsoft.com/office/drawing/2014/main" id="{8F65D403-DBBF-C644-89BE-EF0F72EA0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92" y="5581121"/>
            <a:ext cx="1801368" cy="708538"/>
          </a:xfrm>
          <a:prstGeom prst="rect">
            <a:avLst/>
          </a:prstGeom>
        </p:spPr>
      </p:pic>
      <p:sp>
        <p:nvSpPr>
          <p:cNvPr id="8" name="Text Placeholder 12">
            <a:extLst>
              <a:ext uri="{FF2B5EF4-FFF2-40B4-BE49-F238E27FC236}">
                <a16:creationId xmlns:a16="http://schemas.microsoft.com/office/drawing/2014/main" id="{E7FBACD3-1109-7F41-A897-8156E3FA65A7}"/>
              </a:ext>
            </a:extLst>
          </p:cNvPr>
          <p:cNvSpPr>
            <a:spLocks noGrp="1"/>
          </p:cNvSpPr>
          <p:nvPr>
            <p:ph type="body" sz="quarter" idx="11" hasCustomPrompt="1"/>
          </p:nvPr>
        </p:nvSpPr>
        <p:spPr>
          <a:xfrm>
            <a:off x="454580" y="408648"/>
            <a:ext cx="4552749" cy="2300437"/>
          </a:xfrm>
          <a:prstGeom prst="rect">
            <a:avLst/>
          </a:prstGeom>
        </p:spPr>
        <p:txBody>
          <a:bodyPr anchor="b">
            <a:normAutofit/>
          </a:bodyPr>
          <a:lstStyle>
            <a:lvl1pPr marL="0" indent="0" algn="l">
              <a:spcBef>
                <a:spcPts val="0"/>
              </a:spcBef>
              <a:buFontTx/>
              <a:buNone/>
              <a:defRPr sz="2400" b="1" i="0">
                <a:solidFill>
                  <a:schemeClr val="bg1"/>
                </a:solidFill>
                <a:latin typeface="Arial Black" panose="020B0604020202020204" pitchFamily="34" charset="0"/>
                <a:ea typeface="Arial Black" panose="020B0604020202020204" pitchFamily="34" charset="0"/>
                <a:cs typeface="Arial Black" panose="020B0604020202020204" pitchFamily="34" charset="0"/>
              </a:defRPr>
            </a:lvl1pPr>
          </a:lstStyle>
          <a:p>
            <a:pPr lvl="0"/>
            <a:r>
              <a:rPr lang="en-US" dirty="0"/>
              <a:t>Click to Edit</a:t>
            </a:r>
          </a:p>
        </p:txBody>
      </p:sp>
      <p:sp>
        <p:nvSpPr>
          <p:cNvPr id="10" name="Rectangle 9">
            <a:extLst>
              <a:ext uri="{FF2B5EF4-FFF2-40B4-BE49-F238E27FC236}">
                <a16:creationId xmlns:a16="http://schemas.microsoft.com/office/drawing/2014/main" id="{F2E9AB12-3C4C-D84E-B0D2-B345C5D9AC28}"/>
              </a:ext>
            </a:extLst>
          </p:cNvPr>
          <p:cNvSpPr/>
          <p:nvPr/>
        </p:nvSpPr>
        <p:spPr>
          <a:xfrm>
            <a:off x="554941" y="2798295"/>
            <a:ext cx="3042700" cy="60960"/>
          </a:xfrm>
          <a:prstGeom prst="rect">
            <a:avLst/>
          </a:prstGeom>
          <a:gradFill>
            <a:gsLst>
              <a:gs pos="0">
                <a:srgbClr val="EEAA1E"/>
              </a:gs>
              <a:gs pos="100000">
                <a:srgbClr val="4A78A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0611837"/>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Slide 3-2019">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3999" cy="6858000"/>
          </a:xfrm>
          <a:prstGeom prst="rect">
            <a:avLst/>
          </a:prstGeom>
        </p:spPr>
      </p:pic>
      <p:sp>
        <p:nvSpPr>
          <p:cNvPr id="9" name="Rectangle 8">
            <a:extLst>
              <a:ext uri="{FF2B5EF4-FFF2-40B4-BE49-F238E27FC236}">
                <a16:creationId xmlns:a16="http://schemas.microsoft.com/office/drawing/2014/main" id="{53F76E8D-BB99-C94C-9CD1-FD1550DF614F}"/>
              </a:ext>
            </a:extLst>
          </p:cNvPr>
          <p:cNvSpPr/>
          <p:nvPr/>
        </p:nvSpPr>
        <p:spPr>
          <a:xfrm>
            <a:off x="548610" y="2798295"/>
            <a:ext cx="3042700" cy="60960"/>
          </a:xfrm>
          <a:prstGeom prst="rect">
            <a:avLst/>
          </a:prstGeom>
          <a:gradFill>
            <a:gsLst>
              <a:gs pos="0">
                <a:srgbClr val="4B78A2"/>
              </a:gs>
              <a:gs pos="100000">
                <a:srgbClr val="74BC1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C27EB331-ABF1-5C40-8220-91D3F6332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92" y="5581121"/>
            <a:ext cx="1801368" cy="708538"/>
          </a:xfrm>
          <a:prstGeom prst="rect">
            <a:avLst/>
          </a:prstGeom>
        </p:spPr>
      </p:pic>
      <p:sp>
        <p:nvSpPr>
          <p:cNvPr id="7" name="Text Placeholder 12">
            <a:extLst>
              <a:ext uri="{FF2B5EF4-FFF2-40B4-BE49-F238E27FC236}">
                <a16:creationId xmlns:a16="http://schemas.microsoft.com/office/drawing/2014/main" id="{53B31419-0206-8E48-BC28-F84A4CD6FE2C}"/>
              </a:ext>
            </a:extLst>
          </p:cNvPr>
          <p:cNvSpPr>
            <a:spLocks noGrp="1"/>
          </p:cNvSpPr>
          <p:nvPr>
            <p:ph type="body" sz="quarter" idx="10" hasCustomPrompt="1"/>
          </p:nvPr>
        </p:nvSpPr>
        <p:spPr>
          <a:xfrm>
            <a:off x="454580" y="408648"/>
            <a:ext cx="4552749" cy="2300437"/>
          </a:xfrm>
          <a:prstGeom prst="rect">
            <a:avLst/>
          </a:prstGeom>
        </p:spPr>
        <p:txBody>
          <a:bodyPr anchor="b">
            <a:normAutofit/>
          </a:bodyPr>
          <a:lstStyle>
            <a:lvl1pPr marL="0" indent="0" algn="l">
              <a:spcBef>
                <a:spcPts val="0"/>
              </a:spcBef>
              <a:buFontTx/>
              <a:buNone/>
              <a:defRPr sz="2400" b="1" i="0">
                <a:solidFill>
                  <a:schemeClr val="bg1"/>
                </a:solidFill>
                <a:latin typeface="Arial Black" panose="020B0604020202020204" pitchFamily="34" charset="0"/>
                <a:ea typeface="Arial Black" panose="020B0604020202020204" pitchFamily="34" charset="0"/>
                <a:cs typeface="Arial Black" panose="020B0604020202020204" pitchFamily="34" charset="0"/>
              </a:defRPr>
            </a:lvl1pPr>
          </a:lstStyle>
          <a:p>
            <a:pPr lvl="0"/>
            <a:r>
              <a:rPr lang="en-US" dirty="0"/>
              <a:t>Click to Edit</a:t>
            </a:r>
          </a:p>
        </p:txBody>
      </p:sp>
    </p:spTree>
    <p:extLst>
      <p:ext uri="{BB962C8B-B14F-4D97-AF65-F5344CB8AC3E}">
        <p14:creationId xmlns:p14="http://schemas.microsoft.com/office/powerpoint/2010/main" val="75049192"/>
      </p:ext>
    </p:extLst>
  </p:cSld>
  <p:clrMapOvr>
    <a:masterClrMapping/>
  </p:clrMapOvr>
  <p:transition>
    <p:fad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Divider Slide With Image 1-2019">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Picture Placeholder 3">
            <a:extLst>
              <a:ext uri="{FF2B5EF4-FFF2-40B4-BE49-F238E27FC236}">
                <a16:creationId xmlns:a16="http://schemas.microsoft.com/office/drawing/2014/main" id="{A6767C88-0E25-B54C-A2EF-E04A649B2CAE}"/>
              </a:ext>
            </a:extLst>
          </p:cNvPr>
          <p:cNvSpPr>
            <a:spLocks noGrp="1"/>
          </p:cNvSpPr>
          <p:nvPr>
            <p:ph type="pic" sz="quarter" idx="11" hasCustomPrompt="1"/>
          </p:nvPr>
        </p:nvSpPr>
        <p:spPr>
          <a:xfrm>
            <a:off x="0" y="2420938"/>
            <a:ext cx="4022725" cy="2286000"/>
          </a:xfrm>
          <a:prstGeom prst="rect">
            <a:avLst/>
          </a:prstGeom>
        </p:spPr>
        <p:txBody>
          <a:bodyPr anchor="ctr"/>
          <a:lstStyle>
            <a:lvl1pPr marL="0" indent="0" algn="ctr">
              <a:buNone/>
              <a:defRPr>
                <a:solidFill>
                  <a:srgbClr val="FFFF00"/>
                </a:solidFill>
              </a:defRPr>
            </a:lvl1pPr>
          </a:lstStyle>
          <a:p>
            <a:r>
              <a:rPr lang="en-US" dirty="0"/>
              <a:t>Click to </a:t>
            </a:r>
            <a:br>
              <a:rPr lang="en-US" dirty="0"/>
            </a:br>
            <a:br>
              <a:rPr lang="en-US" dirty="0"/>
            </a:br>
            <a:r>
              <a:rPr lang="en-US" dirty="0"/>
              <a:t>Insert Image</a:t>
            </a:r>
          </a:p>
        </p:txBody>
      </p:sp>
      <p:pic>
        <p:nvPicPr>
          <p:cNvPr id="5" name="Picture 4">
            <a:extLst>
              <a:ext uri="{FF2B5EF4-FFF2-40B4-BE49-F238E27FC236}">
                <a16:creationId xmlns:a16="http://schemas.microsoft.com/office/drawing/2014/main" id="{66D8D6EE-1A62-ED4D-A619-8425D9FBC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92" y="5581121"/>
            <a:ext cx="1801368" cy="708538"/>
          </a:xfrm>
          <a:prstGeom prst="rect">
            <a:avLst/>
          </a:prstGeom>
        </p:spPr>
      </p:pic>
      <p:sp>
        <p:nvSpPr>
          <p:cNvPr id="7" name="Text Placeholder 12">
            <a:extLst>
              <a:ext uri="{FF2B5EF4-FFF2-40B4-BE49-F238E27FC236}">
                <a16:creationId xmlns:a16="http://schemas.microsoft.com/office/drawing/2014/main" id="{87E6FC51-146C-924D-82FA-07B83DB7F757}"/>
              </a:ext>
            </a:extLst>
          </p:cNvPr>
          <p:cNvSpPr>
            <a:spLocks noGrp="1"/>
          </p:cNvSpPr>
          <p:nvPr>
            <p:ph type="body" sz="quarter" idx="10" hasCustomPrompt="1"/>
          </p:nvPr>
        </p:nvSpPr>
        <p:spPr>
          <a:xfrm>
            <a:off x="454580" y="1331"/>
            <a:ext cx="4552749" cy="2300437"/>
          </a:xfrm>
          <a:prstGeom prst="rect">
            <a:avLst/>
          </a:prstGeom>
        </p:spPr>
        <p:txBody>
          <a:bodyPr anchor="b">
            <a:normAutofit/>
          </a:bodyPr>
          <a:lstStyle>
            <a:lvl1pPr marL="0" indent="0" algn="l">
              <a:spcBef>
                <a:spcPts val="0"/>
              </a:spcBef>
              <a:buFontTx/>
              <a:buNone/>
              <a:defRPr sz="2400" b="1" i="0">
                <a:solidFill>
                  <a:schemeClr val="bg1"/>
                </a:solidFill>
                <a:latin typeface="Arial Black" panose="020B0604020202020204" pitchFamily="34" charset="0"/>
                <a:ea typeface="Arial Black" panose="020B0604020202020204" pitchFamily="34" charset="0"/>
                <a:cs typeface="Arial Black" panose="020B0604020202020204" pitchFamily="34" charset="0"/>
              </a:defRPr>
            </a:lvl1pPr>
          </a:lstStyle>
          <a:p>
            <a:pPr lvl="0"/>
            <a:r>
              <a:rPr lang="en-US" dirty="0"/>
              <a:t>Click to Edit</a:t>
            </a:r>
          </a:p>
        </p:txBody>
      </p:sp>
      <p:sp>
        <p:nvSpPr>
          <p:cNvPr id="6" name="Rectangle 5">
            <a:extLst>
              <a:ext uri="{FF2B5EF4-FFF2-40B4-BE49-F238E27FC236}">
                <a16:creationId xmlns:a16="http://schemas.microsoft.com/office/drawing/2014/main" id="{BF21E5FD-FA28-C74E-95DE-6322ECC4CDD9}"/>
              </a:ext>
            </a:extLst>
          </p:cNvPr>
          <p:cNvSpPr/>
          <p:nvPr/>
        </p:nvSpPr>
        <p:spPr>
          <a:xfrm>
            <a:off x="0" y="4710608"/>
            <a:ext cx="4023360" cy="60960"/>
          </a:xfrm>
          <a:prstGeom prst="rect">
            <a:avLst/>
          </a:prstGeom>
          <a:gradFill>
            <a:gsLst>
              <a:gs pos="0">
                <a:schemeClr val="tx2"/>
              </a:gs>
              <a:gs pos="100000">
                <a:srgbClr val="717D8C"/>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9DE71B45-41DA-6C49-9111-DE22BB1F8FF2}"/>
              </a:ext>
            </a:extLst>
          </p:cNvPr>
          <p:cNvSpPr/>
          <p:nvPr/>
        </p:nvSpPr>
        <p:spPr>
          <a:xfrm>
            <a:off x="0" y="2359479"/>
            <a:ext cx="4023360" cy="60960"/>
          </a:xfrm>
          <a:prstGeom prst="rect">
            <a:avLst/>
          </a:prstGeom>
          <a:gradFill>
            <a:gsLst>
              <a:gs pos="0">
                <a:schemeClr val="tx2"/>
              </a:gs>
              <a:gs pos="100000">
                <a:srgbClr val="717D8C"/>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181649401"/>
      </p:ext>
    </p:extLst>
  </p:cSld>
  <p:clrMapOvr>
    <a:masterClrMapping/>
  </p:clrMapOvr>
  <p:hf hdr="0" dt="0"/>
  <p:extLst>
    <p:ext uri="{DCECCB84-F9BA-43D5-87BE-67443E8EF086}">
      <p15:sldGuideLst xmlns:p15="http://schemas.microsoft.com/office/powerpoint/2012/main">
        <p15:guide id="1" orient="horz" pos="888">
          <p15:clr>
            <a:srgbClr val="FBAE40"/>
          </p15:clr>
        </p15:guide>
        <p15:guide id="2" pos="2544">
          <p15:clr>
            <a:srgbClr val="FBAE40"/>
          </p15:clr>
        </p15:guide>
        <p15:guide id="3" pos="26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Divider Slide With Image 2-2019">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DA6017-E5CE-F54D-96BC-3BCFFA65F053}"/>
              </a:ext>
            </a:extLst>
          </p:cNvPr>
          <p:cNvPicPr>
            <a:picLocks noChangeAspect="1"/>
          </p:cNvPicPr>
          <p:nvPr/>
        </p:nvPicPr>
        <p:blipFill>
          <a:blip r:embed="rId2"/>
          <a:stretch>
            <a:fillRect/>
          </a:stretch>
        </p:blipFill>
        <p:spPr>
          <a:xfrm>
            <a:off x="0" y="1"/>
            <a:ext cx="9144000" cy="6857999"/>
          </a:xfrm>
          <a:prstGeom prst="rect">
            <a:avLst/>
          </a:prstGeom>
        </p:spPr>
      </p:pic>
      <p:pic>
        <p:nvPicPr>
          <p:cNvPr id="5" name="Picture 4">
            <a:extLst>
              <a:ext uri="{FF2B5EF4-FFF2-40B4-BE49-F238E27FC236}">
                <a16:creationId xmlns:a16="http://schemas.microsoft.com/office/drawing/2014/main" id="{8F65D403-DBBF-C644-89BE-EF0F72EA0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92" y="5581121"/>
            <a:ext cx="1801368" cy="708538"/>
          </a:xfrm>
          <a:prstGeom prst="rect">
            <a:avLst/>
          </a:prstGeom>
        </p:spPr>
      </p:pic>
      <p:sp>
        <p:nvSpPr>
          <p:cNvPr id="8" name="Text Placeholder 12">
            <a:extLst>
              <a:ext uri="{FF2B5EF4-FFF2-40B4-BE49-F238E27FC236}">
                <a16:creationId xmlns:a16="http://schemas.microsoft.com/office/drawing/2014/main" id="{E7FBACD3-1109-7F41-A897-8156E3FA65A7}"/>
              </a:ext>
            </a:extLst>
          </p:cNvPr>
          <p:cNvSpPr>
            <a:spLocks noGrp="1"/>
          </p:cNvSpPr>
          <p:nvPr>
            <p:ph type="body" sz="quarter" idx="11" hasCustomPrompt="1"/>
          </p:nvPr>
        </p:nvSpPr>
        <p:spPr>
          <a:xfrm>
            <a:off x="454580" y="0"/>
            <a:ext cx="4552749" cy="2300437"/>
          </a:xfrm>
          <a:prstGeom prst="rect">
            <a:avLst/>
          </a:prstGeom>
        </p:spPr>
        <p:txBody>
          <a:bodyPr anchor="b">
            <a:normAutofit/>
          </a:bodyPr>
          <a:lstStyle>
            <a:lvl1pPr marL="0" indent="0" algn="l">
              <a:spcBef>
                <a:spcPts val="0"/>
              </a:spcBef>
              <a:buFontTx/>
              <a:buNone/>
              <a:defRPr sz="2400" b="1" i="0">
                <a:solidFill>
                  <a:schemeClr val="bg1"/>
                </a:solidFill>
                <a:latin typeface="Arial Black" panose="020B0604020202020204" pitchFamily="34" charset="0"/>
                <a:ea typeface="Arial Black" panose="020B0604020202020204" pitchFamily="34" charset="0"/>
                <a:cs typeface="Arial Black" panose="020B0604020202020204" pitchFamily="34" charset="0"/>
              </a:defRPr>
            </a:lvl1pPr>
          </a:lstStyle>
          <a:p>
            <a:pPr lvl="0"/>
            <a:r>
              <a:rPr lang="en-US" dirty="0"/>
              <a:t>Click to Edit</a:t>
            </a:r>
          </a:p>
        </p:txBody>
      </p:sp>
      <p:sp>
        <p:nvSpPr>
          <p:cNvPr id="6" name="Rectangle 5">
            <a:extLst>
              <a:ext uri="{FF2B5EF4-FFF2-40B4-BE49-F238E27FC236}">
                <a16:creationId xmlns:a16="http://schemas.microsoft.com/office/drawing/2014/main" id="{D86310BF-9F41-D140-8509-0CD8EEE16B59}"/>
              </a:ext>
            </a:extLst>
          </p:cNvPr>
          <p:cNvSpPr/>
          <p:nvPr/>
        </p:nvSpPr>
        <p:spPr>
          <a:xfrm>
            <a:off x="0" y="2359535"/>
            <a:ext cx="4023360" cy="60960"/>
          </a:xfrm>
          <a:prstGeom prst="rect">
            <a:avLst/>
          </a:prstGeom>
          <a:gradFill>
            <a:gsLst>
              <a:gs pos="0">
                <a:srgbClr val="EEAA1E"/>
              </a:gs>
              <a:gs pos="100000">
                <a:srgbClr val="4A78A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9A05737D-F157-3C46-8C3B-9ADFAD4D1301}"/>
              </a:ext>
            </a:extLst>
          </p:cNvPr>
          <p:cNvSpPr/>
          <p:nvPr/>
        </p:nvSpPr>
        <p:spPr>
          <a:xfrm>
            <a:off x="0" y="4711715"/>
            <a:ext cx="4023360" cy="60960"/>
          </a:xfrm>
          <a:prstGeom prst="rect">
            <a:avLst/>
          </a:prstGeom>
          <a:gradFill>
            <a:gsLst>
              <a:gs pos="0">
                <a:srgbClr val="EEAA1E"/>
              </a:gs>
              <a:gs pos="100000">
                <a:srgbClr val="4A78A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Picture Placeholder 3">
            <a:extLst>
              <a:ext uri="{FF2B5EF4-FFF2-40B4-BE49-F238E27FC236}">
                <a16:creationId xmlns:a16="http://schemas.microsoft.com/office/drawing/2014/main" id="{315609EC-A12E-F44A-999F-A3013D4577A4}"/>
              </a:ext>
            </a:extLst>
          </p:cNvPr>
          <p:cNvSpPr>
            <a:spLocks noGrp="1"/>
          </p:cNvSpPr>
          <p:nvPr>
            <p:ph type="pic" sz="quarter" idx="12" hasCustomPrompt="1"/>
          </p:nvPr>
        </p:nvSpPr>
        <p:spPr>
          <a:xfrm>
            <a:off x="0" y="2420938"/>
            <a:ext cx="4022725" cy="2286000"/>
          </a:xfrm>
          <a:prstGeom prst="rect">
            <a:avLst/>
          </a:prstGeom>
        </p:spPr>
        <p:txBody>
          <a:bodyPr anchor="ctr"/>
          <a:lstStyle>
            <a:lvl1pPr marL="0" indent="0" algn="ctr">
              <a:buNone/>
              <a:defRPr>
                <a:solidFill>
                  <a:srgbClr val="FFFF00"/>
                </a:solidFill>
              </a:defRPr>
            </a:lvl1pPr>
          </a:lstStyle>
          <a:p>
            <a:r>
              <a:rPr lang="en-US" dirty="0"/>
              <a:t>Click to </a:t>
            </a:r>
            <a:br>
              <a:rPr lang="en-US" dirty="0"/>
            </a:br>
            <a:br>
              <a:rPr lang="en-US" dirty="0"/>
            </a:br>
            <a:r>
              <a:rPr lang="en-US" dirty="0"/>
              <a:t>Insert Image</a:t>
            </a:r>
          </a:p>
        </p:txBody>
      </p:sp>
    </p:spTree>
    <p:extLst>
      <p:ext uri="{BB962C8B-B14F-4D97-AF65-F5344CB8AC3E}">
        <p14:creationId xmlns:p14="http://schemas.microsoft.com/office/powerpoint/2010/main" val="2543276762"/>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Divider Slide With Image 3-2019">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3999" cy="6858000"/>
          </a:xfrm>
          <a:prstGeom prst="rect">
            <a:avLst/>
          </a:prstGeom>
        </p:spPr>
      </p:pic>
      <p:pic>
        <p:nvPicPr>
          <p:cNvPr id="5" name="Picture 4">
            <a:extLst>
              <a:ext uri="{FF2B5EF4-FFF2-40B4-BE49-F238E27FC236}">
                <a16:creationId xmlns:a16="http://schemas.microsoft.com/office/drawing/2014/main" id="{C27EB331-ABF1-5C40-8220-91D3F6332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92" y="5581121"/>
            <a:ext cx="1801368" cy="708538"/>
          </a:xfrm>
          <a:prstGeom prst="rect">
            <a:avLst/>
          </a:prstGeom>
        </p:spPr>
      </p:pic>
      <p:sp>
        <p:nvSpPr>
          <p:cNvPr id="7" name="Text Placeholder 12">
            <a:extLst>
              <a:ext uri="{FF2B5EF4-FFF2-40B4-BE49-F238E27FC236}">
                <a16:creationId xmlns:a16="http://schemas.microsoft.com/office/drawing/2014/main" id="{53B31419-0206-8E48-BC28-F84A4CD6FE2C}"/>
              </a:ext>
            </a:extLst>
          </p:cNvPr>
          <p:cNvSpPr>
            <a:spLocks noGrp="1"/>
          </p:cNvSpPr>
          <p:nvPr>
            <p:ph type="body" sz="quarter" idx="10" hasCustomPrompt="1"/>
          </p:nvPr>
        </p:nvSpPr>
        <p:spPr>
          <a:xfrm>
            <a:off x="454580" y="0"/>
            <a:ext cx="4552749" cy="2300437"/>
          </a:xfrm>
          <a:prstGeom prst="rect">
            <a:avLst/>
          </a:prstGeom>
        </p:spPr>
        <p:txBody>
          <a:bodyPr anchor="b">
            <a:normAutofit/>
          </a:bodyPr>
          <a:lstStyle>
            <a:lvl1pPr marL="0" indent="0" algn="l">
              <a:spcBef>
                <a:spcPts val="0"/>
              </a:spcBef>
              <a:buFontTx/>
              <a:buNone/>
              <a:defRPr sz="2400" b="1" i="0">
                <a:solidFill>
                  <a:schemeClr val="bg1"/>
                </a:solidFill>
                <a:latin typeface="Arial Black" panose="020B0604020202020204" pitchFamily="34" charset="0"/>
                <a:ea typeface="Arial Black" panose="020B0604020202020204" pitchFamily="34" charset="0"/>
                <a:cs typeface="Arial Black" panose="020B0604020202020204" pitchFamily="34" charset="0"/>
              </a:defRPr>
            </a:lvl1pPr>
          </a:lstStyle>
          <a:p>
            <a:pPr lvl="0"/>
            <a:r>
              <a:rPr lang="en-US" dirty="0"/>
              <a:t>Click to Edit</a:t>
            </a:r>
          </a:p>
        </p:txBody>
      </p:sp>
      <p:sp>
        <p:nvSpPr>
          <p:cNvPr id="6" name="Rectangle 5">
            <a:extLst>
              <a:ext uri="{FF2B5EF4-FFF2-40B4-BE49-F238E27FC236}">
                <a16:creationId xmlns:a16="http://schemas.microsoft.com/office/drawing/2014/main" id="{FE3598FB-97F1-6A40-A5FF-A5CCC4E71F34}"/>
              </a:ext>
            </a:extLst>
          </p:cNvPr>
          <p:cNvSpPr/>
          <p:nvPr/>
        </p:nvSpPr>
        <p:spPr>
          <a:xfrm>
            <a:off x="0" y="2359535"/>
            <a:ext cx="4023360" cy="60960"/>
          </a:xfrm>
          <a:prstGeom prst="rect">
            <a:avLst/>
          </a:prstGeom>
          <a:gradFill>
            <a:gsLst>
              <a:gs pos="14000">
                <a:srgbClr val="4B78A2"/>
              </a:gs>
              <a:gs pos="100000">
                <a:srgbClr val="74BC1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B064C5DF-BAEE-184E-AF11-5437D20C1A41}"/>
              </a:ext>
            </a:extLst>
          </p:cNvPr>
          <p:cNvSpPr/>
          <p:nvPr/>
        </p:nvSpPr>
        <p:spPr>
          <a:xfrm>
            <a:off x="0" y="4712403"/>
            <a:ext cx="4023360" cy="60960"/>
          </a:xfrm>
          <a:prstGeom prst="rect">
            <a:avLst/>
          </a:prstGeom>
          <a:gradFill>
            <a:gsLst>
              <a:gs pos="14000">
                <a:srgbClr val="4B78A2"/>
              </a:gs>
              <a:gs pos="100000">
                <a:srgbClr val="74BC1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Picture Placeholder 3">
            <a:extLst>
              <a:ext uri="{FF2B5EF4-FFF2-40B4-BE49-F238E27FC236}">
                <a16:creationId xmlns:a16="http://schemas.microsoft.com/office/drawing/2014/main" id="{1BDD712A-BAD5-7143-9449-03EA3489A15A}"/>
              </a:ext>
            </a:extLst>
          </p:cNvPr>
          <p:cNvSpPr>
            <a:spLocks noGrp="1"/>
          </p:cNvSpPr>
          <p:nvPr>
            <p:ph type="pic" sz="quarter" idx="11" hasCustomPrompt="1"/>
          </p:nvPr>
        </p:nvSpPr>
        <p:spPr>
          <a:xfrm>
            <a:off x="0" y="2420938"/>
            <a:ext cx="4022725" cy="2286000"/>
          </a:xfrm>
          <a:prstGeom prst="rect">
            <a:avLst/>
          </a:prstGeom>
        </p:spPr>
        <p:txBody>
          <a:bodyPr anchor="ctr"/>
          <a:lstStyle>
            <a:lvl1pPr marL="0" indent="0" algn="ctr">
              <a:buNone/>
              <a:defRPr>
                <a:solidFill>
                  <a:srgbClr val="FFFF00"/>
                </a:solidFill>
              </a:defRPr>
            </a:lvl1pPr>
          </a:lstStyle>
          <a:p>
            <a:r>
              <a:rPr lang="en-US" dirty="0"/>
              <a:t>Click to </a:t>
            </a:r>
            <a:br>
              <a:rPr lang="en-US" dirty="0"/>
            </a:br>
            <a:br>
              <a:rPr lang="en-US" dirty="0"/>
            </a:br>
            <a:r>
              <a:rPr lang="en-US" dirty="0"/>
              <a:t>Insert Image</a:t>
            </a:r>
          </a:p>
        </p:txBody>
      </p:sp>
    </p:spTree>
    <p:extLst>
      <p:ext uri="{BB962C8B-B14F-4D97-AF65-F5344CB8AC3E}">
        <p14:creationId xmlns:p14="http://schemas.microsoft.com/office/powerpoint/2010/main" val="15371972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Cover Slide 1-2018">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0"/>
            <a:ext cx="9144000" cy="6858000"/>
          </a:xfrm>
          <a:prstGeom prst="rect">
            <a:avLst/>
          </a:prstGeom>
          <a:ln>
            <a:noFill/>
          </a:ln>
        </p:spPr>
      </p:pic>
      <p:sp>
        <p:nvSpPr>
          <p:cNvPr id="5" name="Title 15">
            <a:extLst>
              <a:ext uri="{FF2B5EF4-FFF2-40B4-BE49-F238E27FC236}">
                <a16:creationId xmlns:a16="http://schemas.microsoft.com/office/drawing/2014/main" id="{93013408-2D29-9A4C-83B7-76B7ACA69CB8}"/>
              </a:ext>
            </a:extLst>
          </p:cNvPr>
          <p:cNvSpPr>
            <a:spLocks noGrp="1"/>
          </p:cNvSpPr>
          <p:nvPr>
            <p:ph type="title" hasCustomPrompt="1"/>
          </p:nvPr>
        </p:nvSpPr>
        <p:spPr>
          <a:xfrm>
            <a:off x="4583150" y="2274849"/>
            <a:ext cx="4560849" cy="2283349"/>
          </a:xfrm>
          <a:prstGeom prst="rect">
            <a:avLst/>
          </a:prstGeom>
        </p:spPr>
        <p:txBody>
          <a:bodyPr lIns="274320" tIns="0" rIns="182880" bIns="0" anchor="ctr" anchorCtr="0">
            <a:normAutofit/>
          </a:bodyPr>
          <a:lstStyle>
            <a:lvl1pPr marL="0" indent="0" algn="ctr">
              <a:buNone/>
              <a:defRPr sz="2400">
                <a:solidFill>
                  <a:schemeClr val="accent6">
                    <a:lumMod val="75000"/>
                  </a:schemeClr>
                </a:solidFill>
              </a:defRPr>
            </a:lvl1pPr>
          </a:lstStyle>
          <a:p>
            <a:r>
              <a:rPr lang="en-US" dirty="0"/>
              <a:t>Click to Edit Title</a:t>
            </a:r>
          </a:p>
        </p:txBody>
      </p:sp>
      <p:sp>
        <p:nvSpPr>
          <p:cNvPr id="6" name="Text Placeholder 17">
            <a:extLst>
              <a:ext uri="{FF2B5EF4-FFF2-40B4-BE49-F238E27FC236}">
                <a16:creationId xmlns:a16="http://schemas.microsoft.com/office/drawing/2014/main" id="{81F1E417-E9E0-D144-AA7E-4320A74B7307}"/>
              </a:ext>
            </a:extLst>
          </p:cNvPr>
          <p:cNvSpPr>
            <a:spLocks noGrp="1"/>
          </p:cNvSpPr>
          <p:nvPr>
            <p:ph type="body" sz="quarter" idx="10" hasCustomPrompt="1"/>
          </p:nvPr>
        </p:nvSpPr>
        <p:spPr>
          <a:xfrm>
            <a:off x="8723" y="4558198"/>
            <a:ext cx="4563277" cy="2299802"/>
          </a:xfrm>
          <a:prstGeom prst="rect">
            <a:avLst/>
          </a:prstGeom>
        </p:spPr>
        <p:txBody>
          <a:bodyPr lIns="274320" tIns="0" rIns="182880" bIns="0" anchor="ctr">
            <a:normAutofit/>
          </a:bodyPr>
          <a:lstStyle>
            <a:lvl1pPr marL="0" indent="0">
              <a:buNone/>
              <a:defRPr sz="2000">
                <a:solidFill>
                  <a:schemeClr val="accent6">
                    <a:lumMod val="75000"/>
                  </a:schemeClr>
                </a:solidFill>
              </a:defRPr>
            </a:lvl1pPr>
            <a:lvl2pPr>
              <a:buNone/>
              <a:defRPr/>
            </a:lvl2pPr>
            <a:lvl3pPr>
              <a:buNone/>
              <a:defRPr/>
            </a:lvl3pPr>
            <a:lvl4pPr>
              <a:buNone/>
              <a:defRPr/>
            </a:lvl4pPr>
            <a:lvl5pPr>
              <a:buNone/>
              <a:defRPr/>
            </a:lvl5pPr>
          </a:lstStyle>
          <a:p>
            <a:pPr lvl="0"/>
            <a:r>
              <a:rPr lang="en-US" dirty="0"/>
              <a:t>Presenter(s) Names</a:t>
            </a:r>
            <a:br>
              <a:rPr lang="en-US" dirty="0"/>
            </a:br>
            <a:r>
              <a:rPr lang="en-US" dirty="0"/>
              <a:t>Date</a:t>
            </a:r>
          </a:p>
        </p:txBody>
      </p:sp>
      <p:pic>
        <p:nvPicPr>
          <p:cNvPr id="9" name="Picture 8" descr="Grace_TTT_RGB_Color.png">
            <a:extLst>
              <a:ext uri="{FF2B5EF4-FFF2-40B4-BE49-F238E27FC236}">
                <a16:creationId xmlns:a16="http://schemas.microsoft.com/office/drawing/2014/main" id="{78848DDF-2A79-784A-998C-183B3BE5E50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8924" y="699716"/>
            <a:ext cx="2106526" cy="829129"/>
          </a:xfrm>
          <a:prstGeom prst="rect">
            <a:avLst/>
          </a:prstGeom>
        </p:spPr>
      </p:pic>
    </p:spTree>
    <p:extLst>
      <p:ext uri="{BB962C8B-B14F-4D97-AF65-F5344CB8AC3E}">
        <p14:creationId xmlns:p14="http://schemas.microsoft.com/office/powerpoint/2010/main" val="19500089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Divider Slide 1-2018">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0" y="0"/>
            <a:ext cx="9144000" cy="6858000"/>
          </a:xfrm>
          <a:prstGeom prst="rect">
            <a:avLst/>
          </a:prstGeom>
          <a:ln>
            <a:noFill/>
          </a:ln>
        </p:spPr>
      </p:pic>
      <p:sp>
        <p:nvSpPr>
          <p:cNvPr id="6" name="Title 15">
            <a:extLst>
              <a:ext uri="{FF2B5EF4-FFF2-40B4-BE49-F238E27FC236}">
                <a16:creationId xmlns:a16="http://schemas.microsoft.com/office/drawing/2014/main" id="{5ED38150-9E19-764E-89C5-5399BDA37395}"/>
              </a:ext>
            </a:extLst>
          </p:cNvPr>
          <p:cNvSpPr>
            <a:spLocks noGrp="1"/>
          </p:cNvSpPr>
          <p:nvPr>
            <p:ph type="title" hasCustomPrompt="1"/>
          </p:nvPr>
        </p:nvSpPr>
        <p:spPr>
          <a:xfrm>
            <a:off x="4119612" y="462013"/>
            <a:ext cx="4551747" cy="2300437"/>
          </a:xfrm>
          <a:prstGeom prst="rect">
            <a:avLst/>
          </a:prstGeom>
        </p:spPr>
        <p:txBody>
          <a:bodyPr lIns="274320" tIns="0" rIns="182880" bIns="0" anchor="ctr" anchorCtr="0">
            <a:normAutofit/>
          </a:bodyPr>
          <a:lstStyle>
            <a:lvl1pPr marL="0" indent="0" algn="r">
              <a:buNone/>
              <a:defRPr sz="2400">
                <a:solidFill>
                  <a:schemeClr val="bg1"/>
                </a:solidFill>
              </a:defRPr>
            </a:lvl1pPr>
          </a:lstStyle>
          <a:p>
            <a:r>
              <a:rPr lang="en-US" dirty="0"/>
              <a:t>Click to Edit</a:t>
            </a:r>
          </a:p>
        </p:txBody>
      </p:sp>
      <p:pic>
        <p:nvPicPr>
          <p:cNvPr id="4" name="Picture 3">
            <a:extLst>
              <a:ext uri="{FF2B5EF4-FFF2-40B4-BE49-F238E27FC236}">
                <a16:creationId xmlns:a16="http://schemas.microsoft.com/office/drawing/2014/main" id="{4E93156B-1FAF-0448-AA72-EB282819C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808" y="5732890"/>
            <a:ext cx="1739210" cy="684088"/>
          </a:xfrm>
          <a:prstGeom prst="rect">
            <a:avLst/>
          </a:prstGeom>
        </p:spPr>
      </p:pic>
    </p:spTree>
    <p:extLst>
      <p:ext uri="{BB962C8B-B14F-4D97-AF65-F5344CB8AC3E}">
        <p14:creationId xmlns:p14="http://schemas.microsoft.com/office/powerpoint/2010/main" val="34608177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553200"/>
            <a:ext cx="9144000" cy="304800"/>
          </a:xfrm>
          <a:prstGeom prst="rect">
            <a:avLst/>
          </a:prstGeom>
          <a:solidFill>
            <a:schemeClr val="tx1">
              <a:lumMod val="50000"/>
              <a:lumOff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mn-cs"/>
            </a:endParaRPr>
          </a:p>
        </p:txBody>
      </p:sp>
      <p:sp>
        <p:nvSpPr>
          <p:cNvPr id="3" name="TextBox 2"/>
          <p:cNvSpPr txBox="1"/>
          <p:nvPr/>
        </p:nvSpPr>
        <p:spPr>
          <a:xfrm>
            <a:off x="0" y="6553199"/>
            <a:ext cx="618067" cy="300289"/>
          </a:xfrm>
          <a:prstGeom prst="rect">
            <a:avLst/>
          </a:prstGeom>
          <a:noFill/>
        </p:spPr>
        <p:txBody>
          <a:bodyPr wrap="square" lIns="274320" tIns="0" rIns="0" bIns="0" rtlCol="0"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fld id="{796C7ED0-D36D-4772-80EC-045A7199F720}" type="slidenum">
              <a:rPr kumimoji="0" lang="en-US" sz="900" b="0" i="0" u="none" strike="noStrike" kern="0" cap="none" spc="0" normalizeH="0" baseline="0" noProof="0" smtClean="0">
                <a:ln>
                  <a:noFill/>
                </a:ln>
                <a:solidFill>
                  <a:schemeClr val="bg1">
                    <a:lumMod val="95000"/>
                  </a:schemeClr>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a:t>
            </a:fld>
            <a:endParaRPr kumimoji="0" lang="en-US" sz="900" b="0" i="0" u="none" strike="noStrike" kern="0" cap="none" spc="0" normalizeH="0" baseline="0" noProof="0" dirty="0">
              <a:ln>
                <a:noFill/>
              </a:ln>
              <a:solidFill>
                <a:schemeClr val="bg1">
                  <a:lumMod val="95000"/>
                </a:schemeClr>
              </a:solidFill>
              <a:effectLst/>
              <a:uLnTx/>
              <a:uFillTx/>
              <a:latin typeface="Arial" pitchFamily="34" charset="0"/>
              <a:cs typeface="Arial" pitchFamily="34" charset="0"/>
            </a:endParaRPr>
          </a:p>
        </p:txBody>
      </p:sp>
      <p:sp>
        <p:nvSpPr>
          <p:cNvPr id="4" name="TextBox 3"/>
          <p:cNvSpPr txBox="1"/>
          <p:nvPr/>
        </p:nvSpPr>
        <p:spPr>
          <a:xfrm>
            <a:off x="6409267" y="6553199"/>
            <a:ext cx="2734733" cy="300289"/>
          </a:xfrm>
          <a:prstGeom prst="rect">
            <a:avLst/>
          </a:prstGeom>
          <a:noFill/>
        </p:spPr>
        <p:txBody>
          <a:bodyPr wrap="square" lIns="0" tIns="0" rIns="27432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bg1">
                    <a:lumMod val="95000"/>
                  </a:schemeClr>
                </a:solidFill>
                <a:effectLst/>
                <a:uLnTx/>
                <a:uFillTx/>
                <a:latin typeface="Arial" pitchFamily="34" charset="0"/>
                <a:cs typeface="Arial" pitchFamily="34" charset="0"/>
              </a:rPr>
              <a:t>W. R. Grace &amp; Co.  |  </a:t>
            </a:r>
            <a:r>
              <a:rPr lang="en-US" sz="900" kern="0" dirty="0">
                <a:solidFill>
                  <a:schemeClr val="bg1">
                    <a:lumMod val="95000"/>
                  </a:schemeClr>
                </a:solidFill>
                <a:cs typeface="Arial" pitchFamily="34" charset="0"/>
              </a:rPr>
              <a:t>Confidential</a:t>
            </a:r>
          </a:p>
        </p:txBody>
      </p:sp>
      <p:sp>
        <p:nvSpPr>
          <p:cNvPr id="6" name="TextBox 5"/>
          <p:cNvSpPr txBox="1"/>
          <p:nvPr/>
        </p:nvSpPr>
        <p:spPr>
          <a:xfrm>
            <a:off x="682714" y="6553199"/>
            <a:ext cx="5571067" cy="300289"/>
          </a:xfrm>
          <a:prstGeom prst="rect">
            <a:avLst/>
          </a:prstGeom>
          <a:noFill/>
        </p:spPr>
        <p:txBody>
          <a:bodyPr wrap="square" lIns="0" tIns="0" rIns="0" bIns="0" rtlCol="0" anchor="ctr">
            <a:noAutofit/>
          </a:bodyPr>
          <a:lstStyle/>
          <a:p>
            <a:pPr>
              <a:defRPr/>
            </a:pPr>
            <a:r>
              <a:rPr lang="en-US" sz="900" kern="0" dirty="0">
                <a:solidFill>
                  <a:schemeClr val="bg1">
                    <a:lumMod val="95000"/>
                  </a:schemeClr>
                </a:solidFill>
                <a:cs typeface="Arial" pitchFamily="34" charset="0"/>
              </a:rPr>
              <a:t>Company Overview  |  June, 2019</a:t>
            </a:r>
          </a:p>
        </p:txBody>
      </p:sp>
    </p:spTree>
    <p:extLst>
      <p:ext uri="{BB962C8B-B14F-4D97-AF65-F5344CB8AC3E}">
        <p14:creationId xmlns:p14="http://schemas.microsoft.com/office/powerpoint/2010/main" val="2664665512"/>
      </p:ext>
    </p:extLst>
  </p:cSld>
  <p:clrMap bg1="lt1" tx1="dk1" bg2="lt2" tx2="dk2" accent1="accent1" accent2="accent2" accent3="accent3" accent4="accent4" accent5="accent5" accent6="accent6" hlink="hlink" folHlink="folHlink"/>
  <p:sldLayoutIdLst>
    <p:sldLayoutId id="214748369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9" r:id="rId22"/>
  </p:sldLayoutIdLst>
  <p:transition>
    <p:fade/>
  </p:transition>
  <p:hf hdr="0" dt="0"/>
  <p:txStyles>
    <p:titleStyle>
      <a:lvl1pPr marL="342900" indent="-342900" algn="l" defTabSz="457200" rtl="0" eaLnBrk="1" fontAlgn="base" hangingPunct="1">
        <a:spcBef>
          <a:spcPct val="0"/>
        </a:spcBef>
        <a:spcAft>
          <a:spcPct val="0"/>
        </a:spcAft>
        <a:buFont typeface="Wingdings" charset="2"/>
        <a:buChar char="§"/>
        <a:defRPr sz="2200" b="1" i="0" kern="1200">
          <a:solidFill>
            <a:schemeClr val="accent6"/>
          </a:solidFill>
          <a:latin typeface="Arial Black" charset="0"/>
          <a:ea typeface="Arial Black" charset="0"/>
          <a:cs typeface="Arial Black" charset="0"/>
        </a:defRPr>
      </a:lvl1pPr>
      <a:lvl2pPr algn="l" defTabSz="457200" rtl="0" eaLnBrk="1" fontAlgn="base" hangingPunct="1">
        <a:spcBef>
          <a:spcPct val="0"/>
        </a:spcBef>
        <a:spcAft>
          <a:spcPct val="0"/>
        </a:spcAft>
        <a:defRPr sz="2200">
          <a:solidFill>
            <a:srgbClr val="004990"/>
          </a:solidFill>
          <a:latin typeface="Arial" charset="0"/>
          <a:ea typeface="ＭＳ Ｐゴシック" pitchFamily="30" charset="-128"/>
          <a:cs typeface="ＭＳ Ｐゴシック" pitchFamily="30" charset="-128"/>
        </a:defRPr>
      </a:lvl2pPr>
      <a:lvl3pPr algn="l" defTabSz="457200" rtl="0" eaLnBrk="1" fontAlgn="base" hangingPunct="1">
        <a:spcBef>
          <a:spcPct val="0"/>
        </a:spcBef>
        <a:spcAft>
          <a:spcPct val="0"/>
        </a:spcAft>
        <a:defRPr sz="2200">
          <a:solidFill>
            <a:srgbClr val="004990"/>
          </a:solidFill>
          <a:latin typeface="Arial" charset="0"/>
          <a:ea typeface="ＭＳ Ｐゴシック" pitchFamily="30" charset="-128"/>
          <a:cs typeface="ＭＳ Ｐゴシック" pitchFamily="30" charset="-128"/>
        </a:defRPr>
      </a:lvl3pPr>
      <a:lvl4pPr algn="l" defTabSz="457200" rtl="0" eaLnBrk="1" fontAlgn="base" hangingPunct="1">
        <a:spcBef>
          <a:spcPct val="0"/>
        </a:spcBef>
        <a:spcAft>
          <a:spcPct val="0"/>
        </a:spcAft>
        <a:defRPr sz="2200">
          <a:solidFill>
            <a:srgbClr val="004990"/>
          </a:solidFill>
          <a:latin typeface="Arial" charset="0"/>
          <a:ea typeface="ＭＳ Ｐゴシック" pitchFamily="30" charset="-128"/>
          <a:cs typeface="ＭＳ Ｐゴシック" pitchFamily="30" charset="-128"/>
        </a:defRPr>
      </a:lvl4pPr>
      <a:lvl5pPr algn="l" defTabSz="457200" rtl="0" eaLnBrk="1" fontAlgn="base" hangingPunct="1">
        <a:spcBef>
          <a:spcPct val="0"/>
        </a:spcBef>
        <a:spcAft>
          <a:spcPct val="0"/>
        </a:spcAft>
        <a:defRPr sz="2200">
          <a:solidFill>
            <a:srgbClr val="004990"/>
          </a:solidFill>
          <a:latin typeface="Arial" charset="0"/>
          <a:ea typeface="ＭＳ Ｐゴシック" pitchFamily="30" charset="-128"/>
          <a:cs typeface="ＭＳ Ｐゴシック" pitchFamily="30" charset="-128"/>
        </a:defRPr>
      </a:lvl5pPr>
      <a:lvl6pPr marL="457200" algn="ctr" defTabSz="457200" rtl="0" eaLnBrk="1" fontAlgn="base" hangingPunct="1">
        <a:spcBef>
          <a:spcPct val="0"/>
        </a:spcBef>
        <a:spcAft>
          <a:spcPct val="0"/>
        </a:spcAft>
        <a:defRPr sz="4400">
          <a:solidFill>
            <a:schemeClr val="tx1"/>
          </a:solidFill>
          <a:latin typeface="Calibri" pitchFamily="30" charset="0"/>
          <a:ea typeface="ＭＳ Ｐゴシック" pitchFamily="30" charset="-128"/>
          <a:cs typeface="ＭＳ Ｐゴシック" pitchFamily="30" charset="-128"/>
        </a:defRPr>
      </a:lvl6pPr>
      <a:lvl7pPr marL="914400" algn="ctr" defTabSz="457200" rtl="0" eaLnBrk="1" fontAlgn="base" hangingPunct="1">
        <a:spcBef>
          <a:spcPct val="0"/>
        </a:spcBef>
        <a:spcAft>
          <a:spcPct val="0"/>
        </a:spcAft>
        <a:defRPr sz="4400">
          <a:solidFill>
            <a:schemeClr val="tx1"/>
          </a:solidFill>
          <a:latin typeface="Calibri" pitchFamily="30" charset="0"/>
          <a:ea typeface="ＭＳ Ｐゴシック" pitchFamily="30" charset="-128"/>
          <a:cs typeface="ＭＳ Ｐゴシック" pitchFamily="30" charset="-128"/>
        </a:defRPr>
      </a:lvl7pPr>
      <a:lvl8pPr marL="1371600" algn="ctr" defTabSz="457200" rtl="0" eaLnBrk="1" fontAlgn="base" hangingPunct="1">
        <a:spcBef>
          <a:spcPct val="0"/>
        </a:spcBef>
        <a:spcAft>
          <a:spcPct val="0"/>
        </a:spcAft>
        <a:defRPr sz="4400">
          <a:solidFill>
            <a:schemeClr val="tx1"/>
          </a:solidFill>
          <a:latin typeface="Calibri" pitchFamily="30" charset="0"/>
          <a:ea typeface="ＭＳ Ｐゴシック" pitchFamily="30" charset="-128"/>
          <a:cs typeface="ＭＳ Ｐゴシック" pitchFamily="30" charset="-128"/>
        </a:defRPr>
      </a:lvl8pPr>
      <a:lvl9pPr marL="1828800" algn="ctr" defTabSz="457200" rtl="0" eaLnBrk="1" fontAlgn="base" hangingPunct="1">
        <a:spcBef>
          <a:spcPct val="0"/>
        </a:spcBef>
        <a:spcAft>
          <a:spcPct val="0"/>
        </a:spcAft>
        <a:defRPr sz="4400">
          <a:solidFill>
            <a:schemeClr val="tx1"/>
          </a:solidFill>
          <a:latin typeface="Calibri" pitchFamily="30" charset="0"/>
          <a:ea typeface="ＭＳ Ｐゴシック" pitchFamily="30" charset="-128"/>
          <a:cs typeface="ＭＳ Ｐゴシック" pitchFamily="30" charset="-128"/>
        </a:defRPr>
      </a:lvl9pPr>
    </p:titleStyle>
    <p:bodyStyle>
      <a:lvl1pPr marL="177800" marR="0" indent="-177800" algn="l" defTabSz="914400" rtl="0" eaLnBrk="1" fontAlgn="base" latinLnBrk="0" hangingPunct="1">
        <a:lnSpc>
          <a:spcPct val="100000"/>
        </a:lnSpc>
        <a:spcBef>
          <a:spcPts val="600"/>
        </a:spcBef>
        <a:spcAft>
          <a:spcPct val="0"/>
        </a:spcAft>
        <a:buClr>
          <a:schemeClr val="accent1"/>
        </a:buClr>
        <a:buSzTx/>
        <a:buFont typeface="Arial" pitchFamily="34" charset="0"/>
        <a:buChar char="•"/>
        <a:tabLst/>
        <a:defRPr sz="2000" b="0" kern="1200">
          <a:solidFill>
            <a:schemeClr val="accent6"/>
          </a:solidFill>
          <a:latin typeface="+mn-lt"/>
          <a:ea typeface="ＭＳ Ｐゴシック" pitchFamily="30" charset="-128"/>
          <a:cs typeface="ＭＳ Ｐゴシック" pitchFamily="30" charset="-128"/>
        </a:defRPr>
      </a:lvl1pPr>
      <a:lvl2pPr marL="344488" marR="0" indent="-173038" algn="l" defTabSz="914400" rtl="0" eaLnBrk="1" fontAlgn="base" latinLnBrk="0" hangingPunct="1">
        <a:lnSpc>
          <a:spcPct val="100000"/>
        </a:lnSpc>
        <a:spcBef>
          <a:spcPts val="600"/>
        </a:spcBef>
        <a:spcAft>
          <a:spcPct val="0"/>
        </a:spcAft>
        <a:buClr>
          <a:schemeClr val="accent1"/>
        </a:buClr>
        <a:buSzTx/>
        <a:buFont typeface="Arial" pitchFamily="34" charset="0"/>
        <a:buChar char="•"/>
        <a:tabLst/>
        <a:defRPr sz="1800" kern="1200">
          <a:solidFill>
            <a:schemeClr val="accent6"/>
          </a:solidFill>
          <a:latin typeface="Arial" pitchFamily="34" charset="0"/>
          <a:ea typeface="ＭＳ Ｐゴシック" pitchFamily="30" charset="-128"/>
          <a:cs typeface="Arial" pitchFamily="34" charset="0"/>
        </a:defRPr>
      </a:lvl2pPr>
      <a:lvl3pPr marL="515938" marR="0" indent="-171450" algn="l" defTabSz="914400" rtl="0" eaLnBrk="1" fontAlgn="base" latinLnBrk="0" hangingPunct="1">
        <a:lnSpc>
          <a:spcPct val="100000"/>
        </a:lnSpc>
        <a:spcBef>
          <a:spcPts val="600"/>
        </a:spcBef>
        <a:spcAft>
          <a:spcPct val="0"/>
        </a:spcAft>
        <a:buClr>
          <a:schemeClr val="accent1"/>
        </a:buClr>
        <a:buSzTx/>
        <a:buFont typeface="Arial" pitchFamily="34" charset="0"/>
        <a:buChar char="•"/>
        <a:tabLst/>
        <a:defRPr lang="en-US" sz="1600" b="0" kern="1200" dirty="0" smtClean="0">
          <a:solidFill>
            <a:schemeClr val="accent6"/>
          </a:solidFill>
          <a:latin typeface="Arial" pitchFamily="34" charset="0"/>
          <a:ea typeface="ＭＳ Ｐゴシック" pitchFamily="30" charset="-128"/>
          <a:cs typeface="Arial" pitchFamily="34" charset="0"/>
        </a:defRPr>
      </a:lvl3pPr>
      <a:lvl4pPr marL="687388" marR="0" indent="-171450" algn="l" defTabSz="914400" rtl="0" eaLnBrk="1" fontAlgn="base" latinLnBrk="0" hangingPunct="1">
        <a:lnSpc>
          <a:spcPct val="100000"/>
        </a:lnSpc>
        <a:spcBef>
          <a:spcPts val="600"/>
        </a:spcBef>
        <a:spcAft>
          <a:spcPct val="0"/>
        </a:spcAft>
        <a:buClr>
          <a:schemeClr val="accent1"/>
        </a:buClr>
        <a:buSzTx/>
        <a:buFont typeface="Arial" pitchFamily="34" charset="0"/>
        <a:buChar char="•"/>
        <a:tabLst/>
        <a:defRPr sz="1400" kern="1200">
          <a:solidFill>
            <a:schemeClr val="accent6"/>
          </a:solidFill>
          <a:latin typeface="+mn-lt"/>
          <a:ea typeface="ＭＳ Ｐゴシック" pitchFamily="30" charset="-128"/>
          <a:cs typeface="Arial" charset="0"/>
        </a:defRPr>
      </a:lvl4pPr>
      <a:lvl5pPr marL="860425" marR="0" indent="-173038"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sz="1600" kern="1200">
          <a:solidFill>
            <a:schemeClr val="accent6"/>
          </a:solidFill>
          <a:latin typeface="+mn-lt"/>
          <a:ea typeface="ＭＳ Ｐゴシック" pitchFamily="30" charset="-128"/>
          <a:cs typeface="Arial" charset="0"/>
        </a:defRPr>
      </a:lvl5pPr>
      <a:lvl6pPr marL="860425" indent="-1778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61.png"/><Relationship Id="rId11" Type="http://schemas.openxmlformats.org/officeDocument/2006/relationships/image" Target="../media/image66.jpe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jpeg"/><Relationship Id="rId9" Type="http://schemas.openxmlformats.org/officeDocument/2006/relationships/image" Target="../media/image6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jpg"/><Relationship Id="rId7" Type="http://schemas.openxmlformats.org/officeDocument/2006/relationships/image" Target="../media/image72.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1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69.png"/><Relationship Id="rId5" Type="http://schemas.openxmlformats.org/officeDocument/2006/relationships/image" Target="../media/image77.pn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2" Type="http://schemas.openxmlformats.org/officeDocument/2006/relationships/hyperlink" Target="http://www.grace.com/"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1.xml"/><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32.jpeg"/><Relationship Id="rId21" Type="http://schemas.openxmlformats.org/officeDocument/2006/relationships/image" Target="../media/image50.jp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image" Target="../media/image31.jpeg"/><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21.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jpeg"/><Relationship Id="rId14"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1.xml"/><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96CC5A-29CB-994E-A6E3-3EE9D9B4F9B4}"/>
              </a:ext>
            </a:extLst>
          </p:cNvPr>
          <p:cNvSpPr>
            <a:spLocks noGrp="1"/>
          </p:cNvSpPr>
          <p:nvPr>
            <p:ph type="body" sz="quarter" idx="11"/>
          </p:nvPr>
        </p:nvSpPr>
        <p:spPr/>
        <p:txBody>
          <a:bodyPr>
            <a:normAutofit/>
          </a:bodyPr>
          <a:lstStyle/>
          <a:p>
            <a:r>
              <a:rPr lang="en-US" dirty="0"/>
              <a:t>Candice Theodossiou</a:t>
            </a:r>
          </a:p>
          <a:p>
            <a:r>
              <a:rPr lang="en-US" dirty="0"/>
              <a:t>Greg Ford</a:t>
            </a:r>
          </a:p>
          <a:p>
            <a:r>
              <a:rPr lang="en-US" dirty="0"/>
              <a:t>Rachel Katzenberger</a:t>
            </a:r>
          </a:p>
          <a:p>
            <a:endParaRPr lang="en-US" dirty="0"/>
          </a:p>
          <a:p>
            <a:r>
              <a:rPr lang="en-US" dirty="0"/>
              <a:t>www.grace.com</a:t>
            </a:r>
          </a:p>
        </p:txBody>
      </p:sp>
      <p:sp>
        <p:nvSpPr>
          <p:cNvPr id="3" name="Text Placeholder 2">
            <a:extLst>
              <a:ext uri="{FF2B5EF4-FFF2-40B4-BE49-F238E27FC236}">
                <a16:creationId xmlns:a16="http://schemas.microsoft.com/office/drawing/2014/main" id="{A0918BAF-08C2-6A41-8948-34363A3BA67F}"/>
              </a:ext>
            </a:extLst>
          </p:cNvPr>
          <p:cNvSpPr>
            <a:spLocks noGrp="1"/>
          </p:cNvSpPr>
          <p:nvPr>
            <p:ph type="body" sz="quarter" idx="12"/>
          </p:nvPr>
        </p:nvSpPr>
        <p:spPr/>
        <p:txBody>
          <a:bodyPr/>
          <a:lstStyle/>
          <a:p>
            <a:r>
              <a:rPr lang="en-US" dirty="0"/>
              <a:t>WR Grace</a:t>
            </a:r>
          </a:p>
        </p:txBody>
      </p:sp>
    </p:spTree>
    <p:extLst>
      <p:ext uri="{BB962C8B-B14F-4D97-AF65-F5344CB8AC3E}">
        <p14:creationId xmlns:p14="http://schemas.microsoft.com/office/powerpoint/2010/main" val="412452021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3C4161-FF43-4B7E-94E8-E10FC75D1278}"/>
              </a:ext>
            </a:extLst>
          </p:cNvPr>
          <p:cNvSpPr/>
          <p:nvPr/>
        </p:nvSpPr>
        <p:spPr>
          <a:xfrm>
            <a:off x="0" y="6553200"/>
            <a:ext cx="9144000" cy="304800"/>
          </a:xfrm>
          <a:prstGeom prst="rect">
            <a:avLst/>
          </a:prstGeom>
          <a:solidFill>
            <a:srgbClr val="7E80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ysClr val="windowText" lastClr="000000"/>
              </a:solidFill>
            </a:endParaRPr>
          </a:p>
        </p:txBody>
      </p:sp>
      <p:sp>
        <p:nvSpPr>
          <p:cNvPr id="6" name="Rectangle 5">
            <a:extLst>
              <a:ext uri="{FF2B5EF4-FFF2-40B4-BE49-F238E27FC236}">
                <a16:creationId xmlns:a16="http://schemas.microsoft.com/office/drawing/2014/main" id="{5AED95F8-D2F3-4E7F-BE76-D7F8C3948634}"/>
              </a:ext>
            </a:extLst>
          </p:cNvPr>
          <p:cNvSpPr/>
          <p:nvPr/>
        </p:nvSpPr>
        <p:spPr>
          <a:xfrm>
            <a:off x="0" y="0"/>
            <a:ext cx="9144000" cy="639763"/>
          </a:xfrm>
          <a:prstGeom prst="rect">
            <a:avLst/>
          </a:prstGeom>
          <a:solidFill>
            <a:srgbClr val="7AC14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kern="0" dirty="0">
              <a:solidFill>
                <a:sysClr val="windowText" lastClr="000000"/>
              </a:solidFill>
            </a:endParaRPr>
          </a:p>
        </p:txBody>
      </p:sp>
      <p:sp>
        <p:nvSpPr>
          <p:cNvPr id="17412" name="Title 4">
            <a:extLst>
              <a:ext uri="{FF2B5EF4-FFF2-40B4-BE49-F238E27FC236}">
                <a16:creationId xmlns:a16="http://schemas.microsoft.com/office/drawing/2014/main" id="{E18A2444-2379-4B65-B181-CAA9D9D98AAC}"/>
              </a:ext>
            </a:extLst>
          </p:cNvPr>
          <p:cNvSpPr txBox="1">
            <a:spLocks/>
          </p:cNvSpPr>
          <p:nvPr/>
        </p:nvSpPr>
        <p:spPr bwMode="auto">
          <a:xfrm>
            <a:off x="457200" y="179388"/>
            <a:ext cx="82296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4300">
              <a:spcBef>
                <a:spcPts val="600"/>
              </a:spcBef>
              <a:buClr>
                <a:srgbClr val="004990"/>
              </a:buClr>
              <a:buFont typeface="Wingdings" panose="05000000000000000000" pitchFamily="2" charset="2"/>
              <a:buChar char="§"/>
              <a:defRPr sz="1600">
                <a:solidFill>
                  <a:schemeClr val="tx1"/>
                </a:solidFill>
                <a:latin typeface="Arial" panose="020B0604020202020204" pitchFamily="34" charset="0"/>
              </a:defRPr>
            </a:lvl1pPr>
            <a:lvl2pPr marL="742950" indent="-285750">
              <a:spcBef>
                <a:spcPts val="300"/>
              </a:spcBef>
              <a:buClr>
                <a:srgbClr val="004990"/>
              </a:buClr>
              <a:buFont typeface="Wingdings" panose="05000000000000000000" pitchFamily="2" charset="2"/>
              <a:buChar char="§"/>
              <a:defRPr sz="1400">
                <a:solidFill>
                  <a:schemeClr val="tx1"/>
                </a:solidFill>
                <a:latin typeface="Arial" panose="020B0604020202020204" pitchFamily="34" charset="0"/>
              </a:defRPr>
            </a:lvl2pPr>
            <a:lvl3pPr marL="1143000" indent="-228600">
              <a:spcBef>
                <a:spcPts val="300"/>
              </a:spcBef>
              <a:buClr>
                <a:srgbClr val="004990"/>
              </a:buClr>
              <a:buFont typeface="Wingdings" panose="05000000000000000000" pitchFamily="2" charset="2"/>
              <a:buChar char="§"/>
              <a:defRPr sz="1100">
                <a:solidFill>
                  <a:schemeClr val="tx1"/>
                </a:solidFill>
                <a:latin typeface="Arial" panose="020B0604020202020204" pitchFamily="34" charset="0"/>
              </a:defRPr>
            </a:lvl3pPr>
            <a:lvl4pPr marL="1600200" indent="-228600">
              <a:spcBef>
                <a:spcPts val="300"/>
              </a:spcBef>
              <a:buClr>
                <a:srgbClr val="004990"/>
              </a:buClr>
              <a:buFont typeface="Times" panose="02020603050405020304" pitchFamily="18" charset="0"/>
              <a:buChar char="•"/>
              <a:defRPr sz="1100">
                <a:solidFill>
                  <a:schemeClr val="tx1"/>
                </a:solidFill>
                <a:latin typeface="Arial" panose="020B0604020202020204" pitchFamily="34" charset="0"/>
              </a:defRPr>
            </a:lvl4pPr>
            <a:lvl5pPr marL="2057400" indent="-228600">
              <a:spcBef>
                <a:spcPts val="300"/>
              </a:spcBef>
              <a:buClr>
                <a:srgbClr val="004990"/>
              </a:buClr>
              <a:buFont typeface="Wingdings" panose="05000000000000000000" pitchFamily="2" charset="2"/>
              <a:buChar char="§"/>
              <a:defRPr sz="1100">
                <a:solidFill>
                  <a:schemeClr val="tx1"/>
                </a:solidFill>
                <a:latin typeface="Arial" panose="020B0604020202020204" pitchFamily="34" charset="0"/>
              </a:defRPr>
            </a:lvl5pPr>
            <a:lvl6pPr marL="2514600" indent="-228600" eaLnBrk="0" fontAlgn="base" hangingPunct="0">
              <a:spcBef>
                <a:spcPts val="300"/>
              </a:spcBef>
              <a:spcAft>
                <a:spcPct val="0"/>
              </a:spcAft>
              <a:buClr>
                <a:srgbClr val="004990"/>
              </a:buClr>
              <a:buFont typeface="Wingdings" panose="05000000000000000000" pitchFamily="2" charset="2"/>
              <a:buChar char="§"/>
              <a:defRPr sz="1100">
                <a:solidFill>
                  <a:schemeClr val="tx1"/>
                </a:solidFill>
                <a:latin typeface="Arial" panose="020B0604020202020204" pitchFamily="34" charset="0"/>
              </a:defRPr>
            </a:lvl6pPr>
            <a:lvl7pPr marL="2971800" indent="-228600" eaLnBrk="0" fontAlgn="base" hangingPunct="0">
              <a:spcBef>
                <a:spcPts val="300"/>
              </a:spcBef>
              <a:spcAft>
                <a:spcPct val="0"/>
              </a:spcAft>
              <a:buClr>
                <a:srgbClr val="004990"/>
              </a:buClr>
              <a:buFont typeface="Wingdings" panose="05000000000000000000" pitchFamily="2" charset="2"/>
              <a:buChar char="§"/>
              <a:defRPr sz="1100">
                <a:solidFill>
                  <a:schemeClr val="tx1"/>
                </a:solidFill>
                <a:latin typeface="Arial" panose="020B0604020202020204" pitchFamily="34" charset="0"/>
              </a:defRPr>
            </a:lvl7pPr>
            <a:lvl8pPr marL="3429000" indent="-228600" eaLnBrk="0" fontAlgn="base" hangingPunct="0">
              <a:spcBef>
                <a:spcPts val="300"/>
              </a:spcBef>
              <a:spcAft>
                <a:spcPct val="0"/>
              </a:spcAft>
              <a:buClr>
                <a:srgbClr val="004990"/>
              </a:buClr>
              <a:buFont typeface="Wingdings" panose="05000000000000000000" pitchFamily="2" charset="2"/>
              <a:buChar char="§"/>
              <a:defRPr sz="1100">
                <a:solidFill>
                  <a:schemeClr val="tx1"/>
                </a:solidFill>
                <a:latin typeface="Arial" panose="020B0604020202020204" pitchFamily="34" charset="0"/>
              </a:defRPr>
            </a:lvl8pPr>
            <a:lvl9pPr marL="3886200" indent="-228600" eaLnBrk="0" fontAlgn="base" hangingPunct="0">
              <a:spcBef>
                <a:spcPts val="300"/>
              </a:spcBef>
              <a:spcAft>
                <a:spcPct val="0"/>
              </a:spcAft>
              <a:buClr>
                <a:srgbClr val="004990"/>
              </a:buClr>
              <a:buFont typeface="Wingdings" panose="05000000000000000000" pitchFamily="2" charset="2"/>
              <a:buChar char="§"/>
              <a:defRPr sz="1100">
                <a:solidFill>
                  <a:schemeClr val="tx1"/>
                </a:solidFill>
                <a:latin typeface="Arial" panose="020B0604020202020204" pitchFamily="34" charset="0"/>
              </a:defRPr>
            </a:lvl9pPr>
          </a:lstStyle>
          <a:p>
            <a:pPr>
              <a:spcBef>
                <a:spcPct val="0"/>
              </a:spcBef>
              <a:buClrTx/>
              <a:buNone/>
            </a:pPr>
            <a:r>
              <a:rPr lang="en-US" sz="2000" dirty="0">
                <a:solidFill>
                  <a:schemeClr val="bg1"/>
                </a:solidFill>
                <a:latin typeface="Arial Black" charset="0"/>
              </a:rPr>
              <a:t>Grace Internship Program</a:t>
            </a:r>
            <a:endParaRPr lang="en-US" altLang="en-US" sz="2000" dirty="0">
              <a:solidFill>
                <a:schemeClr val="bg1"/>
              </a:solidFill>
              <a:latin typeface="Arial Black" charset="0"/>
            </a:endParaRPr>
          </a:p>
        </p:txBody>
      </p:sp>
      <p:pic>
        <p:nvPicPr>
          <p:cNvPr id="17413" name="Picture 7" descr="grace-logo-KO.png">
            <a:extLst>
              <a:ext uri="{FF2B5EF4-FFF2-40B4-BE49-F238E27FC236}">
                <a16:creationId xmlns:a16="http://schemas.microsoft.com/office/drawing/2014/main" id="{C6C05333-9876-46E9-96AC-05220B82DD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82563"/>
            <a:ext cx="1057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417AE31-21DA-49D3-B1FA-14B917A5A9A6}"/>
              </a:ext>
            </a:extLst>
          </p:cNvPr>
          <p:cNvSpPr txBox="1"/>
          <p:nvPr/>
        </p:nvSpPr>
        <p:spPr>
          <a:xfrm>
            <a:off x="7219950" y="6581775"/>
            <a:ext cx="2590800" cy="247650"/>
          </a:xfrm>
          <a:prstGeom prst="rect">
            <a:avLst/>
          </a:prstGeom>
          <a:noFill/>
        </p:spPr>
        <p:txBody>
          <a:bodyPr wrap="square">
            <a:spAutoFit/>
          </a:bodyPr>
          <a:lstStyle/>
          <a:p>
            <a:pPr eaLnBrk="1" fontAlgn="auto" hangingPunct="1">
              <a:spcBef>
                <a:spcPts val="0"/>
              </a:spcBef>
              <a:spcAft>
                <a:spcPts val="0"/>
              </a:spcAft>
              <a:defRPr/>
            </a:pPr>
            <a:r>
              <a:rPr lang="en-US" sz="1000" kern="0" dirty="0">
                <a:solidFill>
                  <a:prstClr val="white">
                    <a:lumMod val="75000"/>
                  </a:prstClr>
                </a:solidFill>
                <a:latin typeface="+mn-lt"/>
              </a:rPr>
              <a:t>© 2019 W. R. Grace &amp; Co.</a:t>
            </a:r>
          </a:p>
        </p:txBody>
      </p:sp>
      <p:sp>
        <p:nvSpPr>
          <p:cNvPr id="12" name="Rectangle 11">
            <a:extLst>
              <a:ext uri="{FF2B5EF4-FFF2-40B4-BE49-F238E27FC236}">
                <a16:creationId xmlns:a16="http://schemas.microsoft.com/office/drawing/2014/main" id="{BC1BFD26-FBF1-42CF-8A5D-D78A16F6B821}"/>
              </a:ext>
            </a:extLst>
          </p:cNvPr>
          <p:cNvSpPr/>
          <p:nvPr/>
        </p:nvSpPr>
        <p:spPr>
          <a:xfrm>
            <a:off x="57896" y="746906"/>
            <a:ext cx="8888508" cy="5501506"/>
          </a:xfrm>
          <a:prstGeom prst="rect">
            <a:avLst/>
          </a:prstGeom>
        </p:spPr>
        <p:txBody>
          <a:bodyPr wrap="square">
            <a:spAutoFit/>
          </a:bodyPr>
          <a:lstStyle/>
          <a:p>
            <a:pPr marL="168275" lvl="1" indent="-168275" defTabSz="914400">
              <a:spcBef>
                <a:spcPts val="900"/>
              </a:spcBef>
              <a:buClr>
                <a:srgbClr val="7AC143"/>
              </a:buClr>
              <a:buSzPct val="100000"/>
              <a:buFont typeface="Wingdings" pitchFamily="2" charset="2"/>
              <a:buChar char="§"/>
              <a:defRPr/>
            </a:pPr>
            <a:r>
              <a:rPr lang="en-US" sz="1600" b="1" dirty="0">
                <a:solidFill>
                  <a:schemeClr val="tx1">
                    <a:lumMod val="75000"/>
                    <a:lumOff val="25000"/>
                  </a:schemeClr>
                </a:solidFill>
                <a:latin typeface="Arial" pitchFamily="34" charset="0"/>
                <a:cs typeface="Arial" pitchFamily="34" charset="0"/>
              </a:rPr>
              <a:t>MISSION</a:t>
            </a:r>
          </a:p>
          <a:p>
            <a:pPr marL="625475" lvl="2" indent="-168275" defTabSz="914400">
              <a:spcBef>
                <a:spcPts val="900"/>
              </a:spcBef>
              <a:buClr>
                <a:srgbClr val="7AC143"/>
              </a:buClr>
              <a:buSzPct val="100000"/>
              <a:buFont typeface="Wingdings" pitchFamily="2" charset="2"/>
              <a:buChar char="§"/>
              <a:defRPr/>
            </a:pPr>
            <a:r>
              <a:rPr lang="en-US" sz="1400" dirty="0">
                <a:solidFill>
                  <a:schemeClr val="tx1">
                    <a:lumMod val="75000"/>
                    <a:lumOff val="25000"/>
                  </a:schemeClr>
                </a:solidFill>
                <a:latin typeface="Arial" pitchFamily="34" charset="0"/>
                <a:cs typeface="Arial" pitchFamily="34" charset="0"/>
              </a:rPr>
              <a:t>The goal of the Internship Program is to create a strong pipeline of talented candidates for future full time career opportunities, as well as provide Grace with skilled students that will accomplish meaningful work. </a:t>
            </a:r>
          </a:p>
          <a:p>
            <a:pPr marL="168275" lvl="1" indent="-168275" defTabSz="914400">
              <a:spcBef>
                <a:spcPts val="900"/>
              </a:spcBef>
              <a:buClr>
                <a:srgbClr val="7AC143"/>
              </a:buClr>
              <a:buSzPct val="100000"/>
              <a:buFont typeface="Wingdings" pitchFamily="2" charset="2"/>
              <a:buChar char="§"/>
              <a:defRPr/>
            </a:pPr>
            <a:r>
              <a:rPr lang="en-US" sz="1400" b="1" dirty="0">
                <a:solidFill>
                  <a:schemeClr val="tx1">
                    <a:lumMod val="75000"/>
                    <a:lumOff val="25000"/>
                  </a:schemeClr>
                </a:solidFill>
                <a:latin typeface="Arial" pitchFamily="34" charset="0"/>
                <a:cs typeface="Arial" pitchFamily="34" charset="0"/>
              </a:rPr>
              <a:t>PROGRAM DETAILS</a:t>
            </a:r>
          </a:p>
          <a:p>
            <a:pPr marL="625475" lvl="2" indent="-168275" defTabSz="914400">
              <a:spcBef>
                <a:spcPts val="900"/>
              </a:spcBef>
              <a:buClr>
                <a:srgbClr val="7AC143"/>
              </a:buClr>
              <a:buSzPct val="100000"/>
              <a:buFont typeface="Wingdings" pitchFamily="2" charset="2"/>
              <a:buChar char="§"/>
              <a:defRPr/>
            </a:pPr>
            <a:r>
              <a:rPr lang="en-US" sz="1400" dirty="0">
                <a:solidFill>
                  <a:schemeClr val="tx1">
                    <a:lumMod val="75000"/>
                    <a:lumOff val="25000"/>
                  </a:schemeClr>
                </a:solidFill>
                <a:latin typeface="Arial" pitchFamily="34" charset="0"/>
                <a:cs typeface="Arial" pitchFamily="34" charset="0"/>
              </a:rPr>
              <a:t>Duration 11-12 weeks</a:t>
            </a:r>
          </a:p>
          <a:p>
            <a:pPr marL="625475" lvl="2" indent="-168275" defTabSz="914400">
              <a:spcBef>
                <a:spcPts val="900"/>
              </a:spcBef>
              <a:buClr>
                <a:srgbClr val="7AC143"/>
              </a:buClr>
              <a:buSzPct val="100000"/>
              <a:buFont typeface="Wingdings" pitchFamily="2" charset="2"/>
              <a:buChar char="§"/>
              <a:defRPr/>
            </a:pPr>
            <a:r>
              <a:rPr lang="en-US" sz="1400" dirty="0">
                <a:solidFill>
                  <a:schemeClr val="tx1">
                    <a:lumMod val="75000"/>
                    <a:lumOff val="25000"/>
                  </a:schemeClr>
                </a:solidFill>
                <a:latin typeface="Arial" pitchFamily="34" charset="0"/>
                <a:cs typeface="Arial" pitchFamily="34" charset="0"/>
              </a:rPr>
              <a:t>Summer Break: May – August </a:t>
            </a:r>
          </a:p>
          <a:p>
            <a:pPr marL="625475" lvl="2" indent="-168275" defTabSz="914400">
              <a:spcBef>
                <a:spcPts val="900"/>
              </a:spcBef>
              <a:buClr>
                <a:srgbClr val="7AC143"/>
              </a:buClr>
              <a:buSzPct val="100000"/>
              <a:buFont typeface="Wingdings" pitchFamily="2" charset="2"/>
              <a:buChar char="§"/>
              <a:defRPr/>
            </a:pPr>
            <a:r>
              <a:rPr lang="en-US" sz="1400" dirty="0">
                <a:solidFill>
                  <a:schemeClr val="tx1">
                    <a:lumMod val="75000"/>
                    <a:lumOff val="25000"/>
                  </a:schemeClr>
                </a:solidFill>
                <a:latin typeface="Arial" pitchFamily="34" charset="0"/>
                <a:cs typeface="Arial" pitchFamily="34" charset="0"/>
              </a:rPr>
              <a:t>Projects located at various sites within the US</a:t>
            </a:r>
          </a:p>
          <a:p>
            <a:pPr marL="625475" lvl="2" indent="-168275" defTabSz="914400">
              <a:spcBef>
                <a:spcPts val="900"/>
              </a:spcBef>
              <a:buClr>
                <a:srgbClr val="7AC143"/>
              </a:buClr>
              <a:buSzPct val="100000"/>
              <a:buFont typeface="Wingdings" pitchFamily="2" charset="2"/>
              <a:buChar char="§"/>
              <a:defRPr/>
            </a:pPr>
            <a:r>
              <a:rPr lang="en-US" sz="1400" dirty="0">
                <a:solidFill>
                  <a:schemeClr val="tx1">
                    <a:lumMod val="75000"/>
                    <a:lumOff val="25000"/>
                  </a:schemeClr>
                </a:solidFill>
                <a:latin typeface="Arial" pitchFamily="34" charset="0"/>
                <a:cs typeface="Arial" pitchFamily="34" charset="0"/>
              </a:rPr>
              <a:t>2019: Maryland (3 sites), Texas (near Houston), Louisiana (Baton Rouge), Illinois (Chicago)</a:t>
            </a:r>
          </a:p>
          <a:p>
            <a:pPr marL="625475" lvl="2" indent="-168275" defTabSz="914400">
              <a:spcBef>
                <a:spcPts val="900"/>
              </a:spcBef>
              <a:buClr>
                <a:srgbClr val="7AC143"/>
              </a:buClr>
              <a:buSzPct val="100000"/>
              <a:buFont typeface="Wingdings" pitchFamily="2" charset="2"/>
              <a:buChar char="§"/>
              <a:defRPr/>
            </a:pPr>
            <a:r>
              <a:rPr lang="en-US" sz="1400" dirty="0">
                <a:solidFill>
                  <a:schemeClr val="tx1">
                    <a:lumMod val="75000"/>
                    <a:lumOff val="25000"/>
                  </a:schemeClr>
                </a:solidFill>
                <a:latin typeface="Arial" pitchFamily="34" charset="0"/>
                <a:cs typeface="Arial" pitchFamily="34" charset="0"/>
              </a:rPr>
              <a:t>Candidates selected based on cumulative GPA, degree/focus, competencies needed for the specific job as well as leadership skills/game changers</a:t>
            </a:r>
          </a:p>
          <a:p>
            <a:pPr marL="168275" lvl="1" indent="-168275" defTabSz="914400">
              <a:spcBef>
                <a:spcPts val="900"/>
              </a:spcBef>
              <a:buClr>
                <a:srgbClr val="7AC143"/>
              </a:buClr>
              <a:buSzPct val="100000"/>
              <a:buFont typeface="Wingdings" pitchFamily="2" charset="2"/>
              <a:buChar char="§"/>
              <a:defRPr/>
            </a:pPr>
            <a:r>
              <a:rPr lang="en-US" sz="1400" b="1" dirty="0">
                <a:solidFill>
                  <a:schemeClr val="tx1">
                    <a:lumMod val="75000"/>
                    <a:lumOff val="25000"/>
                  </a:schemeClr>
                </a:solidFill>
                <a:latin typeface="Arial" pitchFamily="34" charset="0"/>
                <a:cs typeface="Arial" pitchFamily="34" charset="0"/>
              </a:rPr>
              <a:t>INTERNSHIP HIGHLIGHTS</a:t>
            </a:r>
            <a:endParaRPr lang="en-US" sz="1400" dirty="0">
              <a:solidFill>
                <a:schemeClr val="tx1">
                  <a:lumMod val="75000"/>
                  <a:lumOff val="25000"/>
                </a:schemeClr>
              </a:solidFill>
              <a:latin typeface="Arial" pitchFamily="34" charset="0"/>
              <a:cs typeface="Arial" pitchFamily="34" charset="0"/>
            </a:endParaRPr>
          </a:p>
          <a:p>
            <a:pPr marL="625475" lvl="2" indent="-168275" defTabSz="914400">
              <a:spcBef>
                <a:spcPts val="900"/>
              </a:spcBef>
              <a:buClr>
                <a:srgbClr val="7AC143"/>
              </a:buClr>
              <a:buSzPct val="100000"/>
              <a:buFont typeface="Wingdings" pitchFamily="2" charset="2"/>
              <a:buChar char="§"/>
              <a:defRPr/>
            </a:pPr>
            <a:r>
              <a:rPr lang="en-US" sz="1400" dirty="0">
                <a:solidFill>
                  <a:schemeClr val="tx1">
                    <a:lumMod val="75000"/>
                    <a:lumOff val="25000"/>
                  </a:schemeClr>
                </a:solidFill>
                <a:latin typeface="Arial" pitchFamily="34" charset="0"/>
                <a:cs typeface="Arial" pitchFamily="34" charset="0"/>
              </a:rPr>
              <a:t>Orientation/Lab Tours</a:t>
            </a:r>
          </a:p>
          <a:p>
            <a:pPr marL="625475" lvl="2" indent="-168275" defTabSz="914400">
              <a:spcBef>
                <a:spcPts val="900"/>
              </a:spcBef>
              <a:buClr>
                <a:srgbClr val="7AC143"/>
              </a:buClr>
              <a:buSzPct val="100000"/>
              <a:buFont typeface="Wingdings" pitchFamily="2" charset="2"/>
              <a:buChar char="§"/>
              <a:defRPr/>
            </a:pPr>
            <a:r>
              <a:rPr lang="en-US" sz="1400" dirty="0">
                <a:solidFill>
                  <a:schemeClr val="tx1">
                    <a:lumMod val="75000"/>
                    <a:lumOff val="25000"/>
                  </a:schemeClr>
                </a:solidFill>
                <a:latin typeface="Arial" pitchFamily="34" charset="0"/>
                <a:cs typeface="Arial" pitchFamily="34" charset="0"/>
              </a:rPr>
              <a:t>Career Panel </a:t>
            </a:r>
          </a:p>
          <a:p>
            <a:pPr marL="625475" lvl="2" indent="-168275" defTabSz="914400">
              <a:spcBef>
                <a:spcPts val="900"/>
              </a:spcBef>
              <a:buClr>
                <a:srgbClr val="7AC143"/>
              </a:buClr>
              <a:buSzPct val="100000"/>
              <a:buFont typeface="Wingdings" pitchFamily="2" charset="2"/>
              <a:buChar char="§"/>
              <a:defRPr/>
            </a:pPr>
            <a:r>
              <a:rPr lang="en-US" sz="1400" dirty="0">
                <a:solidFill>
                  <a:schemeClr val="tx1">
                    <a:lumMod val="75000"/>
                    <a:lumOff val="25000"/>
                  </a:schemeClr>
                </a:solidFill>
                <a:latin typeface="Arial" pitchFamily="34" charset="0"/>
                <a:cs typeface="Arial" pitchFamily="34" charset="0"/>
              </a:rPr>
              <a:t>Meet n’ Munch over lunch with MLPs, GWN</a:t>
            </a:r>
          </a:p>
          <a:p>
            <a:pPr marL="625475" lvl="2" indent="-168275" defTabSz="914400">
              <a:spcBef>
                <a:spcPts val="900"/>
              </a:spcBef>
              <a:buClr>
                <a:srgbClr val="7AC143"/>
              </a:buClr>
              <a:buSzPct val="100000"/>
              <a:buFont typeface="Wingdings" pitchFamily="2" charset="2"/>
              <a:buChar char="§"/>
              <a:defRPr/>
            </a:pPr>
            <a:r>
              <a:rPr lang="en-US" sz="1400" dirty="0">
                <a:solidFill>
                  <a:schemeClr val="tx1">
                    <a:lumMod val="75000"/>
                    <a:lumOff val="25000"/>
                  </a:schemeClr>
                </a:solidFill>
                <a:latin typeface="Arial" pitchFamily="34" charset="0"/>
                <a:cs typeface="Arial" pitchFamily="34" charset="0"/>
              </a:rPr>
              <a:t>Social Activity (i.e. Pirate ship and dinner in 2019, TBA 2020)</a:t>
            </a:r>
          </a:p>
          <a:p>
            <a:pPr marL="625475" lvl="2" indent="-168275" defTabSz="914400">
              <a:spcBef>
                <a:spcPts val="900"/>
              </a:spcBef>
              <a:buClr>
                <a:srgbClr val="7AC143"/>
              </a:buClr>
              <a:buSzPct val="100000"/>
              <a:buFont typeface="Wingdings" pitchFamily="2" charset="2"/>
              <a:buChar char="§"/>
              <a:defRPr/>
            </a:pPr>
            <a:r>
              <a:rPr lang="en-US" sz="1400" dirty="0">
                <a:solidFill>
                  <a:schemeClr val="tx1">
                    <a:lumMod val="75000"/>
                    <a:lumOff val="25000"/>
                  </a:schemeClr>
                </a:solidFill>
                <a:latin typeface="Arial" pitchFamily="34" charset="0"/>
                <a:cs typeface="Arial" pitchFamily="34" charset="0"/>
              </a:rPr>
              <a:t>The Highlight: End-of-year presentations to Senior Leadership, Group presentations, Gallery walk &amp; picnic</a:t>
            </a:r>
          </a:p>
        </p:txBody>
      </p:sp>
      <p:sp>
        <p:nvSpPr>
          <p:cNvPr id="9" name="Text Placeholder 2">
            <a:extLst>
              <a:ext uri="{FF2B5EF4-FFF2-40B4-BE49-F238E27FC236}">
                <a16:creationId xmlns:a16="http://schemas.microsoft.com/office/drawing/2014/main" id="{7625E006-4E34-42CB-AB2D-FCCB280514C2}"/>
              </a:ext>
            </a:extLst>
          </p:cNvPr>
          <p:cNvSpPr txBox="1">
            <a:spLocks/>
          </p:cNvSpPr>
          <p:nvPr/>
        </p:nvSpPr>
        <p:spPr>
          <a:xfrm>
            <a:off x="0" y="6225702"/>
            <a:ext cx="9143999" cy="327510"/>
          </a:xfrm>
          <a:prstGeom prst="rect">
            <a:avLst/>
          </a:prstGeom>
          <a:solidFill>
            <a:schemeClr val="bg1">
              <a:lumMod val="50000"/>
            </a:schemeClr>
          </a:solidFill>
        </p:spPr>
        <p:txBody>
          <a:bodyPr/>
          <a:lstStyle>
            <a:lvl1pPr marL="177800" marR="0" indent="-177800" algn="l" defTabSz="914400" rtl="0" eaLnBrk="1" fontAlgn="base" latinLnBrk="0" hangingPunct="1">
              <a:lnSpc>
                <a:spcPct val="100000"/>
              </a:lnSpc>
              <a:spcBef>
                <a:spcPts val="600"/>
              </a:spcBef>
              <a:spcAft>
                <a:spcPct val="0"/>
              </a:spcAft>
              <a:buClr>
                <a:schemeClr val="accent1"/>
              </a:buClr>
              <a:buSzTx/>
              <a:buFont typeface="Arial" pitchFamily="34" charset="0"/>
              <a:buChar char="•"/>
              <a:tabLst/>
              <a:defRPr sz="2000" b="0" kern="1200">
                <a:solidFill>
                  <a:schemeClr val="accent6"/>
                </a:solidFill>
                <a:latin typeface="+mn-lt"/>
                <a:ea typeface="ＭＳ Ｐゴシック" pitchFamily="30" charset="-128"/>
                <a:cs typeface="ＭＳ Ｐゴシック" pitchFamily="30" charset="-128"/>
              </a:defRPr>
            </a:lvl1pPr>
            <a:lvl2pPr marL="344488" marR="0" indent="-173038" algn="l" defTabSz="914400" rtl="0" eaLnBrk="1" fontAlgn="base" latinLnBrk="0" hangingPunct="1">
              <a:lnSpc>
                <a:spcPct val="100000"/>
              </a:lnSpc>
              <a:spcBef>
                <a:spcPts val="600"/>
              </a:spcBef>
              <a:spcAft>
                <a:spcPct val="0"/>
              </a:spcAft>
              <a:buClr>
                <a:schemeClr val="accent1"/>
              </a:buClr>
              <a:buSzTx/>
              <a:buFont typeface="Arial" pitchFamily="34" charset="0"/>
              <a:buChar char="•"/>
              <a:tabLst/>
              <a:defRPr sz="1800" kern="1200">
                <a:solidFill>
                  <a:schemeClr val="accent6"/>
                </a:solidFill>
                <a:latin typeface="Arial" pitchFamily="34" charset="0"/>
                <a:ea typeface="ＭＳ Ｐゴシック" pitchFamily="30" charset="-128"/>
                <a:cs typeface="Arial" pitchFamily="34" charset="0"/>
              </a:defRPr>
            </a:lvl2pPr>
            <a:lvl3pPr marL="515938" marR="0" indent="-171450" algn="l" defTabSz="914400" rtl="0" eaLnBrk="1" fontAlgn="base" latinLnBrk="0" hangingPunct="1">
              <a:lnSpc>
                <a:spcPct val="100000"/>
              </a:lnSpc>
              <a:spcBef>
                <a:spcPts val="600"/>
              </a:spcBef>
              <a:spcAft>
                <a:spcPct val="0"/>
              </a:spcAft>
              <a:buClr>
                <a:schemeClr val="accent1"/>
              </a:buClr>
              <a:buSzTx/>
              <a:buFont typeface="Arial" pitchFamily="34" charset="0"/>
              <a:buChar char="•"/>
              <a:tabLst/>
              <a:defRPr lang="en-US" sz="1600" b="0" kern="1200" dirty="0" smtClean="0">
                <a:solidFill>
                  <a:schemeClr val="accent6"/>
                </a:solidFill>
                <a:latin typeface="Arial" pitchFamily="34" charset="0"/>
                <a:ea typeface="ＭＳ Ｐゴシック" pitchFamily="30" charset="-128"/>
                <a:cs typeface="Arial" pitchFamily="34" charset="0"/>
              </a:defRPr>
            </a:lvl3pPr>
            <a:lvl4pPr marL="687388" marR="0" indent="-171450" algn="l" defTabSz="914400" rtl="0" eaLnBrk="1" fontAlgn="base" latinLnBrk="0" hangingPunct="1">
              <a:lnSpc>
                <a:spcPct val="100000"/>
              </a:lnSpc>
              <a:spcBef>
                <a:spcPts val="600"/>
              </a:spcBef>
              <a:spcAft>
                <a:spcPct val="0"/>
              </a:spcAft>
              <a:buClr>
                <a:schemeClr val="accent1"/>
              </a:buClr>
              <a:buSzTx/>
              <a:buFont typeface="Arial" pitchFamily="34" charset="0"/>
              <a:buChar char="•"/>
              <a:tabLst/>
              <a:defRPr sz="1400" kern="1200">
                <a:solidFill>
                  <a:schemeClr val="accent6"/>
                </a:solidFill>
                <a:latin typeface="+mn-lt"/>
                <a:ea typeface="ＭＳ Ｐゴシック" pitchFamily="30" charset="-128"/>
                <a:cs typeface="Arial" charset="0"/>
              </a:defRPr>
            </a:lvl4pPr>
            <a:lvl5pPr marL="860425" marR="0" indent="-173038"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sz="1600" kern="1200">
                <a:solidFill>
                  <a:schemeClr val="accent6"/>
                </a:solidFill>
                <a:latin typeface="+mn-lt"/>
                <a:ea typeface="ＭＳ Ｐゴシック" pitchFamily="30" charset="-128"/>
                <a:cs typeface="Arial" charset="0"/>
              </a:defRPr>
            </a:lvl5pPr>
            <a:lvl6pPr marL="860425" indent="-1778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chemeClr val="bg1"/>
                </a:solidFill>
              </a:rPr>
              <a:t>Apply @ Grace  https://jobs.grace.com/</a:t>
            </a:r>
          </a:p>
          <a:p>
            <a:pPr marL="0" indent="0" algn="ctr">
              <a:buNone/>
            </a:pPr>
            <a:r>
              <a:rPr lang="en-US" dirty="0"/>
              <a:t> </a:t>
            </a:r>
          </a:p>
        </p:txBody>
      </p:sp>
    </p:spTree>
    <p:extLst>
      <p:ext uri="{BB962C8B-B14F-4D97-AF65-F5344CB8AC3E}">
        <p14:creationId xmlns:p14="http://schemas.microsoft.com/office/powerpoint/2010/main" val="228339597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Manufacturing Leadership Program </a:t>
            </a:r>
          </a:p>
        </p:txBody>
      </p:sp>
      <p:sp>
        <p:nvSpPr>
          <p:cNvPr id="4" name="Text Placeholder 3"/>
          <p:cNvSpPr>
            <a:spLocks noGrp="1"/>
          </p:cNvSpPr>
          <p:nvPr>
            <p:ph type="body" sz="quarter" idx="11"/>
          </p:nvPr>
        </p:nvSpPr>
        <p:spPr>
          <a:xfrm>
            <a:off x="665943" y="762488"/>
            <a:ext cx="8453651" cy="2877711"/>
          </a:xfrm>
        </p:spPr>
        <p:txBody>
          <a:bodyPr/>
          <a:lstStyle/>
          <a:p>
            <a:r>
              <a:rPr lang="en-US" sz="1600" dirty="0"/>
              <a:t>Grace’s Manufacturing Leadership Program recruits engineers that have demonstrated technical excellence and strong leadership experience.  </a:t>
            </a:r>
          </a:p>
          <a:p>
            <a:pPr lvl="1"/>
            <a:r>
              <a:rPr lang="en-US" sz="1400" dirty="0"/>
              <a:t>GPA requirement is 3.0 to be considered</a:t>
            </a:r>
          </a:p>
          <a:p>
            <a:pPr lvl="1"/>
            <a:r>
              <a:rPr lang="en-US" sz="1400" dirty="0"/>
              <a:t>Flexibility on assignments / locations  </a:t>
            </a:r>
          </a:p>
          <a:p>
            <a:r>
              <a:rPr lang="en-US" sz="1600" dirty="0"/>
              <a:t>Each MLP completes three, one (1) year assignments.  Examples of assignment areas:</a:t>
            </a:r>
          </a:p>
          <a:p>
            <a:pPr lvl="1"/>
            <a:r>
              <a:rPr lang="en-US" sz="1400" dirty="0"/>
              <a:t>Manufacturing, Quality, Productivity, Strategic Sourcing, Environmental Health and Safety, Process Technology.</a:t>
            </a:r>
          </a:p>
          <a:p>
            <a:r>
              <a:rPr lang="en-US" sz="1600" dirty="0"/>
              <a:t>Locations:  Maryland, Illinois, Indiana, Tennessee, Oregon, Texas, and Louisiana.</a:t>
            </a:r>
          </a:p>
          <a:p>
            <a:r>
              <a:rPr lang="en-US" sz="1600" dirty="0"/>
              <a:t>Currently there are 21 Active MLPs throughout Grace’s US sites. </a:t>
            </a:r>
          </a:p>
          <a:p>
            <a:r>
              <a:rPr lang="en-US" sz="1600" dirty="0"/>
              <a:t>Placement into key roles at the successful completion of the program.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08" y="3720537"/>
            <a:ext cx="3696929" cy="2459484"/>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1415137" y="6180021"/>
            <a:ext cx="2790636" cy="430887"/>
          </a:xfrm>
          <a:prstGeom prst="rect">
            <a:avLst/>
          </a:prstGeom>
          <a:noFill/>
          <a:ln>
            <a:noFill/>
          </a:ln>
        </p:spPr>
        <p:txBody>
          <a:bodyPr wrap="none" lIns="91440" tIns="91440" rIns="91440" bIns="91440" rtlCol="0" anchor="t">
            <a:spAutoFit/>
          </a:bodyPr>
          <a:lstStyle/>
          <a:p>
            <a:pPr marL="0" indent="0">
              <a:spcBef>
                <a:spcPts val="600"/>
              </a:spcBef>
              <a:buClr>
                <a:schemeClr val="accent1"/>
              </a:buClr>
              <a:buFont typeface="Wingdings" charset="2"/>
              <a:buNone/>
            </a:pPr>
            <a:r>
              <a:rPr lang="en-US" sz="1600" dirty="0">
                <a:solidFill>
                  <a:schemeClr val="accent6"/>
                </a:solidFill>
              </a:rPr>
              <a:t>MLP Conference – Fall 2016</a:t>
            </a:r>
          </a:p>
        </p:txBody>
      </p:sp>
      <p:pic>
        <p:nvPicPr>
          <p:cNvPr id="7" name="Picture 6">
            <a:extLst>
              <a:ext uri="{FF2B5EF4-FFF2-40B4-BE49-F238E27FC236}">
                <a16:creationId xmlns:a16="http://schemas.microsoft.com/office/drawing/2014/main" id="{EEDF7AD3-6DB7-4E23-A39F-2FF155826890}"/>
              </a:ext>
            </a:extLst>
          </p:cNvPr>
          <p:cNvPicPr>
            <a:picLocks noChangeAspect="1"/>
          </p:cNvPicPr>
          <p:nvPr/>
        </p:nvPicPr>
        <p:blipFill>
          <a:blip r:embed="rId3"/>
          <a:stretch>
            <a:fillRect/>
          </a:stretch>
        </p:blipFill>
        <p:spPr>
          <a:xfrm>
            <a:off x="4787902" y="3720537"/>
            <a:ext cx="3959561" cy="2495163"/>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211FD90B-6180-4931-AD8F-6DB3C76AE305}"/>
              </a:ext>
            </a:extLst>
          </p:cNvPr>
          <p:cNvSpPr txBox="1"/>
          <p:nvPr/>
        </p:nvSpPr>
        <p:spPr>
          <a:xfrm>
            <a:off x="5372364" y="6182441"/>
            <a:ext cx="2790636" cy="430887"/>
          </a:xfrm>
          <a:prstGeom prst="rect">
            <a:avLst/>
          </a:prstGeom>
          <a:noFill/>
          <a:ln>
            <a:noFill/>
          </a:ln>
        </p:spPr>
        <p:txBody>
          <a:bodyPr wrap="none" lIns="91440" tIns="91440" rIns="91440" bIns="91440" rtlCol="0" anchor="t">
            <a:spAutoFit/>
          </a:bodyPr>
          <a:lstStyle/>
          <a:p>
            <a:pPr marL="0" indent="0">
              <a:spcBef>
                <a:spcPts val="600"/>
              </a:spcBef>
              <a:buClr>
                <a:schemeClr val="accent1"/>
              </a:buClr>
              <a:buFont typeface="Wingdings" charset="2"/>
              <a:buNone/>
            </a:pPr>
            <a:r>
              <a:rPr lang="en-US" sz="1600" dirty="0">
                <a:solidFill>
                  <a:schemeClr val="accent6"/>
                </a:solidFill>
              </a:rPr>
              <a:t>MLP Conference – Fall 2018</a:t>
            </a:r>
          </a:p>
        </p:txBody>
      </p:sp>
    </p:spTree>
    <p:extLst>
      <p:ext uri="{BB962C8B-B14F-4D97-AF65-F5344CB8AC3E}">
        <p14:creationId xmlns:p14="http://schemas.microsoft.com/office/powerpoint/2010/main" val="2849770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6553200"/>
            <a:ext cx="9144000" cy="304800"/>
          </a:xfrm>
          <a:prstGeom prst="rect">
            <a:avLst/>
          </a:prstGeom>
          <a:solidFill>
            <a:srgbClr val="7E80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ysClr val="windowText" lastClr="000000"/>
              </a:solidFill>
            </a:endParaRPr>
          </a:p>
        </p:txBody>
      </p:sp>
      <p:pic>
        <p:nvPicPr>
          <p:cNvPr id="12293" name="Picture 19" descr="UO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95" y="1861088"/>
            <a:ext cx="2008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2" descr="UMD-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2995" y="1143358"/>
            <a:ext cx="20002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5" descr="LSU.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0396" y="2908160"/>
            <a:ext cx="13303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1861" y="5280954"/>
            <a:ext cx="17891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4" descr="https://www.oswego.edu/publications/sites/www.oswego.edu.publications/files/styles/panopoly_image_original/public/logo-horizontal-black.png?itok=NU9FcP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3575" y="2192065"/>
            <a:ext cx="16732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Picture 6" descr="http://styleguide.umbc.edu/files/2014/05/UMBCretrievers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4616" y="5429352"/>
            <a:ext cx="9937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3315710" y="3233600"/>
            <a:ext cx="2155825" cy="723275"/>
          </a:xfrm>
          <a:prstGeom prst="rect">
            <a:avLst/>
          </a:prstGeom>
          <a:noFill/>
          <a:ln>
            <a:noFill/>
          </a:ln>
        </p:spPr>
        <p:txBody>
          <a:bodyPr>
            <a:spAutoFit/>
          </a:bodyPr>
          <a:lstStyle/>
          <a:p>
            <a:pPr algn="ctr" fontAlgn="auto">
              <a:spcBef>
                <a:spcPts val="600"/>
              </a:spcBef>
              <a:spcAft>
                <a:spcPts val="0"/>
              </a:spcAft>
              <a:buClr>
                <a:schemeClr val="accent3"/>
              </a:buClr>
              <a:defRPr/>
            </a:pPr>
            <a:r>
              <a:rPr lang="de-DE" dirty="0">
                <a:latin typeface="+mn-lt"/>
                <a:cs typeface="+mn-cs"/>
              </a:rPr>
              <a:t>University </a:t>
            </a:r>
          </a:p>
          <a:p>
            <a:pPr algn="ctr" fontAlgn="auto">
              <a:spcBef>
                <a:spcPts val="600"/>
              </a:spcBef>
              <a:spcAft>
                <a:spcPts val="0"/>
              </a:spcAft>
              <a:buClr>
                <a:schemeClr val="accent3"/>
              </a:buClr>
              <a:defRPr/>
            </a:pPr>
            <a:r>
              <a:rPr lang="de-DE" dirty="0">
                <a:latin typeface="+mn-lt"/>
                <a:cs typeface="+mn-cs"/>
              </a:rPr>
              <a:t>Partners</a:t>
            </a:r>
            <a:endParaRPr lang="en-US" dirty="0">
              <a:latin typeface="+mn-lt"/>
              <a:cs typeface="+mn-cs"/>
            </a:endParaRPr>
          </a:p>
        </p:txBody>
      </p:sp>
      <p:sp>
        <p:nvSpPr>
          <p:cNvPr id="42" name="Rectangle 41"/>
          <p:cNvSpPr/>
          <p:nvPr/>
        </p:nvSpPr>
        <p:spPr>
          <a:xfrm>
            <a:off x="0" y="0"/>
            <a:ext cx="9144000" cy="639763"/>
          </a:xfrm>
          <a:prstGeom prst="rect">
            <a:avLst/>
          </a:prstGeom>
          <a:solidFill>
            <a:srgbClr val="7AC14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ysClr val="windowText" lastClr="000000"/>
              </a:solidFill>
            </a:endParaRPr>
          </a:p>
        </p:txBody>
      </p:sp>
      <p:sp>
        <p:nvSpPr>
          <p:cNvPr id="12329" name="Title 4"/>
          <p:cNvSpPr txBox="1">
            <a:spLocks/>
          </p:cNvSpPr>
          <p:nvPr/>
        </p:nvSpPr>
        <p:spPr bwMode="auto">
          <a:xfrm>
            <a:off x="457200" y="179388"/>
            <a:ext cx="82296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43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FFFFFF"/>
                </a:solidFill>
              </a:rPr>
              <a:t>Our University Partners</a:t>
            </a:r>
          </a:p>
        </p:txBody>
      </p:sp>
      <p:sp>
        <p:nvSpPr>
          <p:cNvPr id="45" name="TextBox 44"/>
          <p:cNvSpPr txBox="1"/>
          <p:nvPr/>
        </p:nvSpPr>
        <p:spPr>
          <a:xfrm>
            <a:off x="152400" y="6581775"/>
            <a:ext cx="533400" cy="247650"/>
          </a:xfrm>
          <a:prstGeom prst="rect">
            <a:avLst/>
          </a:prstGeom>
          <a:noFill/>
        </p:spPr>
        <p:txBody>
          <a:bodyPr>
            <a:spAutoFit/>
          </a:bodyPr>
          <a:lstStyle/>
          <a:p>
            <a:pPr fontAlgn="auto">
              <a:spcBef>
                <a:spcPts val="0"/>
              </a:spcBef>
              <a:spcAft>
                <a:spcPts val="0"/>
              </a:spcAft>
              <a:defRPr/>
            </a:pPr>
            <a:r>
              <a:rPr lang="de-DE" sz="1000" kern="0" dirty="0">
                <a:solidFill>
                  <a:prstClr val="white">
                    <a:lumMod val="75000"/>
                  </a:prstClr>
                </a:solidFill>
                <a:latin typeface="+mn-lt"/>
              </a:rPr>
              <a:t>4</a:t>
            </a:r>
            <a:endParaRPr lang="en-US" sz="1000" kern="0" dirty="0">
              <a:solidFill>
                <a:prstClr val="white">
                  <a:lumMod val="75000"/>
                </a:prstClr>
              </a:solidFill>
              <a:latin typeface="+mn-lt"/>
            </a:endParaRPr>
          </a:p>
        </p:txBody>
      </p:sp>
      <p:sp>
        <p:nvSpPr>
          <p:cNvPr id="46" name="TextBox 45"/>
          <p:cNvSpPr txBox="1"/>
          <p:nvPr/>
        </p:nvSpPr>
        <p:spPr>
          <a:xfrm>
            <a:off x="762000" y="6581775"/>
            <a:ext cx="2590800" cy="247650"/>
          </a:xfrm>
          <a:prstGeom prst="rect">
            <a:avLst/>
          </a:prstGeom>
          <a:noFill/>
        </p:spPr>
        <p:txBody>
          <a:bodyPr>
            <a:spAutoFit/>
          </a:bodyPr>
          <a:lstStyle/>
          <a:p>
            <a:pPr fontAlgn="auto">
              <a:spcBef>
                <a:spcPts val="0"/>
              </a:spcBef>
              <a:spcAft>
                <a:spcPts val="0"/>
              </a:spcAft>
              <a:defRPr/>
            </a:pPr>
            <a:r>
              <a:rPr lang="en-US" sz="1000" kern="0" dirty="0">
                <a:solidFill>
                  <a:prstClr val="white">
                    <a:lumMod val="75000"/>
                  </a:prstClr>
                </a:solidFill>
                <a:latin typeface="+mn-lt"/>
              </a:rPr>
              <a:t>© 2016 W. R. Grace &amp; Co.</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9904" y="3861340"/>
            <a:ext cx="1414334" cy="390525"/>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697" y="4361245"/>
            <a:ext cx="1445993" cy="622870"/>
          </a:xfrm>
          <a:prstGeom prst="rect">
            <a:avLst/>
          </a:prstGeom>
        </p:spPr>
      </p:pic>
      <p:pic>
        <p:nvPicPr>
          <p:cNvPr id="36" name="Picture 2" descr="http://enterprise.latech.edu/university/graphics/stateT%20with%20wordmar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3954" y="5505395"/>
            <a:ext cx="13843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http://static1.squarespace.com/static/555acd91e4b0f6f761cbb176/t/55b89b4ce4b0c7cc03713ddd/1438161741333/OregStateWide.png"/>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5499915" y="1112961"/>
            <a:ext cx="1903413"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21" name="Straight Arrow Connector 12320"/>
          <p:cNvCxnSpPr/>
          <p:nvPr/>
        </p:nvCxnSpPr>
        <p:spPr>
          <a:xfrm flipV="1">
            <a:off x="4630309" y="1615304"/>
            <a:ext cx="1073517" cy="1363679"/>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2324" name="Straight Arrow Connector 12323"/>
          <p:cNvCxnSpPr>
            <a:endCxn id="12294" idx="2"/>
          </p:cNvCxnSpPr>
          <p:nvPr/>
        </p:nvCxnSpPr>
        <p:spPr>
          <a:xfrm flipH="1" flipV="1">
            <a:off x="3353120" y="1514833"/>
            <a:ext cx="589756" cy="1464150"/>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2327" name="Straight Arrow Connector 12326"/>
          <p:cNvCxnSpPr>
            <a:endCxn id="12293" idx="3"/>
          </p:cNvCxnSpPr>
          <p:nvPr/>
        </p:nvCxnSpPr>
        <p:spPr>
          <a:xfrm flipH="1" flipV="1">
            <a:off x="2229882" y="2039682"/>
            <a:ext cx="1465757" cy="1189841"/>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2330" name="Straight Arrow Connector 12329"/>
          <p:cNvCxnSpPr>
            <a:endCxn id="12295" idx="3"/>
          </p:cNvCxnSpPr>
          <p:nvPr/>
        </p:nvCxnSpPr>
        <p:spPr>
          <a:xfrm flipH="1" flipV="1">
            <a:off x="1620721" y="3197085"/>
            <a:ext cx="1967923" cy="314000"/>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2332" name="Straight Arrow Connector 12331"/>
          <p:cNvCxnSpPr>
            <a:endCxn id="4" idx="3"/>
          </p:cNvCxnSpPr>
          <p:nvPr/>
        </p:nvCxnSpPr>
        <p:spPr>
          <a:xfrm flipH="1">
            <a:off x="1688690" y="3880187"/>
            <a:ext cx="1964647" cy="792493"/>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2334" name="Straight Arrow Connector 12333"/>
          <p:cNvCxnSpPr>
            <a:endCxn id="36" idx="3"/>
          </p:cNvCxnSpPr>
          <p:nvPr/>
        </p:nvCxnSpPr>
        <p:spPr>
          <a:xfrm flipH="1">
            <a:off x="2648254" y="4092715"/>
            <a:ext cx="1196261" cy="1732561"/>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2338" name="Straight Arrow Connector 12337"/>
          <p:cNvCxnSpPr>
            <a:endCxn id="12323" idx="1"/>
          </p:cNvCxnSpPr>
          <p:nvPr/>
        </p:nvCxnSpPr>
        <p:spPr>
          <a:xfrm flipV="1">
            <a:off x="5066114" y="2499246"/>
            <a:ext cx="1947461" cy="771763"/>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2340" name="Straight Arrow Connector 12339"/>
          <p:cNvCxnSpPr>
            <a:endCxn id="2" idx="1"/>
          </p:cNvCxnSpPr>
          <p:nvPr/>
        </p:nvCxnSpPr>
        <p:spPr>
          <a:xfrm>
            <a:off x="5099330" y="3787359"/>
            <a:ext cx="1860574" cy="269244"/>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2342" name="Straight Arrow Connector 12341"/>
          <p:cNvCxnSpPr>
            <a:endCxn id="12309" idx="1"/>
          </p:cNvCxnSpPr>
          <p:nvPr/>
        </p:nvCxnSpPr>
        <p:spPr>
          <a:xfrm>
            <a:off x="4940877" y="4128516"/>
            <a:ext cx="1060984" cy="1338176"/>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cxnSp>
        <p:nvCxnSpPr>
          <p:cNvPr id="12344" name="Straight Arrow Connector 12343"/>
          <p:cNvCxnSpPr>
            <a:endCxn id="12325" idx="0"/>
          </p:cNvCxnSpPr>
          <p:nvPr/>
        </p:nvCxnSpPr>
        <p:spPr>
          <a:xfrm flipH="1">
            <a:off x="4241504" y="4028788"/>
            <a:ext cx="63002" cy="1400564"/>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A5942EF7-7860-4E6F-BE0E-0D2606809FE3}"/>
              </a:ext>
            </a:extLst>
          </p:cNvPr>
          <p:cNvSpPr/>
          <p:nvPr/>
        </p:nvSpPr>
        <p:spPr bwMode="auto">
          <a:xfrm>
            <a:off x="3353120" y="5219700"/>
            <a:ext cx="1898330" cy="1333500"/>
          </a:xfrm>
          <a:prstGeom prst="ellipse">
            <a:avLst/>
          </a:prstGeom>
          <a:noFill/>
          <a:ln w="28575" algn="ctr">
            <a:solidFill>
              <a:srgbClr val="FF0000"/>
            </a:solidFill>
            <a:miter lim="800000"/>
            <a:headEnd/>
            <a:tailEn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600"/>
              </a:spcBef>
              <a:buClr>
                <a:schemeClr val="accent1"/>
              </a:buClr>
            </a:pPr>
            <a:endParaRPr lang="en-US" sz="1600" dirty="0" err="1">
              <a:solidFill>
                <a:schemeClr val="accent6"/>
              </a:solidFill>
            </a:endParaRPr>
          </a:p>
        </p:txBody>
      </p:sp>
    </p:spTree>
    <p:extLst>
      <p:ext uri="{BB962C8B-B14F-4D97-AF65-F5344CB8AC3E}">
        <p14:creationId xmlns:p14="http://schemas.microsoft.com/office/powerpoint/2010/main" val="398493955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35CA359-A841-4225-A55C-A17A915ECE2E}"/>
              </a:ext>
            </a:extLst>
          </p:cNvPr>
          <p:cNvSpPr>
            <a:spLocks noGrp="1"/>
          </p:cNvSpPr>
          <p:nvPr>
            <p:ph type="body" sz="quarter" idx="10"/>
          </p:nvPr>
        </p:nvSpPr>
        <p:spPr>
          <a:xfrm>
            <a:off x="380999" y="914791"/>
            <a:ext cx="8453651" cy="5032147"/>
          </a:xfrm>
        </p:spPr>
        <p:txBody>
          <a:bodyPr/>
          <a:lstStyle/>
          <a:p>
            <a:r>
              <a:rPr lang="en-US" sz="2000" b="1" dirty="0"/>
              <a:t>Utilize your summer break to do something!</a:t>
            </a:r>
          </a:p>
          <a:p>
            <a:pPr lvl="1"/>
            <a:r>
              <a:rPr lang="en-US" sz="1600" dirty="0"/>
              <a:t>Internship in your field</a:t>
            </a:r>
          </a:p>
          <a:p>
            <a:pPr lvl="1"/>
            <a:r>
              <a:rPr lang="en-US" sz="1600" dirty="0"/>
              <a:t>Summer job (Mall, Camp Counselor, Local store)</a:t>
            </a:r>
          </a:p>
          <a:p>
            <a:pPr lvl="1"/>
            <a:r>
              <a:rPr lang="en-US" sz="1600" dirty="0"/>
              <a:t>Research</a:t>
            </a:r>
          </a:p>
          <a:p>
            <a:pPr lvl="1"/>
            <a:r>
              <a:rPr lang="en-US" sz="1600" dirty="0"/>
              <a:t>Volunteering</a:t>
            </a:r>
          </a:p>
          <a:p>
            <a:pPr lvl="1"/>
            <a:r>
              <a:rPr lang="en-US" sz="1600" dirty="0"/>
              <a:t>Missions trips</a:t>
            </a:r>
          </a:p>
          <a:p>
            <a:pPr marL="182880" lvl="1" indent="0">
              <a:buNone/>
            </a:pPr>
            <a:endParaRPr lang="en-US" sz="1600" dirty="0"/>
          </a:p>
          <a:p>
            <a:r>
              <a:rPr lang="en-US" sz="2000" b="1" dirty="0"/>
              <a:t>Leadership skills</a:t>
            </a:r>
          </a:p>
          <a:p>
            <a:pPr lvl="1"/>
            <a:r>
              <a:rPr lang="en-US" sz="1600" dirty="0"/>
              <a:t>Athletic leader</a:t>
            </a:r>
          </a:p>
          <a:p>
            <a:pPr lvl="1"/>
            <a:r>
              <a:rPr lang="en-US" sz="1600" dirty="0"/>
              <a:t>Student Organization Leader</a:t>
            </a:r>
          </a:p>
          <a:p>
            <a:pPr lvl="1"/>
            <a:r>
              <a:rPr lang="en-US" sz="1600" dirty="0"/>
              <a:t>Academic/Group Leader</a:t>
            </a:r>
          </a:p>
          <a:p>
            <a:pPr lvl="1"/>
            <a:r>
              <a:rPr lang="en-US" sz="1600" dirty="0"/>
              <a:t>Church leader</a:t>
            </a:r>
          </a:p>
          <a:p>
            <a:pPr lvl="1"/>
            <a:r>
              <a:rPr lang="en-US" sz="1600" dirty="0"/>
              <a:t>Teaching Assistant</a:t>
            </a:r>
          </a:p>
          <a:p>
            <a:pPr lvl="1"/>
            <a:r>
              <a:rPr lang="en-US" sz="1600" dirty="0"/>
              <a:t>Resident Assistant</a:t>
            </a:r>
          </a:p>
          <a:p>
            <a:pPr lvl="1"/>
            <a:endParaRPr lang="en-US" dirty="0"/>
          </a:p>
        </p:txBody>
      </p:sp>
      <p:sp>
        <p:nvSpPr>
          <p:cNvPr id="3" name="Text Placeholder 2">
            <a:extLst>
              <a:ext uri="{FF2B5EF4-FFF2-40B4-BE49-F238E27FC236}">
                <a16:creationId xmlns:a16="http://schemas.microsoft.com/office/drawing/2014/main" id="{4ECDBE0C-76CA-42A7-8718-B3FE9915C77B}"/>
              </a:ext>
            </a:extLst>
          </p:cNvPr>
          <p:cNvSpPr>
            <a:spLocks noGrp="1"/>
          </p:cNvSpPr>
          <p:nvPr>
            <p:ph type="body" sz="quarter" idx="12"/>
          </p:nvPr>
        </p:nvSpPr>
        <p:spPr/>
        <p:txBody>
          <a:bodyPr/>
          <a:lstStyle/>
          <a:p>
            <a:r>
              <a:rPr lang="en-US" dirty="0"/>
              <a:t>Grace looks for well rounded candidates</a:t>
            </a:r>
          </a:p>
        </p:txBody>
      </p:sp>
      <p:sp>
        <p:nvSpPr>
          <p:cNvPr id="7" name="Title 6">
            <a:extLst>
              <a:ext uri="{FF2B5EF4-FFF2-40B4-BE49-F238E27FC236}">
                <a16:creationId xmlns:a16="http://schemas.microsoft.com/office/drawing/2014/main" id="{A92093FB-A1EA-493F-8667-9DC2C7634D80}"/>
              </a:ext>
            </a:extLst>
          </p:cNvPr>
          <p:cNvSpPr>
            <a:spLocks noGrp="1"/>
          </p:cNvSpPr>
          <p:nvPr>
            <p:ph type="title"/>
          </p:nvPr>
        </p:nvSpPr>
        <p:spPr/>
        <p:txBody>
          <a:bodyPr/>
          <a:lstStyle/>
          <a:p>
            <a:r>
              <a:rPr lang="en-US" dirty="0"/>
              <a:t>What do we look for in a candidate?</a:t>
            </a:r>
          </a:p>
        </p:txBody>
      </p:sp>
    </p:spTree>
    <p:extLst>
      <p:ext uri="{BB962C8B-B14F-4D97-AF65-F5344CB8AC3E}">
        <p14:creationId xmlns:p14="http://schemas.microsoft.com/office/powerpoint/2010/main" val="1808827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780C33D-314A-49C8-BFA6-BF50C9DB1E66}"/>
              </a:ext>
            </a:extLst>
          </p:cNvPr>
          <p:cNvPicPr>
            <a:picLocks noChangeAspect="1"/>
          </p:cNvPicPr>
          <p:nvPr/>
        </p:nvPicPr>
        <p:blipFill>
          <a:blip r:embed="rId3"/>
          <a:stretch>
            <a:fillRect/>
          </a:stretch>
        </p:blipFill>
        <p:spPr>
          <a:xfrm>
            <a:off x="7592265" y="3842427"/>
            <a:ext cx="1496040" cy="1176884"/>
          </a:xfrm>
          <a:prstGeom prst="rect">
            <a:avLst/>
          </a:prstGeom>
        </p:spPr>
      </p:pic>
      <p:sp>
        <p:nvSpPr>
          <p:cNvPr id="17" name="TextBox 16">
            <a:extLst>
              <a:ext uri="{FF2B5EF4-FFF2-40B4-BE49-F238E27FC236}">
                <a16:creationId xmlns:a16="http://schemas.microsoft.com/office/drawing/2014/main" id="{CA8EB589-1913-40E4-AC7A-623F34843F97}"/>
              </a:ext>
            </a:extLst>
          </p:cNvPr>
          <p:cNvSpPr txBox="1"/>
          <p:nvPr/>
        </p:nvSpPr>
        <p:spPr>
          <a:xfrm>
            <a:off x="6935629" y="1355645"/>
            <a:ext cx="1371605" cy="430887"/>
          </a:xfrm>
          <a:prstGeom prst="rect">
            <a:avLst/>
          </a:prstGeom>
          <a:noFill/>
          <a:ln>
            <a:noFill/>
          </a:ln>
        </p:spPr>
        <p:txBody>
          <a:bodyPr wrap="square" lIns="91440" tIns="91440" rIns="91440" bIns="91440" rtlCol="0" anchor="t">
            <a:spAutoFit/>
          </a:bodyPr>
          <a:lstStyle/>
          <a:p>
            <a:pPr marL="0" indent="0">
              <a:spcBef>
                <a:spcPts val="600"/>
              </a:spcBef>
              <a:buClr>
                <a:schemeClr val="accent1"/>
              </a:buClr>
              <a:buFont typeface="Wingdings" charset="2"/>
              <a:buNone/>
            </a:pPr>
            <a:r>
              <a:rPr lang="en-US" sz="1600" b="1" u="sng" dirty="0">
                <a:solidFill>
                  <a:schemeClr val="accent6"/>
                </a:solidFill>
              </a:rPr>
              <a:t>Current Job</a:t>
            </a:r>
            <a:endParaRPr lang="en-US" sz="100" b="1" u="sng" dirty="0">
              <a:solidFill>
                <a:schemeClr val="accent6"/>
              </a:solidFill>
            </a:endParaRPr>
          </a:p>
        </p:txBody>
      </p:sp>
      <p:sp>
        <p:nvSpPr>
          <p:cNvPr id="2" name="Text Placeholder 1">
            <a:extLst>
              <a:ext uri="{FF2B5EF4-FFF2-40B4-BE49-F238E27FC236}">
                <a16:creationId xmlns:a16="http://schemas.microsoft.com/office/drawing/2014/main" id="{6E1264CD-EC0E-4924-9F8A-4DD92A9D7900}"/>
              </a:ext>
            </a:extLst>
          </p:cNvPr>
          <p:cNvSpPr>
            <a:spLocks noGrp="1"/>
          </p:cNvSpPr>
          <p:nvPr>
            <p:ph type="body" sz="quarter" idx="10"/>
          </p:nvPr>
        </p:nvSpPr>
        <p:spPr>
          <a:xfrm>
            <a:off x="130832" y="847166"/>
            <a:ext cx="9013168" cy="307777"/>
          </a:xfrm>
        </p:spPr>
        <p:txBody>
          <a:bodyPr/>
          <a:lstStyle/>
          <a:p>
            <a:r>
              <a:rPr lang="en-US" sz="2000" dirty="0"/>
              <a:t>University of Delaware ‘07: Chemical Engineering</a:t>
            </a:r>
          </a:p>
        </p:txBody>
      </p:sp>
      <p:sp>
        <p:nvSpPr>
          <p:cNvPr id="4" name="Title 3">
            <a:extLst>
              <a:ext uri="{FF2B5EF4-FFF2-40B4-BE49-F238E27FC236}">
                <a16:creationId xmlns:a16="http://schemas.microsoft.com/office/drawing/2014/main" id="{E9A2DAD3-569F-4787-9269-2518D2868267}"/>
              </a:ext>
            </a:extLst>
          </p:cNvPr>
          <p:cNvSpPr>
            <a:spLocks noGrp="1"/>
          </p:cNvSpPr>
          <p:nvPr>
            <p:ph type="title"/>
          </p:nvPr>
        </p:nvSpPr>
        <p:spPr>
          <a:xfrm>
            <a:off x="130832" y="174242"/>
            <a:ext cx="7489168" cy="307777"/>
          </a:xfrm>
        </p:spPr>
        <p:txBody>
          <a:bodyPr/>
          <a:lstStyle/>
          <a:p>
            <a:r>
              <a:rPr lang="en-US" dirty="0"/>
              <a:t>Candice Theodossiou – Business Quality Manager</a:t>
            </a:r>
          </a:p>
        </p:txBody>
      </p:sp>
      <p:pic>
        <p:nvPicPr>
          <p:cNvPr id="13" name="Picture 12">
            <a:extLst>
              <a:ext uri="{FF2B5EF4-FFF2-40B4-BE49-F238E27FC236}">
                <a16:creationId xmlns:a16="http://schemas.microsoft.com/office/drawing/2014/main" id="{97875574-0EBB-4E28-80C2-5FA809CD8A18}"/>
              </a:ext>
            </a:extLst>
          </p:cNvPr>
          <p:cNvPicPr>
            <a:picLocks noChangeAspect="1"/>
          </p:cNvPicPr>
          <p:nvPr/>
        </p:nvPicPr>
        <p:blipFill>
          <a:blip r:embed="rId4"/>
          <a:stretch>
            <a:fillRect/>
          </a:stretch>
        </p:blipFill>
        <p:spPr>
          <a:xfrm>
            <a:off x="7012055" y="1923042"/>
            <a:ext cx="1239373" cy="351362"/>
          </a:xfrm>
          <a:prstGeom prst="rect">
            <a:avLst/>
          </a:prstGeom>
        </p:spPr>
      </p:pic>
      <p:sp>
        <p:nvSpPr>
          <p:cNvPr id="15" name="TextBox 14">
            <a:extLst>
              <a:ext uri="{FF2B5EF4-FFF2-40B4-BE49-F238E27FC236}">
                <a16:creationId xmlns:a16="http://schemas.microsoft.com/office/drawing/2014/main" id="{456B9F36-AD2E-498D-842D-C54A58523589}"/>
              </a:ext>
            </a:extLst>
          </p:cNvPr>
          <p:cNvSpPr txBox="1"/>
          <p:nvPr/>
        </p:nvSpPr>
        <p:spPr>
          <a:xfrm>
            <a:off x="484507" y="1355645"/>
            <a:ext cx="2137919" cy="430887"/>
          </a:xfrm>
          <a:prstGeom prst="rect">
            <a:avLst/>
          </a:prstGeom>
          <a:noFill/>
          <a:ln>
            <a:noFill/>
          </a:ln>
        </p:spPr>
        <p:txBody>
          <a:bodyPr wrap="square" lIns="91440" tIns="91440" rIns="91440" bIns="91440" rtlCol="0" anchor="t">
            <a:spAutoFit/>
          </a:bodyPr>
          <a:lstStyle/>
          <a:p>
            <a:pPr marL="0" indent="0">
              <a:spcBef>
                <a:spcPts val="600"/>
              </a:spcBef>
              <a:buClr>
                <a:schemeClr val="accent1"/>
              </a:buClr>
              <a:buFont typeface="Wingdings" charset="2"/>
              <a:buNone/>
            </a:pPr>
            <a:r>
              <a:rPr lang="en-US" sz="1600" b="1" u="sng" dirty="0">
                <a:solidFill>
                  <a:schemeClr val="accent6"/>
                </a:solidFill>
              </a:rPr>
              <a:t>School Involvement</a:t>
            </a:r>
          </a:p>
        </p:txBody>
      </p:sp>
      <p:sp>
        <p:nvSpPr>
          <p:cNvPr id="16" name="TextBox 15">
            <a:extLst>
              <a:ext uri="{FF2B5EF4-FFF2-40B4-BE49-F238E27FC236}">
                <a16:creationId xmlns:a16="http://schemas.microsoft.com/office/drawing/2014/main" id="{0584414A-7287-40A4-A2C0-332B9270B5BE}"/>
              </a:ext>
            </a:extLst>
          </p:cNvPr>
          <p:cNvSpPr txBox="1"/>
          <p:nvPr/>
        </p:nvSpPr>
        <p:spPr>
          <a:xfrm>
            <a:off x="3929391" y="1355645"/>
            <a:ext cx="1285219" cy="430887"/>
          </a:xfrm>
          <a:prstGeom prst="rect">
            <a:avLst/>
          </a:prstGeom>
          <a:noFill/>
          <a:ln>
            <a:noFill/>
          </a:ln>
        </p:spPr>
        <p:txBody>
          <a:bodyPr wrap="square" lIns="91440" tIns="91440" rIns="91440" bIns="91440" rtlCol="0" anchor="t">
            <a:spAutoFit/>
          </a:bodyPr>
          <a:lstStyle/>
          <a:p>
            <a:pPr marL="0" indent="0">
              <a:spcBef>
                <a:spcPts val="600"/>
              </a:spcBef>
              <a:buClr>
                <a:schemeClr val="accent1"/>
              </a:buClr>
              <a:buFont typeface="Wingdings" charset="2"/>
              <a:buNone/>
            </a:pPr>
            <a:r>
              <a:rPr lang="en-US" sz="1600" b="1" u="sng" dirty="0">
                <a:solidFill>
                  <a:schemeClr val="accent6"/>
                </a:solidFill>
              </a:rPr>
              <a:t>Internships</a:t>
            </a:r>
          </a:p>
        </p:txBody>
      </p:sp>
      <p:sp>
        <p:nvSpPr>
          <p:cNvPr id="21" name="TextBox 20">
            <a:extLst>
              <a:ext uri="{FF2B5EF4-FFF2-40B4-BE49-F238E27FC236}">
                <a16:creationId xmlns:a16="http://schemas.microsoft.com/office/drawing/2014/main" id="{3161002B-B6FA-49B4-85BC-E3A3F788B63D}"/>
              </a:ext>
            </a:extLst>
          </p:cNvPr>
          <p:cNvSpPr txBox="1"/>
          <p:nvPr/>
        </p:nvSpPr>
        <p:spPr>
          <a:xfrm>
            <a:off x="6175179" y="2277482"/>
            <a:ext cx="2913126" cy="3862596"/>
          </a:xfrm>
          <a:prstGeom prst="rect">
            <a:avLst/>
          </a:prstGeom>
          <a:noFill/>
          <a:ln>
            <a:noFill/>
          </a:ln>
        </p:spPr>
        <p:txBody>
          <a:bodyPr wrap="square" lIns="91440" tIns="91440" rIns="91440" bIns="91440" rtlCol="0" anchor="t">
            <a:spAutoFit/>
          </a:bodyPr>
          <a:lstStyle/>
          <a:p>
            <a:pPr defTabSz="914400" fontAlgn="base">
              <a:spcBef>
                <a:spcPts val="600"/>
              </a:spcBef>
              <a:spcAft>
                <a:spcPct val="0"/>
              </a:spcAft>
              <a:buClr>
                <a:srgbClr val="7AC143"/>
              </a:buClr>
            </a:pPr>
            <a:r>
              <a:rPr lang="en-US" sz="1400" b="1" dirty="0">
                <a:solidFill>
                  <a:srgbClr val="5F6062"/>
                </a:solidFill>
                <a:ea typeface="ＭＳ Ｐゴシック" pitchFamily="30" charset="-128"/>
              </a:rPr>
              <a:t>Manufacturing Leadership Program (Rotations)</a:t>
            </a:r>
          </a:p>
          <a:p>
            <a:pPr marL="285750" indent="-285750" defTabSz="914400" fontAlgn="base">
              <a:spcBef>
                <a:spcPts val="600"/>
              </a:spcBef>
              <a:spcAft>
                <a:spcPct val="0"/>
              </a:spcAft>
              <a:buClr>
                <a:srgbClr val="7AC143"/>
              </a:buClr>
              <a:buFont typeface="Arial" panose="020B0604020202020204" pitchFamily="34" charset="0"/>
              <a:buChar char="−"/>
            </a:pPr>
            <a:r>
              <a:rPr lang="en-US" sz="1400" dirty="0">
                <a:solidFill>
                  <a:srgbClr val="5F6062"/>
                </a:solidFill>
                <a:ea typeface="ＭＳ Ｐゴシック" pitchFamily="30" charset="-128"/>
              </a:rPr>
              <a:t>Production Engineer (NJ)</a:t>
            </a:r>
          </a:p>
          <a:p>
            <a:pPr marL="285750" indent="-285750" defTabSz="914400" fontAlgn="base">
              <a:spcBef>
                <a:spcPts val="600"/>
              </a:spcBef>
              <a:spcAft>
                <a:spcPct val="0"/>
              </a:spcAft>
              <a:buClr>
                <a:srgbClr val="7AC143"/>
              </a:buClr>
              <a:buFont typeface="Arial" panose="020B0604020202020204" pitchFamily="34" charset="0"/>
              <a:buChar char="−"/>
            </a:pPr>
            <a:r>
              <a:rPr lang="en-US" sz="1400" dirty="0">
                <a:solidFill>
                  <a:srgbClr val="5F6062"/>
                </a:solidFill>
                <a:ea typeface="ＭＳ Ｐゴシック" pitchFamily="30" charset="-128"/>
              </a:rPr>
              <a:t>Production Engineer (MD)</a:t>
            </a:r>
          </a:p>
          <a:p>
            <a:pPr marL="285750" indent="-285750" defTabSz="914400" fontAlgn="base">
              <a:spcBef>
                <a:spcPts val="600"/>
              </a:spcBef>
              <a:spcAft>
                <a:spcPct val="0"/>
              </a:spcAft>
              <a:buClr>
                <a:srgbClr val="7AC143"/>
              </a:buClr>
              <a:buFont typeface="Arial" panose="020B0604020202020204" pitchFamily="34" charset="0"/>
              <a:buChar char="−"/>
            </a:pPr>
            <a:r>
              <a:rPr lang="en-US" sz="1400" dirty="0">
                <a:solidFill>
                  <a:srgbClr val="5F6062"/>
                </a:solidFill>
                <a:ea typeface="ＭＳ Ｐゴシック" pitchFamily="30" charset="-128"/>
              </a:rPr>
              <a:t>Black Belt (MD)</a:t>
            </a:r>
          </a:p>
          <a:p>
            <a:pPr defTabSz="914400" fontAlgn="base">
              <a:spcBef>
                <a:spcPts val="600"/>
              </a:spcBef>
              <a:spcAft>
                <a:spcPct val="0"/>
              </a:spcAft>
              <a:buClr>
                <a:srgbClr val="7AC143"/>
              </a:buClr>
            </a:pPr>
            <a:endParaRPr lang="en-US" sz="1400" dirty="0">
              <a:solidFill>
                <a:srgbClr val="5F6062"/>
              </a:solidFill>
              <a:ea typeface="ＭＳ Ｐゴシック" pitchFamily="30" charset="-128"/>
            </a:endParaRPr>
          </a:p>
          <a:p>
            <a:pPr defTabSz="914400" fontAlgn="base">
              <a:spcBef>
                <a:spcPts val="600"/>
              </a:spcBef>
              <a:spcAft>
                <a:spcPct val="0"/>
              </a:spcAft>
              <a:buClr>
                <a:srgbClr val="7AC143"/>
              </a:buClr>
            </a:pPr>
            <a:endParaRPr lang="en-US" sz="1400" dirty="0">
              <a:solidFill>
                <a:srgbClr val="5F6062"/>
              </a:solidFill>
              <a:ea typeface="ＭＳ Ｐゴシック" pitchFamily="30" charset="-128"/>
            </a:endParaRPr>
          </a:p>
          <a:p>
            <a:pPr defTabSz="914400" fontAlgn="base">
              <a:spcBef>
                <a:spcPts val="600"/>
              </a:spcBef>
              <a:spcAft>
                <a:spcPct val="0"/>
              </a:spcAft>
              <a:buClr>
                <a:srgbClr val="7AC143"/>
              </a:buClr>
            </a:pPr>
            <a:endParaRPr lang="en-US" sz="1400" dirty="0">
              <a:solidFill>
                <a:srgbClr val="5F6062"/>
              </a:solidFill>
              <a:ea typeface="ＭＳ Ｐゴシック" pitchFamily="30" charset="-128"/>
            </a:endParaRPr>
          </a:p>
          <a:p>
            <a:pPr defTabSz="914400" fontAlgn="base">
              <a:spcBef>
                <a:spcPts val="600"/>
              </a:spcBef>
              <a:spcAft>
                <a:spcPct val="0"/>
              </a:spcAft>
              <a:buClr>
                <a:srgbClr val="7AC143"/>
              </a:buClr>
            </a:pPr>
            <a:r>
              <a:rPr lang="en-US" sz="1400" b="1" dirty="0">
                <a:solidFill>
                  <a:srgbClr val="5F6062"/>
                </a:solidFill>
                <a:ea typeface="ＭＳ Ｐゴシック" pitchFamily="30" charset="-128"/>
              </a:rPr>
              <a:t>Permanent Roles</a:t>
            </a:r>
          </a:p>
          <a:p>
            <a:pPr marL="285750" indent="-285750" defTabSz="914400" fontAlgn="base">
              <a:spcBef>
                <a:spcPts val="600"/>
              </a:spcBef>
              <a:spcAft>
                <a:spcPct val="0"/>
              </a:spcAft>
              <a:buClr>
                <a:srgbClr val="7AC143"/>
              </a:buClr>
              <a:buFont typeface="Arial" panose="020B0604020202020204" pitchFamily="34" charset="0"/>
              <a:buChar char="−"/>
            </a:pPr>
            <a:r>
              <a:rPr lang="en-US" sz="1400" dirty="0">
                <a:solidFill>
                  <a:srgbClr val="5F6062"/>
                </a:solidFill>
                <a:ea typeface="ＭＳ Ｐゴシック" pitchFamily="30" charset="-128"/>
              </a:rPr>
              <a:t>Production Engineer </a:t>
            </a:r>
          </a:p>
          <a:p>
            <a:pPr marL="285750" indent="-285750" defTabSz="914400" fontAlgn="base">
              <a:spcBef>
                <a:spcPts val="600"/>
              </a:spcBef>
              <a:spcAft>
                <a:spcPct val="0"/>
              </a:spcAft>
              <a:buClr>
                <a:srgbClr val="7AC143"/>
              </a:buClr>
              <a:buFont typeface="Arial" panose="020B0604020202020204" pitchFamily="34" charset="0"/>
              <a:buChar char="−"/>
            </a:pPr>
            <a:r>
              <a:rPr lang="en-US" sz="1400" dirty="0">
                <a:solidFill>
                  <a:srgbClr val="5F6062"/>
                </a:solidFill>
                <a:ea typeface="ＭＳ Ｐゴシック" pitchFamily="30" charset="-128"/>
              </a:rPr>
              <a:t>Quality Engineer (Corporate)</a:t>
            </a:r>
          </a:p>
          <a:p>
            <a:pPr marL="285750" indent="-285750" defTabSz="914400" fontAlgn="base">
              <a:spcBef>
                <a:spcPts val="600"/>
              </a:spcBef>
              <a:spcAft>
                <a:spcPct val="0"/>
              </a:spcAft>
              <a:buClr>
                <a:srgbClr val="7AC143"/>
              </a:buClr>
              <a:buFont typeface="Arial" panose="020B0604020202020204" pitchFamily="34" charset="0"/>
              <a:buChar char="−"/>
            </a:pPr>
            <a:r>
              <a:rPr lang="en-US" sz="1400" dirty="0">
                <a:solidFill>
                  <a:srgbClr val="5F6062"/>
                </a:solidFill>
                <a:ea typeface="ＭＳ Ｐゴシック" pitchFamily="30" charset="-128"/>
              </a:rPr>
              <a:t>Quality Manager (Corporate)</a:t>
            </a:r>
          </a:p>
          <a:p>
            <a:pPr lvl="1" defTabSz="914400" fontAlgn="base">
              <a:spcBef>
                <a:spcPts val="600"/>
              </a:spcBef>
              <a:spcAft>
                <a:spcPct val="0"/>
              </a:spcAft>
              <a:buClr>
                <a:srgbClr val="7AC143"/>
              </a:buClr>
            </a:pPr>
            <a:endParaRPr lang="en-US" sz="1600" dirty="0">
              <a:solidFill>
                <a:srgbClr val="5F6062"/>
              </a:solidFill>
              <a:ea typeface="ＭＳ Ｐゴシック" pitchFamily="30" charset="-128"/>
            </a:endParaRPr>
          </a:p>
        </p:txBody>
      </p:sp>
      <p:cxnSp>
        <p:nvCxnSpPr>
          <p:cNvPr id="18" name="Straight Connector 17">
            <a:extLst>
              <a:ext uri="{FF2B5EF4-FFF2-40B4-BE49-F238E27FC236}">
                <a16:creationId xmlns:a16="http://schemas.microsoft.com/office/drawing/2014/main" id="{0FFFE028-D9A7-44A8-9696-5ACCF69653D8}"/>
              </a:ext>
            </a:extLst>
          </p:cNvPr>
          <p:cNvCxnSpPr>
            <a:cxnSpLocks/>
          </p:cNvCxnSpPr>
          <p:nvPr/>
        </p:nvCxnSpPr>
        <p:spPr>
          <a:xfrm flipH="1">
            <a:off x="2958860" y="1276709"/>
            <a:ext cx="70411" cy="5279366"/>
          </a:xfrm>
          <a:prstGeom prst="line">
            <a:avLst/>
          </a:prstGeom>
          <a:ln w="38100">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25ED9D7-FE1D-4CA4-B0B6-E332840F8B6C}"/>
              </a:ext>
            </a:extLst>
          </p:cNvPr>
          <p:cNvCxnSpPr>
            <a:cxnSpLocks/>
          </p:cNvCxnSpPr>
          <p:nvPr/>
        </p:nvCxnSpPr>
        <p:spPr>
          <a:xfrm flipH="1">
            <a:off x="6097524" y="1276709"/>
            <a:ext cx="363" cy="5279366"/>
          </a:xfrm>
          <a:prstGeom prst="line">
            <a:avLst/>
          </a:prstGeom>
          <a:ln w="38100">
            <a:tailEnd type="none" w="med" len="med"/>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47BF0DA7-F126-4452-AD01-DC8F1A153BF5}"/>
              </a:ext>
            </a:extLst>
          </p:cNvPr>
          <p:cNvPicPr>
            <a:picLocks noChangeAspect="1"/>
          </p:cNvPicPr>
          <p:nvPr/>
        </p:nvPicPr>
        <p:blipFill>
          <a:blip r:embed="rId5"/>
          <a:stretch>
            <a:fillRect/>
          </a:stretch>
        </p:blipFill>
        <p:spPr>
          <a:xfrm>
            <a:off x="379164" y="1924850"/>
            <a:ext cx="1045570" cy="1127860"/>
          </a:xfrm>
          <a:prstGeom prst="rect">
            <a:avLst/>
          </a:prstGeom>
        </p:spPr>
      </p:pic>
      <p:pic>
        <p:nvPicPr>
          <p:cNvPr id="6" name="Picture 5">
            <a:extLst>
              <a:ext uri="{FF2B5EF4-FFF2-40B4-BE49-F238E27FC236}">
                <a16:creationId xmlns:a16="http://schemas.microsoft.com/office/drawing/2014/main" id="{12BBCC9A-F9C7-492F-8A80-33ED295B6B0D}"/>
              </a:ext>
            </a:extLst>
          </p:cNvPr>
          <p:cNvPicPr>
            <a:picLocks noChangeAspect="1"/>
          </p:cNvPicPr>
          <p:nvPr/>
        </p:nvPicPr>
        <p:blipFill>
          <a:blip r:embed="rId6"/>
          <a:stretch>
            <a:fillRect/>
          </a:stretch>
        </p:blipFill>
        <p:spPr>
          <a:xfrm>
            <a:off x="759622" y="3059269"/>
            <a:ext cx="2057400" cy="1371600"/>
          </a:xfrm>
          <a:prstGeom prst="rect">
            <a:avLst/>
          </a:prstGeom>
        </p:spPr>
      </p:pic>
      <p:pic>
        <p:nvPicPr>
          <p:cNvPr id="8" name="Picture 7">
            <a:extLst>
              <a:ext uri="{FF2B5EF4-FFF2-40B4-BE49-F238E27FC236}">
                <a16:creationId xmlns:a16="http://schemas.microsoft.com/office/drawing/2014/main" id="{6DF8DFE2-B985-459A-BAE0-34BB6DEA4519}"/>
              </a:ext>
            </a:extLst>
          </p:cNvPr>
          <p:cNvPicPr>
            <a:picLocks noChangeAspect="1"/>
          </p:cNvPicPr>
          <p:nvPr/>
        </p:nvPicPr>
        <p:blipFill>
          <a:blip r:embed="rId7"/>
          <a:stretch>
            <a:fillRect/>
          </a:stretch>
        </p:blipFill>
        <p:spPr>
          <a:xfrm>
            <a:off x="153104" y="4772025"/>
            <a:ext cx="1619250" cy="1619250"/>
          </a:xfrm>
          <a:prstGeom prst="rect">
            <a:avLst/>
          </a:prstGeom>
        </p:spPr>
      </p:pic>
      <p:sp>
        <p:nvSpPr>
          <p:cNvPr id="12" name="TextBox 11">
            <a:extLst>
              <a:ext uri="{FF2B5EF4-FFF2-40B4-BE49-F238E27FC236}">
                <a16:creationId xmlns:a16="http://schemas.microsoft.com/office/drawing/2014/main" id="{BD626BCA-5439-4274-BDFA-E0C2C2BDA3CE}"/>
              </a:ext>
            </a:extLst>
          </p:cNvPr>
          <p:cNvSpPr txBox="1"/>
          <p:nvPr/>
        </p:nvSpPr>
        <p:spPr>
          <a:xfrm>
            <a:off x="1612900" y="2139950"/>
            <a:ext cx="1112064" cy="553998"/>
          </a:xfrm>
          <a:prstGeom prst="rect">
            <a:avLst/>
          </a:prstGeom>
          <a:noFill/>
          <a:ln>
            <a:noFill/>
          </a:ln>
        </p:spPr>
        <p:txBody>
          <a:bodyPr wrap="square" lIns="91440" tIns="91440" rIns="91440" bIns="91440" rtlCol="0" anchor="t">
            <a:spAutoFit/>
          </a:bodyPr>
          <a:lstStyle/>
          <a:p>
            <a:pPr marL="0" indent="0" algn="ctr">
              <a:spcBef>
                <a:spcPts val="600"/>
              </a:spcBef>
              <a:buClr>
                <a:schemeClr val="accent1"/>
              </a:buClr>
              <a:buFont typeface="Wingdings" charset="2"/>
              <a:buNone/>
            </a:pPr>
            <a:r>
              <a:rPr lang="en-US" sz="1200" dirty="0"/>
              <a:t>Chemical Engineering</a:t>
            </a:r>
          </a:p>
        </p:txBody>
      </p:sp>
      <p:sp>
        <p:nvSpPr>
          <p:cNvPr id="22" name="TextBox 21">
            <a:extLst>
              <a:ext uri="{FF2B5EF4-FFF2-40B4-BE49-F238E27FC236}">
                <a16:creationId xmlns:a16="http://schemas.microsoft.com/office/drawing/2014/main" id="{52AF22B9-97FD-4064-AB79-97E186C355CC}"/>
              </a:ext>
            </a:extLst>
          </p:cNvPr>
          <p:cNvSpPr txBox="1"/>
          <p:nvPr/>
        </p:nvSpPr>
        <p:spPr>
          <a:xfrm>
            <a:off x="-13479" y="3393866"/>
            <a:ext cx="1112064" cy="553998"/>
          </a:xfrm>
          <a:prstGeom prst="rect">
            <a:avLst/>
          </a:prstGeom>
          <a:noFill/>
          <a:ln>
            <a:noFill/>
          </a:ln>
        </p:spPr>
        <p:txBody>
          <a:bodyPr wrap="square" lIns="91440" tIns="91440" rIns="91440" bIns="91440" rtlCol="0" anchor="t">
            <a:spAutoFit/>
          </a:bodyPr>
          <a:lstStyle/>
          <a:p>
            <a:pPr marL="0" indent="0" algn="ctr">
              <a:spcBef>
                <a:spcPts val="600"/>
              </a:spcBef>
              <a:buClr>
                <a:schemeClr val="accent1"/>
              </a:buClr>
              <a:buFont typeface="Wingdings" charset="2"/>
              <a:buNone/>
            </a:pPr>
            <a:r>
              <a:rPr lang="en-US" sz="1200" dirty="0"/>
              <a:t>Vice President</a:t>
            </a:r>
          </a:p>
        </p:txBody>
      </p:sp>
      <p:sp>
        <p:nvSpPr>
          <p:cNvPr id="23" name="TextBox 22">
            <a:extLst>
              <a:ext uri="{FF2B5EF4-FFF2-40B4-BE49-F238E27FC236}">
                <a16:creationId xmlns:a16="http://schemas.microsoft.com/office/drawing/2014/main" id="{B2ABB4BF-792A-4AFE-81E4-D3A0BB24C0F2}"/>
              </a:ext>
            </a:extLst>
          </p:cNvPr>
          <p:cNvSpPr txBox="1"/>
          <p:nvPr/>
        </p:nvSpPr>
        <p:spPr>
          <a:xfrm>
            <a:off x="1782547" y="5214575"/>
            <a:ext cx="1112064" cy="369332"/>
          </a:xfrm>
          <a:prstGeom prst="rect">
            <a:avLst/>
          </a:prstGeom>
          <a:noFill/>
          <a:ln>
            <a:noFill/>
          </a:ln>
        </p:spPr>
        <p:txBody>
          <a:bodyPr wrap="square" lIns="91440" tIns="91440" rIns="91440" bIns="91440" rtlCol="0" anchor="t">
            <a:spAutoFit/>
          </a:bodyPr>
          <a:lstStyle/>
          <a:p>
            <a:pPr marL="0" indent="0" algn="ctr">
              <a:spcBef>
                <a:spcPts val="600"/>
              </a:spcBef>
              <a:buClr>
                <a:schemeClr val="accent1"/>
              </a:buClr>
              <a:buFont typeface="Wingdings" charset="2"/>
              <a:buNone/>
            </a:pPr>
            <a:r>
              <a:rPr lang="en-US" sz="1200" dirty="0"/>
              <a:t>Treasurer</a:t>
            </a:r>
          </a:p>
        </p:txBody>
      </p:sp>
      <p:pic>
        <p:nvPicPr>
          <p:cNvPr id="24" name="Picture 23">
            <a:extLst>
              <a:ext uri="{FF2B5EF4-FFF2-40B4-BE49-F238E27FC236}">
                <a16:creationId xmlns:a16="http://schemas.microsoft.com/office/drawing/2014/main" id="{711F5C0E-10DE-4DA1-8661-0B0364B0A785}"/>
              </a:ext>
            </a:extLst>
          </p:cNvPr>
          <p:cNvPicPr>
            <a:picLocks noChangeAspect="1"/>
          </p:cNvPicPr>
          <p:nvPr/>
        </p:nvPicPr>
        <p:blipFill>
          <a:blip r:embed="rId8"/>
          <a:stretch>
            <a:fillRect/>
          </a:stretch>
        </p:blipFill>
        <p:spPr>
          <a:xfrm>
            <a:off x="3599260" y="1786532"/>
            <a:ext cx="1905000" cy="1905000"/>
          </a:xfrm>
          <a:prstGeom prst="rect">
            <a:avLst/>
          </a:prstGeom>
        </p:spPr>
      </p:pic>
      <p:pic>
        <p:nvPicPr>
          <p:cNvPr id="26" name="Picture 25">
            <a:extLst>
              <a:ext uri="{FF2B5EF4-FFF2-40B4-BE49-F238E27FC236}">
                <a16:creationId xmlns:a16="http://schemas.microsoft.com/office/drawing/2014/main" id="{E39CD528-1657-4B26-9AAF-C6A33BD26C68}"/>
              </a:ext>
            </a:extLst>
          </p:cNvPr>
          <p:cNvPicPr>
            <a:picLocks noChangeAspect="1"/>
          </p:cNvPicPr>
          <p:nvPr/>
        </p:nvPicPr>
        <p:blipFill>
          <a:blip r:embed="rId9"/>
          <a:stretch>
            <a:fillRect/>
          </a:stretch>
        </p:blipFill>
        <p:spPr>
          <a:xfrm>
            <a:off x="3700190" y="4041230"/>
            <a:ext cx="1743619" cy="1743619"/>
          </a:xfrm>
          <a:prstGeom prst="rect">
            <a:avLst/>
          </a:prstGeom>
        </p:spPr>
      </p:pic>
    </p:spTree>
    <p:extLst>
      <p:ext uri="{BB962C8B-B14F-4D97-AF65-F5344CB8AC3E}">
        <p14:creationId xmlns:p14="http://schemas.microsoft.com/office/powerpoint/2010/main" val="35206118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A8EB589-1913-40E4-AC7A-623F34843F97}"/>
              </a:ext>
            </a:extLst>
          </p:cNvPr>
          <p:cNvSpPr txBox="1"/>
          <p:nvPr/>
        </p:nvSpPr>
        <p:spPr>
          <a:xfrm>
            <a:off x="6935629" y="1355645"/>
            <a:ext cx="1371605" cy="430887"/>
          </a:xfrm>
          <a:prstGeom prst="rect">
            <a:avLst/>
          </a:prstGeom>
          <a:noFill/>
          <a:ln>
            <a:noFill/>
          </a:ln>
        </p:spPr>
        <p:txBody>
          <a:bodyPr wrap="square" lIns="91440" tIns="91440" rIns="91440" bIns="91440" rtlCol="0" anchor="t">
            <a:spAutoFit/>
          </a:bodyPr>
          <a:lstStyle/>
          <a:p>
            <a:pPr marL="0" indent="0">
              <a:spcBef>
                <a:spcPts val="600"/>
              </a:spcBef>
              <a:buClr>
                <a:schemeClr val="accent1"/>
              </a:buClr>
              <a:buFont typeface="Wingdings" charset="2"/>
              <a:buNone/>
            </a:pPr>
            <a:r>
              <a:rPr lang="en-US" sz="1600" b="1" u="sng" dirty="0">
                <a:solidFill>
                  <a:schemeClr val="accent6"/>
                </a:solidFill>
              </a:rPr>
              <a:t>Current Job</a:t>
            </a:r>
            <a:endParaRPr lang="en-US" sz="100" b="1" u="sng" dirty="0">
              <a:solidFill>
                <a:schemeClr val="accent6"/>
              </a:solidFill>
            </a:endParaRPr>
          </a:p>
        </p:txBody>
      </p:sp>
      <p:pic>
        <p:nvPicPr>
          <p:cNvPr id="10" name="Picture 9">
            <a:extLst>
              <a:ext uri="{FF2B5EF4-FFF2-40B4-BE49-F238E27FC236}">
                <a16:creationId xmlns:a16="http://schemas.microsoft.com/office/drawing/2014/main" id="{EB79A32E-9CDD-48C3-9665-0469209C7242}"/>
              </a:ext>
            </a:extLst>
          </p:cNvPr>
          <p:cNvPicPr>
            <a:picLocks noChangeAspect="1"/>
          </p:cNvPicPr>
          <p:nvPr/>
        </p:nvPicPr>
        <p:blipFill rotWithShape="1">
          <a:blip r:embed="rId3"/>
          <a:srcRect l="10553" t="6773" r="9252" b="14738"/>
          <a:stretch/>
        </p:blipFill>
        <p:spPr>
          <a:xfrm>
            <a:off x="710865" y="3033409"/>
            <a:ext cx="1518259" cy="1486009"/>
          </a:xfrm>
          <a:prstGeom prst="rect">
            <a:avLst/>
          </a:prstGeom>
        </p:spPr>
      </p:pic>
      <p:sp>
        <p:nvSpPr>
          <p:cNvPr id="2" name="Text Placeholder 1">
            <a:extLst>
              <a:ext uri="{FF2B5EF4-FFF2-40B4-BE49-F238E27FC236}">
                <a16:creationId xmlns:a16="http://schemas.microsoft.com/office/drawing/2014/main" id="{6E1264CD-EC0E-4924-9F8A-4DD92A9D7900}"/>
              </a:ext>
            </a:extLst>
          </p:cNvPr>
          <p:cNvSpPr>
            <a:spLocks noGrp="1"/>
          </p:cNvSpPr>
          <p:nvPr>
            <p:ph type="body" sz="quarter" idx="10"/>
          </p:nvPr>
        </p:nvSpPr>
        <p:spPr>
          <a:xfrm>
            <a:off x="130832" y="847166"/>
            <a:ext cx="9013168" cy="307777"/>
          </a:xfrm>
        </p:spPr>
        <p:txBody>
          <a:bodyPr/>
          <a:lstStyle/>
          <a:p>
            <a:r>
              <a:rPr lang="en-US" sz="2000" dirty="0"/>
              <a:t>UMBC ‘19: Chemical Engineering B.S. &amp; Biological Sciences B.A.</a:t>
            </a:r>
          </a:p>
        </p:txBody>
      </p:sp>
      <p:sp>
        <p:nvSpPr>
          <p:cNvPr id="4" name="Title 3">
            <a:extLst>
              <a:ext uri="{FF2B5EF4-FFF2-40B4-BE49-F238E27FC236}">
                <a16:creationId xmlns:a16="http://schemas.microsoft.com/office/drawing/2014/main" id="{E9A2DAD3-569F-4787-9269-2518D2868267}"/>
              </a:ext>
            </a:extLst>
          </p:cNvPr>
          <p:cNvSpPr>
            <a:spLocks noGrp="1"/>
          </p:cNvSpPr>
          <p:nvPr>
            <p:ph type="title"/>
          </p:nvPr>
        </p:nvSpPr>
        <p:spPr>
          <a:xfrm>
            <a:off x="130832" y="174242"/>
            <a:ext cx="7489168" cy="307777"/>
          </a:xfrm>
        </p:spPr>
        <p:txBody>
          <a:bodyPr/>
          <a:lstStyle/>
          <a:p>
            <a:r>
              <a:rPr lang="en-US" dirty="0"/>
              <a:t>Rachel Katzenberger – 1</a:t>
            </a:r>
            <a:r>
              <a:rPr lang="en-US" baseline="30000" dirty="0"/>
              <a:t>st</a:t>
            </a:r>
            <a:r>
              <a:rPr lang="en-US" dirty="0"/>
              <a:t> Year MLP @ Corporate HQ</a:t>
            </a:r>
          </a:p>
        </p:txBody>
      </p:sp>
      <p:pic>
        <p:nvPicPr>
          <p:cNvPr id="5" name="Picture 4">
            <a:extLst>
              <a:ext uri="{FF2B5EF4-FFF2-40B4-BE49-F238E27FC236}">
                <a16:creationId xmlns:a16="http://schemas.microsoft.com/office/drawing/2014/main" id="{D2966E63-663D-4E9B-98A8-5A62E52410DF}"/>
              </a:ext>
            </a:extLst>
          </p:cNvPr>
          <p:cNvPicPr>
            <a:picLocks noChangeAspect="1"/>
          </p:cNvPicPr>
          <p:nvPr/>
        </p:nvPicPr>
        <p:blipFill>
          <a:blip r:embed="rId4"/>
          <a:stretch>
            <a:fillRect/>
          </a:stretch>
        </p:blipFill>
        <p:spPr>
          <a:xfrm>
            <a:off x="472835" y="1968552"/>
            <a:ext cx="1994319" cy="901165"/>
          </a:xfrm>
          <a:prstGeom prst="rect">
            <a:avLst/>
          </a:prstGeom>
        </p:spPr>
      </p:pic>
      <p:pic>
        <p:nvPicPr>
          <p:cNvPr id="9" name="Picture 8">
            <a:extLst>
              <a:ext uri="{FF2B5EF4-FFF2-40B4-BE49-F238E27FC236}">
                <a16:creationId xmlns:a16="http://schemas.microsoft.com/office/drawing/2014/main" id="{3872269F-4930-48C2-9337-C1F91F75ED68}"/>
              </a:ext>
            </a:extLst>
          </p:cNvPr>
          <p:cNvPicPr>
            <a:picLocks noChangeAspect="1"/>
          </p:cNvPicPr>
          <p:nvPr/>
        </p:nvPicPr>
        <p:blipFill rotWithShape="1">
          <a:blip r:embed="rId5"/>
          <a:srcRect l="14186" r="11644"/>
          <a:stretch/>
        </p:blipFill>
        <p:spPr>
          <a:xfrm>
            <a:off x="814242" y="4683111"/>
            <a:ext cx="1311505" cy="1324496"/>
          </a:xfrm>
          <a:prstGeom prst="rect">
            <a:avLst/>
          </a:prstGeom>
        </p:spPr>
      </p:pic>
      <p:cxnSp>
        <p:nvCxnSpPr>
          <p:cNvPr id="11" name="Straight Connector 10">
            <a:extLst>
              <a:ext uri="{FF2B5EF4-FFF2-40B4-BE49-F238E27FC236}">
                <a16:creationId xmlns:a16="http://schemas.microsoft.com/office/drawing/2014/main" id="{8D075550-746F-43DC-B30E-888F65E29341}"/>
              </a:ext>
            </a:extLst>
          </p:cNvPr>
          <p:cNvCxnSpPr>
            <a:cxnSpLocks/>
          </p:cNvCxnSpPr>
          <p:nvPr/>
        </p:nvCxnSpPr>
        <p:spPr>
          <a:xfrm flipH="1">
            <a:off x="6097524" y="1293961"/>
            <a:ext cx="3044952" cy="0"/>
          </a:xfrm>
          <a:prstGeom prst="line">
            <a:avLst/>
          </a:prstGeom>
          <a:ln w="38100">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97875574-0EBB-4E28-80C2-5FA809CD8A18}"/>
              </a:ext>
            </a:extLst>
          </p:cNvPr>
          <p:cNvPicPr>
            <a:picLocks noChangeAspect="1"/>
          </p:cNvPicPr>
          <p:nvPr/>
        </p:nvPicPr>
        <p:blipFill>
          <a:blip r:embed="rId6"/>
          <a:stretch>
            <a:fillRect/>
          </a:stretch>
        </p:blipFill>
        <p:spPr>
          <a:xfrm>
            <a:off x="6552077" y="1924850"/>
            <a:ext cx="2153097" cy="610403"/>
          </a:xfrm>
          <a:prstGeom prst="rect">
            <a:avLst/>
          </a:prstGeom>
        </p:spPr>
      </p:pic>
      <p:pic>
        <p:nvPicPr>
          <p:cNvPr id="7" name="Picture 6">
            <a:extLst>
              <a:ext uri="{FF2B5EF4-FFF2-40B4-BE49-F238E27FC236}">
                <a16:creationId xmlns:a16="http://schemas.microsoft.com/office/drawing/2014/main" id="{83CD54F3-A9E6-407D-9E32-0A0F92B74B21}"/>
              </a:ext>
            </a:extLst>
          </p:cNvPr>
          <p:cNvPicPr>
            <a:picLocks noChangeAspect="1"/>
          </p:cNvPicPr>
          <p:nvPr/>
        </p:nvPicPr>
        <p:blipFill rotWithShape="1">
          <a:blip r:embed="rId7"/>
          <a:srcRect l="12035" r="12253"/>
          <a:stretch/>
        </p:blipFill>
        <p:spPr>
          <a:xfrm>
            <a:off x="3611919" y="2412968"/>
            <a:ext cx="1920162" cy="1268084"/>
          </a:xfrm>
          <a:prstGeom prst="rect">
            <a:avLst/>
          </a:prstGeom>
        </p:spPr>
      </p:pic>
      <p:pic>
        <p:nvPicPr>
          <p:cNvPr id="14" name="Picture 13">
            <a:extLst>
              <a:ext uri="{FF2B5EF4-FFF2-40B4-BE49-F238E27FC236}">
                <a16:creationId xmlns:a16="http://schemas.microsoft.com/office/drawing/2014/main" id="{FE81C70A-8D60-4FFC-995C-014588C4A8AA}"/>
              </a:ext>
            </a:extLst>
          </p:cNvPr>
          <p:cNvPicPr>
            <a:picLocks noChangeAspect="1"/>
          </p:cNvPicPr>
          <p:nvPr/>
        </p:nvPicPr>
        <p:blipFill rotWithShape="1">
          <a:blip r:embed="rId8"/>
          <a:srcRect l="5419" t="11450" r="8898" b="11461"/>
          <a:stretch/>
        </p:blipFill>
        <p:spPr>
          <a:xfrm>
            <a:off x="3511669" y="4422759"/>
            <a:ext cx="2120662" cy="594042"/>
          </a:xfrm>
          <a:prstGeom prst="rect">
            <a:avLst/>
          </a:prstGeom>
        </p:spPr>
      </p:pic>
      <p:sp>
        <p:nvSpPr>
          <p:cNvPr id="15" name="TextBox 14">
            <a:extLst>
              <a:ext uri="{FF2B5EF4-FFF2-40B4-BE49-F238E27FC236}">
                <a16:creationId xmlns:a16="http://schemas.microsoft.com/office/drawing/2014/main" id="{456B9F36-AD2E-498D-842D-C54A58523589}"/>
              </a:ext>
            </a:extLst>
          </p:cNvPr>
          <p:cNvSpPr txBox="1"/>
          <p:nvPr/>
        </p:nvSpPr>
        <p:spPr>
          <a:xfrm>
            <a:off x="484507" y="1355645"/>
            <a:ext cx="2137919" cy="430887"/>
          </a:xfrm>
          <a:prstGeom prst="rect">
            <a:avLst/>
          </a:prstGeom>
          <a:noFill/>
          <a:ln>
            <a:noFill/>
          </a:ln>
        </p:spPr>
        <p:txBody>
          <a:bodyPr wrap="square" lIns="91440" tIns="91440" rIns="91440" bIns="91440" rtlCol="0" anchor="t">
            <a:spAutoFit/>
          </a:bodyPr>
          <a:lstStyle/>
          <a:p>
            <a:pPr marL="0" indent="0">
              <a:spcBef>
                <a:spcPts val="600"/>
              </a:spcBef>
              <a:buClr>
                <a:schemeClr val="accent1"/>
              </a:buClr>
              <a:buFont typeface="Wingdings" charset="2"/>
              <a:buNone/>
            </a:pPr>
            <a:r>
              <a:rPr lang="en-US" sz="1600" b="1" u="sng" dirty="0">
                <a:solidFill>
                  <a:schemeClr val="accent6"/>
                </a:solidFill>
              </a:rPr>
              <a:t>School Involvement</a:t>
            </a:r>
          </a:p>
        </p:txBody>
      </p:sp>
      <p:sp>
        <p:nvSpPr>
          <p:cNvPr id="16" name="TextBox 15">
            <a:extLst>
              <a:ext uri="{FF2B5EF4-FFF2-40B4-BE49-F238E27FC236}">
                <a16:creationId xmlns:a16="http://schemas.microsoft.com/office/drawing/2014/main" id="{0584414A-7287-40A4-A2C0-332B9270B5BE}"/>
              </a:ext>
            </a:extLst>
          </p:cNvPr>
          <p:cNvSpPr txBox="1"/>
          <p:nvPr/>
        </p:nvSpPr>
        <p:spPr>
          <a:xfrm>
            <a:off x="3929391" y="1355645"/>
            <a:ext cx="1285219" cy="430887"/>
          </a:xfrm>
          <a:prstGeom prst="rect">
            <a:avLst/>
          </a:prstGeom>
          <a:noFill/>
          <a:ln>
            <a:noFill/>
          </a:ln>
        </p:spPr>
        <p:txBody>
          <a:bodyPr wrap="square" lIns="91440" tIns="91440" rIns="91440" bIns="91440" rtlCol="0" anchor="t">
            <a:spAutoFit/>
          </a:bodyPr>
          <a:lstStyle/>
          <a:p>
            <a:pPr marL="0" indent="0">
              <a:spcBef>
                <a:spcPts val="600"/>
              </a:spcBef>
              <a:buClr>
                <a:schemeClr val="accent1"/>
              </a:buClr>
              <a:buFont typeface="Wingdings" charset="2"/>
              <a:buNone/>
            </a:pPr>
            <a:r>
              <a:rPr lang="en-US" sz="1600" b="1" u="sng" dirty="0">
                <a:solidFill>
                  <a:schemeClr val="accent6"/>
                </a:solidFill>
              </a:rPr>
              <a:t>Internships</a:t>
            </a:r>
          </a:p>
        </p:txBody>
      </p:sp>
      <p:sp>
        <p:nvSpPr>
          <p:cNvPr id="21" name="TextBox 20">
            <a:extLst>
              <a:ext uri="{FF2B5EF4-FFF2-40B4-BE49-F238E27FC236}">
                <a16:creationId xmlns:a16="http://schemas.microsoft.com/office/drawing/2014/main" id="{3161002B-B6FA-49B4-85BC-E3A3F788B63D}"/>
              </a:ext>
            </a:extLst>
          </p:cNvPr>
          <p:cNvSpPr txBox="1"/>
          <p:nvPr/>
        </p:nvSpPr>
        <p:spPr>
          <a:xfrm>
            <a:off x="6331783" y="2624863"/>
            <a:ext cx="2613809" cy="3924151"/>
          </a:xfrm>
          <a:prstGeom prst="rect">
            <a:avLst/>
          </a:prstGeom>
          <a:noFill/>
          <a:ln>
            <a:noFill/>
          </a:ln>
        </p:spPr>
        <p:txBody>
          <a:bodyPr wrap="square" lIns="91440" tIns="91440" rIns="91440" bIns="91440" rtlCol="0" anchor="t">
            <a:spAutoFit/>
          </a:bodyPr>
          <a:lstStyle/>
          <a:p>
            <a:pPr defTabSz="914400" fontAlgn="base">
              <a:spcBef>
                <a:spcPts val="600"/>
              </a:spcBef>
              <a:spcAft>
                <a:spcPct val="0"/>
              </a:spcAft>
              <a:buClr>
                <a:srgbClr val="7AC143"/>
              </a:buClr>
            </a:pPr>
            <a:r>
              <a:rPr lang="en-US" sz="1600" dirty="0">
                <a:solidFill>
                  <a:srgbClr val="5F6062"/>
                </a:solidFill>
                <a:ea typeface="ＭＳ Ｐゴシック" pitchFamily="30" charset="-128"/>
              </a:rPr>
              <a:t>Manufacturing Leadership Program</a:t>
            </a:r>
          </a:p>
          <a:p>
            <a:pPr marL="285750" indent="-285750" defTabSz="914400" fontAlgn="base">
              <a:spcBef>
                <a:spcPts val="600"/>
              </a:spcBef>
              <a:spcAft>
                <a:spcPct val="0"/>
              </a:spcAft>
              <a:buClr>
                <a:srgbClr val="7AC143"/>
              </a:buClr>
              <a:buFont typeface="Arial" panose="020B0604020202020204" pitchFamily="34" charset="0"/>
              <a:buChar char="−"/>
            </a:pPr>
            <a:r>
              <a:rPr lang="en-US" sz="1600" dirty="0">
                <a:solidFill>
                  <a:srgbClr val="5F6062"/>
                </a:solidFill>
                <a:ea typeface="ＭＳ Ｐゴシック" pitchFamily="30" charset="-128"/>
              </a:rPr>
              <a:t>1</a:t>
            </a:r>
            <a:r>
              <a:rPr lang="en-US" sz="1600" baseline="30000" dirty="0">
                <a:solidFill>
                  <a:srgbClr val="5F6062"/>
                </a:solidFill>
                <a:ea typeface="ＭＳ Ｐゴシック" pitchFamily="30" charset="-128"/>
              </a:rPr>
              <a:t>st</a:t>
            </a:r>
            <a:r>
              <a:rPr lang="en-US" sz="1600" dirty="0">
                <a:solidFill>
                  <a:srgbClr val="5F6062"/>
                </a:solidFill>
                <a:ea typeface="ＭＳ Ｐゴシック" pitchFamily="30" charset="-128"/>
              </a:rPr>
              <a:t> Rotation: Materials Technologies, Productivity Engineer</a:t>
            </a:r>
          </a:p>
          <a:p>
            <a:pPr marL="742950" lvl="1" indent="-285750" defTabSz="914400" fontAlgn="base">
              <a:spcBef>
                <a:spcPts val="600"/>
              </a:spcBef>
              <a:spcAft>
                <a:spcPct val="0"/>
              </a:spcAft>
              <a:buClr>
                <a:srgbClr val="7AC143"/>
              </a:buClr>
              <a:buFont typeface="Arial" panose="020B0604020202020204" pitchFamily="34" charset="0"/>
              <a:buChar char="−"/>
            </a:pPr>
            <a:r>
              <a:rPr lang="en-US" sz="1600" dirty="0">
                <a:solidFill>
                  <a:srgbClr val="5F6062"/>
                </a:solidFill>
                <a:ea typeface="ＭＳ Ｐゴシック" pitchFamily="30" charset="-128"/>
              </a:rPr>
              <a:t>Monthly Operating Reviews</a:t>
            </a:r>
          </a:p>
          <a:p>
            <a:pPr marL="742950" lvl="1" indent="-285750" defTabSz="914400" fontAlgn="base">
              <a:spcBef>
                <a:spcPts val="600"/>
              </a:spcBef>
              <a:spcAft>
                <a:spcPct val="0"/>
              </a:spcAft>
              <a:buClr>
                <a:srgbClr val="7AC143"/>
              </a:buClr>
              <a:buFont typeface="Arial" panose="020B0604020202020204" pitchFamily="34" charset="0"/>
              <a:buChar char="−"/>
            </a:pPr>
            <a:r>
              <a:rPr lang="en-US" sz="1600" dirty="0">
                <a:solidFill>
                  <a:srgbClr val="5F6062"/>
                </a:solidFill>
                <a:ea typeface="ＭＳ Ｐゴシック" pitchFamily="30" charset="-128"/>
              </a:rPr>
              <a:t>TeamGuru Data Integrity</a:t>
            </a:r>
          </a:p>
          <a:p>
            <a:pPr marL="742950" lvl="1" indent="-285750" defTabSz="914400" fontAlgn="base">
              <a:spcBef>
                <a:spcPts val="600"/>
              </a:spcBef>
              <a:spcAft>
                <a:spcPct val="0"/>
              </a:spcAft>
              <a:buClr>
                <a:srgbClr val="7AC143"/>
              </a:buClr>
              <a:buFont typeface="Arial" panose="020B0604020202020204" pitchFamily="34" charset="0"/>
              <a:buChar char="−"/>
            </a:pPr>
            <a:r>
              <a:rPr lang="en-US" sz="1600" dirty="0">
                <a:solidFill>
                  <a:srgbClr val="5F6062"/>
                </a:solidFill>
                <a:ea typeface="ＭＳ Ｐゴシック" pitchFamily="30" charset="-128"/>
              </a:rPr>
              <a:t>Capacity Model</a:t>
            </a:r>
          </a:p>
          <a:p>
            <a:pPr marL="742950" lvl="1" indent="-285750" defTabSz="914400" fontAlgn="base">
              <a:spcBef>
                <a:spcPts val="600"/>
              </a:spcBef>
              <a:spcAft>
                <a:spcPct val="0"/>
              </a:spcAft>
              <a:buClr>
                <a:srgbClr val="7AC143"/>
              </a:buClr>
              <a:buFont typeface="Arial" panose="020B0604020202020204" pitchFamily="34" charset="0"/>
              <a:buChar char="−"/>
            </a:pPr>
            <a:r>
              <a:rPr lang="en-US" sz="1600" dirty="0">
                <a:solidFill>
                  <a:srgbClr val="5F6062"/>
                </a:solidFill>
                <a:ea typeface="ＭＳ Ｐゴシック" pitchFamily="30" charset="-128"/>
              </a:rPr>
              <a:t>PHLI</a:t>
            </a:r>
          </a:p>
          <a:p>
            <a:pPr lvl="1" defTabSz="914400" fontAlgn="base">
              <a:spcBef>
                <a:spcPts val="600"/>
              </a:spcBef>
              <a:spcAft>
                <a:spcPct val="0"/>
              </a:spcAft>
              <a:buClr>
                <a:srgbClr val="7AC143"/>
              </a:buClr>
            </a:pPr>
            <a:endParaRPr lang="en-US" sz="1600" dirty="0">
              <a:solidFill>
                <a:srgbClr val="5F6062"/>
              </a:solidFill>
              <a:ea typeface="ＭＳ Ｐゴシック" pitchFamily="30" charset="-128"/>
            </a:endParaRPr>
          </a:p>
          <a:p>
            <a:pPr marL="285750" indent="-285750" defTabSz="914400" fontAlgn="base">
              <a:spcBef>
                <a:spcPts val="600"/>
              </a:spcBef>
              <a:spcAft>
                <a:spcPct val="0"/>
              </a:spcAft>
              <a:buClr>
                <a:srgbClr val="7AC143"/>
              </a:buClr>
              <a:buFont typeface="Arial" panose="020B0604020202020204" pitchFamily="34" charset="0"/>
              <a:buChar char="−"/>
            </a:pPr>
            <a:r>
              <a:rPr lang="en-US" sz="1600" dirty="0">
                <a:solidFill>
                  <a:srgbClr val="5F6062"/>
                </a:solidFill>
                <a:ea typeface="ＭＳ Ｐゴシック" pitchFamily="30" charset="-128"/>
              </a:rPr>
              <a:t>2</a:t>
            </a:r>
            <a:r>
              <a:rPr lang="en-US" sz="1600" baseline="30000" dirty="0">
                <a:solidFill>
                  <a:srgbClr val="5F6062"/>
                </a:solidFill>
                <a:ea typeface="ＭＳ Ｐゴシック" pitchFamily="30" charset="-128"/>
              </a:rPr>
              <a:t>nd</a:t>
            </a:r>
            <a:r>
              <a:rPr lang="en-US" sz="1600" dirty="0">
                <a:solidFill>
                  <a:srgbClr val="5F6062"/>
                </a:solidFill>
                <a:ea typeface="ＭＳ Ｐゴシック" pitchFamily="30" charset="-128"/>
              </a:rPr>
              <a:t> &amp; 3</a:t>
            </a:r>
            <a:r>
              <a:rPr lang="en-US" sz="1600" baseline="30000" dirty="0">
                <a:solidFill>
                  <a:srgbClr val="5F6062"/>
                </a:solidFill>
                <a:ea typeface="ＭＳ Ｐゴシック" pitchFamily="30" charset="-128"/>
              </a:rPr>
              <a:t>rd</a:t>
            </a:r>
            <a:r>
              <a:rPr lang="en-US" sz="1600" dirty="0">
                <a:solidFill>
                  <a:srgbClr val="5F6062"/>
                </a:solidFill>
                <a:ea typeface="ＭＳ Ｐゴシック" pitchFamily="30" charset="-128"/>
              </a:rPr>
              <a:t> Rotation: TBD</a:t>
            </a:r>
          </a:p>
        </p:txBody>
      </p:sp>
      <p:cxnSp>
        <p:nvCxnSpPr>
          <p:cNvPr id="18" name="Straight Connector 17">
            <a:extLst>
              <a:ext uri="{FF2B5EF4-FFF2-40B4-BE49-F238E27FC236}">
                <a16:creationId xmlns:a16="http://schemas.microsoft.com/office/drawing/2014/main" id="{0FFFE028-D9A7-44A8-9696-5ACCF69653D8}"/>
              </a:ext>
            </a:extLst>
          </p:cNvPr>
          <p:cNvCxnSpPr>
            <a:cxnSpLocks/>
          </p:cNvCxnSpPr>
          <p:nvPr/>
        </p:nvCxnSpPr>
        <p:spPr>
          <a:xfrm flipH="1">
            <a:off x="2958860" y="1276709"/>
            <a:ext cx="70411" cy="5279366"/>
          </a:xfrm>
          <a:prstGeom prst="line">
            <a:avLst/>
          </a:prstGeom>
          <a:ln w="38100">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25ED9D7-FE1D-4CA4-B0B6-E332840F8B6C}"/>
              </a:ext>
            </a:extLst>
          </p:cNvPr>
          <p:cNvCxnSpPr>
            <a:cxnSpLocks/>
          </p:cNvCxnSpPr>
          <p:nvPr/>
        </p:nvCxnSpPr>
        <p:spPr>
          <a:xfrm flipH="1">
            <a:off x="6097524" y="1276709"/>
            <a:ext cx="363" cy="5279366"/>
          </a:xfrm>
          <a:prstGeom prst="line">
            <a:avLst/>
          </a:prstGeom>
          <a:ln w="38100">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7677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A71D6-DE33-AC4A-B3B4-AE19212D0152}"/>
              </a:ext>
            </a:extLst>
          </p:cNvPr>
          <p:cNvSpPr>
            <a:spLocks noGrp="1"/>
          </p:cNvSpPr>
          <p:nvPr>
            <p:ph type="body" sz="quarter" idx="11"/>
          </p:nvPr>
        </p:nvSpPr>
        <p:spPr/>
        <p:txBody>
          <a:bodyPr/>
          <a:lstStyle/>
          <a:p>
            <a:r>
              <a:rPr lang="en-US" dirty="0"/>
              <a:t>Thank you.</a:t>
            </a:r>
          </a:p>
        </p:txBody>
      </p:sp>
      <p:sp>
        <p:nvSpPr>
          <p:cNvPr id="3" name="TextBox 2">
            <a:extLst>
              <a:ext uri="{FF2B5EF4-FFF2-40B4-BE49-F238E27FC236}">
                <a16:creationId xmlns:a16="http://schemas.microsoft.com/office/drawing/2014/main" id="{5F07E89E-598A-1B4A-867C-34C47F218992}"/>
              </a:ext>
            </a:extLst>
          </p:cNvPr>
          <p:cNvSpPr txBox="1"/>
          <p:nvPr/>
        </p:nvSpPr>
        <p:spPr>
          <a:xfrm>
            <a:off x="454581" y="2979365"/>
            <a:ext cx="2663270" cy="1169551"/>
          </a:xfrm>
          <a:prstGeom prst="rect">
            <a:avLst/>
          </a:prstGeom>
          <a:solidFill>
            <a:schemeClr val="bg2"/>
          </a:solidFill>
          <a:ln>
            <a:noFill/>
          </a:ln>
        </p:spPr>
        <p:txBody>
          <a:bodyPr wrap="square" lIns="91440" tIns="91440" rIns="91440" bIns="91440" rtlCol="0" anchor="t">
            <a:spAutoFit/>
          </a:bodyPr>
          <a:lstStyle/>
          <a:p>
            <a:r>
              <a:rPr lang="en-US" sz="1600" dirty="0">
                <a:solidFill>
                  <a:schemeClr val="bg1"/>
                </a:solidFill>
                <a:hlinkClick r:id="rId2"/>
              </a:rPr>
              <a:t>www.grace.com</a:t>
            </a:r>
            <a:endParaRPr lang="en-US" sz="1600" dirty="0">
              <a:solidFill>
                <a:schemeClr val="bg1"/>
              </a:solidFill>
            </a:endParaRPr>
          </a:p>
          <a:p>
            <a:endParaRPr lang="en-US" sz="1600" dirty="0">
              <a:solidFill>
                <a:schemeClr val="bg1"/>
              </a:solidFill>
            </a:endParaRPr>
          </a:p>
          <a:p>
            <a:r>
              <a:rPr lang="en-US" sz="1600" dirty="0">
                <a:solidFill>
                  <a:srgbClr val="0070C0"/>
                </a:solidFill>
              </a:rPr>
              <a:t>Careers @ Grace</a:t>
            </a:r>
          </a:p>
          <a:p>
            <a:r>
              <a:rPr lang="en-US" sz="1600" dirty="0">
                <a:solidFill>
                  <a:srgbClr val="0070C0"/>
                </a:solidFill>
              </a:rPr>
              <a:t>https://jobs.grace.com/</a:t>
            </a:r>
          </a:p>
        </p:txBody>
      </p:sp>
    </p:spTree>
    <p:extLst>
      <p:ext uri="{BB962C8B-B14F-4D97-AF65-F5344CB8AC3E}">
        <p14:creationId xmlns:p14="http://schemas.microsoft.com/office/powerpoint/2010/main" val="192520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Rectangle 2"/>
          <p:cNvSpPr/>
          <p:nvPr/>
        </p:nvSpPr>
        <p:spPr>
          <a:xfrm>
            <a:off x="457200" y="767965"/>
            <a:ext cx="8204200" cy="59017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91440" tIns="91440" rIns="91440" bIns="91440" numCol="2" spcCol="182880" rtlCol="0" anchor="t"/>
          <a:lstStyle/>
          <a:p>
            <a:pPr algn="l">
              <a:lnSpc>
                <a:spcPct val="101000"/>
              </a:lnSpc>
              <a:spcBef>
                <a:spcPts val="600"/>
              </a:spcBef>
            </a:pPr>
            <a:r>
              <a:rPr sz="900" b="1" i="0" dirty="0">
                <a:solidFill>
                  <a:schemeClr val="tx1">
                    <a:lumMod val="65000"/>
                    <a:lumOff val="35000"/>
                  </a:schemeClr>
                </a:solidFill>
                <a:latin typeface="Arial"/>
              </a:rPr>
              <a:t>Statement Regarding Safe Harbor For Forward-Looking Statements</a:t>
            </a:r>
          </a:p>
          <a:p>
            <a:pPr marL="177800" algn="l">
              <a:lnSpc>
                <a:spcPct val="100000"/>
              </a:lnSpc>
              <a:spcBef>
                <a:spcPts val="600"/>
              </a:spcBef>
            </a:pPr>
            <a:r>
              <a:rPr sz="900" b="0" i="0" dirty="0">
                <a:solidFill>
                  <a:schemeClr val="tx1">
                    <a:lumMod val="65000"/>
                    <a:lumOff val="35000"/>
                  </a:schemeClr>
                </a:solidFill>
                <a:latin typeface="Arial"/>
              </a:rPr>
              <a:t>This presentation contains forward-looking statements, that is, information related to future, not past, events. Such statements generally include the words “believes,” “plans,” “intends,” “targets,” “will,” “expects,” “suggests,” “anticipates,” “outlook,” “continues,” or similar expressions. Forward-looking statements include, without limitation, expected financial positions; results of operations; cash flows; financing plans; business strategy; operating plans; capital and other expenditures; competitive positions; growth opportunities for existing products; benefits from new technology and cost reduction initiatives, plans and objectives; and markets for securities. For these statements, Grace claims the protections of the safe harbor for forward-looking statements contained in Section 27A of the Securities Act and Section 21E of the Exchange Act. Like other businesses, Grace is subject to risks and uncertainties that could cause its actual results to differ materially from its projections or that could cause other forward-looking statements to prove incorrect. Factors that could cause actual results to differ materially from those contained in the forward-looking statements include, without limitation: risks related to foreign operations, especially in emerging regions; the cost and availability of raw materials and energy; the effectiveness of its research and development and growth investments; acquisitions and divestitures of assets and gains and losses from dispositions; developments affecting Grace’s outstanding indebtedness; developments affecting Grace's funded and unfunded pension obligations; its legal and environmental proceedings; uncertainties related to Grace’s ability to realize the anticipated benefits of the separation transaction; the inability to establish or maintain certain business relationships and relationships with customers and suppliers or the inability to retain key personnel; costs of compliance with environmental regulation; and those additional factors set forth in Grace's most recent Annual Report on Form 10-K, quarterly report on Form 10-Q and current reports on Form 8-K, which have been filed with the Securities and Exchange Commission and are readily available on the Internet at </a:t>
            </a:r>
            <a:r>
              <a:rPr sz="900" b="0" i="0" u="sng" dirty="0">
                <a:solidFill>
                  <a:schemeClr val="tx1">
                    <a:lumMod val="65000"/>
                    <a:lumOff val="35000"/>
                  </a:schemeClr>
                </a:solidFill>
                <a:latin typeface="Arial"/>
              </a:rPr>
              <a:t>www.sec.gov</a:t>
            </a:r>
            <a:r>
              <a:rPr sz="900" b="0" i="0" dirty="0">
                <a:solidFill>
                  <a:schemeClr val="tx1">
                    <a:lumMod val="65000"/>
                    <a:lumOff val="35000"/>
                  </a:schemeClr>
                </a:solidFill>
                <a:latin typeface="Arial"/>
              </a:rPr>
              <a:t>. Reported results should not be considered as an indication of future performance. Readers are cautioned not to place undue reliance on Grace's projections and forward-looking statements, which speak only as the date thereof. Grace undertakes no obligation to publicly release any revision to the projections and forward-looking statements contained in this announcement, or to update them to reflect events or circumstances occurring after the date of this presentation.</a:t>
            </a:r>
          </a:p>
          <a:p>
            <a:pPr algn="l">
              <a:lnSpc>
                <a:spcPct val="101000"/>
              </a:lnSpc>
              <a:spcBef>
                <a:spcPts val="1200"/>
              </a:spcBef>
            </a:pPr>
            <a:r>
              <a:rPr sz="900" b="1" i="0" dirty="0">
                <a:solidFill>
                  <a:schemeClr val="tx1">
                    <a:lumMod val="65000"/>
                    <a:lumOff val="35000"/>
                  </a:schemeClr>
                </a:solidFill>
                <a:latin typeface="Arial"/>
              </a:rPr>
              <a:t>Non-GAAP Financial Terms</a:t>
            </a:r>
          </a:p>
          <a:p>
            <a:pPr marL="177800" algn="l">
              <a:lnSpc>
                <a:spcPct val="100000"/>
              </a:lnSpc>
              <a:spcBef>
                <a:spcPts val="600"/>
              </a:spcBef>
            </a:pPr>
            <a:r>
              <a:rPr sz="900" b="0" i="0" dirty="0">
                <a:solidFill>
                  <a:schemeClr val="tx1">
                    <a:lumMod val="65000"/>
                    <a:lumOff val="35000"/>
                  </a:schemeClr>
                </a:solidFill>
                <a:latin typeface="Arial"/>
              </a:rPr>
              <a:t>In this presentation, Grace presents financial information in accordance with U.S. generally accepted accounting principles (U.S. GAAP), as well as the non-GAAP financial information described in the Appendix. Grace believes that this non-GAAP financial information provides useful supplemental information about the performance of its businesses, improves period-to-period comparability and provides clarity on the information management uses to evaluate the performance of its businesses. In the Appendix, Grace has provided reconciliations of these non-GAAP financial measures to the most directly comparable financial measure calculated and presented in accordance with U.S. GAAP. These non-GAAP financial measures should not be considered as a substitute for financial measures calculated in accordance with U.S. GAAP, and the financial results calculated in accordance with U.S. GAAP and reconciliations from those results should be evaluated carefully.</a:t>
            </a:r>
            <a:endParaRPr lang="en-US" sz="900" b="0" i="0" dirty="0">
              <a:solidFill>
                <a:schemeClr val="tx1">
                  <a:lumMod val="65000"/>
                  <a:lumOff val="35000"/>
                </a:schemeClr>
              </a:solidFill>
              <a:latin typeface="Arial"/>
            </a:endParaRPr>
          </a:p>
          <a:p>
            <a:pPr marL="171450" indent="-171450" fontAlgn="base">
              <a:spcBef>
                <a:spcPts val="600"/>
              </a:spcBef>
              <a:spcAft>
                <a:spcPct val="0"/>
              </a:spcAft>
              <a:buClr>
                <a:srgbClr val="7AC143"/>
              </a:buClr>
              <a:defRPr/>
            </a:pPr>
            <a:r>
              <a:rPr lang="en-US" sz="900" b="1" dirty="0">
                <a:solidFill>
                  <a:prstClr val="black">
                    <a:lumMod val="75000"/>
                    <a:lumOff val="25000"/>
                  </a:prstClr>
                </a:solidFill>
                <a:latin typeface="Arial" pitchFamily="34" charset="0"/>
                <a:cs typeface="Arial" pitchFamily="34" charset="0"/>
              </a:rPr>
              <a:t>Trademarks</a:t>
            </a:r>
          </a:p>
          <a:p>
            <a:pPr marL="169863" fontAlgn="base">
              <a:spcBef>
                <a:spcPts val="600"/>
              </a:spcBef>
              <a:spcAft>
                <a:spcPct val="0"/>
              </a:spcAft>
              <a:buClr>
                <a:srgbClr val="7AC143"/>
              </a:buClr>
              <a:defRPr/>
            </a:pPr>
            <a:r>
              <a:rPr lang="en-US" sz="900" dirty="0">
                <a:solidFill>
                  <a:prstClr val="black">
                    <a:lumMod val="75000"/>
                    <a:lumOff val="25000"/>
                  </a:prstClr>
                </a:solidFill>
                <a:latin typeface="Arial" pitchFamily="34" charset="0"/>
                <a:cs typeface="Arial" pitchFamily="34" charset="0"/>
              </a:rPr>
              <a:t>GRACE</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ACHIEVE</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MIDAS</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GOLD, MAGNAPORE</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CONSISTA</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SmART Catalyst System</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(Stylized), SYLOID</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a:t>
            </a:r>
            <a:r>
              <a:rPr lang="en-US" sz="900" dirty="0" err="1">
                <a:solidFill>
                  <a:prstClr val="black">
                    <a:lumMod val="75000"/>
                    <a:lumOff val="25000"/>
                  </a:prstClr>
                </a:solidFill>
                <a:latin typeface="Arial" pitchFamily="34" charset="0"/>
                <a:cs typeface="Arial" pitchFamily="34" charset="0"/>
              </a:rPr>
              <a:t>SYLOBLOC</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LUDOX</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SYLOBEAD</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CBA</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ADVA</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HEA2</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DCI</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are trademarks, registered in the United States and/or other countries, of W. R. Grace &amp; Co.-Conn. </a:t>
            </a:r>
          </a:p>
          <a:p>
            <a:pPr marL="169863" fontAlgn="base">
              <a:spcBef>
                <a:spcPts val="600"/>
              </a:spcBef>
              <a:spcAft>
                <a:spcPct val="0"/>
              </a:spcAft>
              <a:buClr>
                <a:srgbClr val="7AC143"/>
              </a:buClr>
              <a:defRPr/>
            </a:pPr>
            <a:r>
              <a:rPr lang="en-US" sz="900" dirty="0">
                <a:solidFill>
                  <a:prstClr val="black">
                    <a:lumMod val="75000"/>
                    <a:lumOff val="25000"/>
                  </a:prstClr>
                </a:solidFill>
                <a:latin typeface="Arial" pitchFamily="34" charset="0"/>
                <a:cs typeface="Arial" pitchFamily="34" charset="0"/>
              </a:rPr>
              <a:t>TALENT | TECHNOLOGY | TRUST™ is a trademark of W. R. Grace &amp; Co.-Conn.  </a:t>
            </a:r>
          </a:p>
          <a:p>
            <a:pPr marL="169863" fontAlgn="base">
              <a:spcBef>
                <a:spcPts val="600"/>
              </a:spcBef>
              <a:spcAft>
                <a:spcPct val="0"/>
              </a:spcAft>
              <a:buClr>
                <a:srgbClr val="7AC143"/>
              </a:buClr>
              <a:defRPr/>
            </a:pPr>
            <a:r>
              <a:rPr lang="en-US" sz="900" dirty="0">
                <a:solidFill>
                  <a:prstClr val="black">
                    <a:lumMod val="75000"/>
                    <a:lumOff val="25000"/>
                  </a:prstClr>
                </a:solidFill>
                <a:latin typeface="Arial" pitchFamily="34" charset="0"/>
                <a:cs typeface="Arial" pitchFamily="34" charset="0"/>
              </a:rPr>
              <a:t>UNIPOL</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is a trademark of The Dow Chemical Company or an affiliated company of Dow.  W. R. Grace &amp; Co.-Conn. and/or its affiliates are licensed to use the UNIPOL trademark in the area of polypropylene.  </a:t>
            </a:r>
          </a:p>
          <a:p>
            <a:pPr marL="169863" fontAlgn="base">
              <a:spcBef>
                <a:spcPts val="600"/>
              </a:spcBef>
              <a:spcAft>
                <a:spcPct val="0"/>
              </a:spcAft>
              <a:buClr>
                <a:srgbClr val="7AC143"/>
              </a:buClr>
              <a:defRPr/>
            </a:pPr>
            <a:r>
              <a:rPr lang="en-US" sz="900" dirty="0">
                <a:solidFill>
                  <a:prstClr val="black">
                    <a:lumMod val="75000"/>
                    <a:lumOff val="25000"/>
                  </a:prstClr>
                </a:solidFill>
                <a:latin typeface="Arial" pitchFamily="34" charset="0"/>
                <a:cs typeface="Arial" pitchFamily="34" charset="0"/>
              </a:rPr>
              <a:t>SIX SIGMA</a:t>
            </a:r>
            <a:r>
              <a:rPr lang="en-US" sz="900" baseline="30000" dirty="0">
                <a:solidFill>
                  <a:prstClr val="black">
                    <a:lumMod val="75000"/>
                    <a:lumOff val="25000"/>
                  </a:prstClr>
                </a:solidFill>
                <a:latin typeface="Arial" pitchFamily="34" charset="0"/>
                <a:cs typeface="Arial" pitchFamily="34" charset="0"/>
              </a:rPr>
              <a:t>®</a:t>
            </a:r>
            <a:r>
              <a:rPr lang="en-US" sz="900" dirty="0">
                <a:solidFill>
                  <a:prstClr val="black">
                    <a:lumMod val="75000"/>
                    <a:lumOff val="25000"/>
                  </a:prstClr>
                </a:solidFill>
                <a:latin typeface="Arial" pitchFamily="34" charset="0"/>
                <a:cs typeface="Arial" pitchFamily="34" charset="0"/>
              </a:rPr>
              <a:t> is a trademark, registered in the United States and/or other countries, of Motorola, Inc.  </a:t>
            </a:r>
          </a:p>
          <a:p>
            <a:pPr marL="169863" fontAlgn="base">
              <a:spcBef>
                <a:spcPts val="600"/>
              </a:spcBef>
              <a:spcAft>
                <a:spcPct val="0"/>
              </a:spcAft>
              <a:buClr>
                <a:srgbClr val="7AC143"/>
              </a:buClr>
              <a:defRPr/>
            </a:pPr>
            <a:r>
              <a:rPr lang="en-US" sz="900" dirty="0">
                <a:solidFill>
                  <a:prstClr val="black">
                    <a:lumMod val="75000"/>
                    <a:lumOff val="25000"/>
                  </a:prstClr>
                </a:solidFill>
                <a:latin typeface="Arial" pitchFamily="34" charset="0"/>
                <a:cs typeface="Arial" pitchFamily="34" charset="0"/>
              </a:rPr>
              <a:t>This trademark list has been compiled using available published information as of the publication date of this presentation and may not accurately reflect current trademark ownership or status.  © Copyright 2019 W. R. Grace &amp; Co.-Conn. All rights reserved. </a:t>
            </a:r>
          </a:p>
        </p:txBody>
      </p:sp>
    </p:spTree>
    <p:extLst>
      <p:ext uri="{BB962C8B-B14F-4D97-AF65-F5344CB8AC3E}">
        <p14:creationId xmlns:p14="http://schemas.microsoft.com/office/powerpoint/2010/main" val="26052260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532FD1-58B1-4DAE-96DB-20A9BBCD3764}"/>
              </a:ext>
            </a:extLst>
          </p:cNvPr>
          <p:cNvSpPr>
            <a:spLocks noGrp="1"/>
          </p:cNvSpPr>
          <p:nvPr>
            <p:ph type="body" sz="quarter" idx="10"/>
          </p:nvPr>
        </p:nvSpPr>
        <p:spPr>
          <a:xfrm>
            <a:off x="380999" y="3183526"/>
            <a:ext cx="8453651" cy="369332"/>
          </a:xfrm>
        </p:spPr>
        <p:txBody>
          <a:bodyPr/>
          <a:lstStyle/>
          <a:p>
            <a:pPr algn="ctr"/>
            <a:r>
              <a:rPr lang="en-US" dirty="0"/>
              <a:t>Unsafe walking habits can lead to injury</a:t>
            </a:r>
          </a:p>
        </p:txBody>
      </p:sp>
      <p:sp>
        <p:nvSpPr>
          <p:cNvPr id="3" name="Text Placeholder 2">
            <a:extLst>
              <a:ext uri="{FF2B5EF4-FFF2-40B4-BE49-F238E27FC236}">
                <a16:creationId xmlns:a16="http://schemas.microsoft.com/office/drawing/2014/main" id="{02711131-E790-46B6-85E6-F6B21A1C972D}"/>
              </a:ext>
            </a:extLst>
          </p:cNvPr>
          <p:cNvSpPr>
            <a:spLocks noGrp="1"/>
          </p:cNvSpPr>
          <p:nvPr>
            <p:ph type="body" sz="quarter" idx="11"/>
          </p:nvPr>
        </p:nvSpPr>
        <p:spPr>
          <a:xfrm>
            <a:off x="1778242" y="3864634"/>
            <a:ext cx="4027099" cy="1369606"/>
          </a:xfrm>
        </p:spPr>
        <p:txBody>
          <a:bodyPr/>
          <a:lstStyle/>
          <a:p>
            <a:pPr marL="0" indent="0">
              <a:buNone/>
            </a:pPr>
            <a:r>
              <a:rPr lang="en-US" dirty="0"/>
              <a:t>Grace Safety Rules:</a:t>
            </a:r>
          </a:p>
          <a:p>
            <a:pPr lvl="1"/>
            <a:r>
              <a:rPr lang="en-US" dirty="0"/>
              <a:t>NO cellphone use while walking</a:t>
            </a:r>
          </a:p>
          <a:p>
            <a:pPr lvl="1"/>
            <a:r>
              <a:rPr lang="en-US" dirty="0"/>
              <a:t>Use handrails at all times</a:t>
            </a:r>
          </a:p>
          <a:p>
            <a:pPr lvl="1"/>
            <a:r>
              <a:rPr lang="en-US" dirty="0"/>
              <a:t>Use designated safe walkways</a:t>
            </a:r>
          </a:p>
        </p:txBody>
      </p:sp>
      <p:sp>
        <p:nvSpPr>
          <p:cNvPr id="4" name="Title 3">
            <a:extLst>
              <a:ext uri="{FF2B5EF4-FFF2-40B4-BE49-F238E27FC236}">
                <a16:creationId xmlns:a16="http://schemas.microsoft.com/office/drawing/2014/main" id="{28A2E3AE-2785-4E0D-9FDF-F99136CCFE7E}"/>
              </a:ext>
            </a:extLst>
          </p:cNvPr>
          <p:cNvSpPr>
            <a:spLocks noGrp="1"/>
          </p:cNvSpPr>
          <p:nvPr>
            <p:ph type="title"/>
          </p:nvPr>
        </p:nvSpPr>
        <p:spPr/>
        <p:txBody>
          <a:bodyPr/>
          <a:lstStyle/>
          <a:p>
            <a:r>
              <a:rPr lang="en-US" dirty="0"/>
              <a:t>Safety Contact</a:t>
            </a:r>
          </a:p>
        </p:txBody>
      </p:sp>
      <p:pic>
        <p:nvPicPr>
          <p:cNvPr id="5" name="Picture 4">
            <a:extLst>
              <a:ext uri="{FF2B5EF4-FFF2-40B4-BE49-F238E27FC236}">
                <a16:creationId xmlns:a16="http://schemas.microsoft.com/office/drawing/2014/main" id="{C3E0E742-9A06-45F8-993D-496E7F85B197}"/>
              </a:ext>
            </a:extLst>
          </p:cNvPr>
          <p:cNvPicPr>
            <a:picLocks noChangeAspect="1"/>
          </p:cNvPicPr>
          <p:nvPr/>
        </p:nvPicPr>
        <p:blipFill rotWithShape="1">
          <a:blip r:embed="rId2"/>
          <a:srcRect t="7006"/>
          <a:stretch/>
        </p:blipFill>
        <p:spPr>
          <a:xfrm>
            <a:off x="3015112" y="971930"/>
            <a:ext cx="3113777" cy="1668130"/>
          </a:xfrm>
          <a:prstGeom prst="rect">
            <a:avLst/>
          </a:prstGeom>
        </p:spPr>
      </p:pic>
      <p:pic>
        <p:nvPicPr>
          <p:cNvPr id="9" name="Picture 8">
            <a:extLst>
              <a:ext uri="{FF2B5EF4-FFF2-40B4-BE49-F238E27FC236}">
                <a16:creationId xmlns:a16="http://schemas.microsoft.com/office/drawing/2014/main" id="{2975EB74-FF20-454E-BB61-709F60825DB3}"/>
              </a:ext>
            </a:extLst>
          </p:cNvPr>
          <p:cNvPicPr>
            <a:picLocks noChangeAspect="1"/>
          </p:cNvPicPr>
          <p:nvPr/>
        </p:nvPicPr>
        <p:blipFill rotWithShape="1">
          <a:blip r:embed="rId3"/>
          <a:srcRect l="7736" t="11112" r="8081" b="11051"/>
          <a:stretch/>
        </p:blipFill>
        <p:spPr>
          <a:xfrm>
            <a:off x="5805341" y="3752490"/>
            <a:ext cx="1804123" cy="1668131"/>
          </a:xfrm>
          <a:prstGeom prst="rect">
            <a:avLst/>
          </a:prstGeom>
        </p:spPr>
      </p:pic>
    </p:spTree>
    <p:extLst>
      <p:ext uri="{BB962C8B-B14F-4D97-AF65-F5344CB8AC3E}">
        <p14:creationId xmlns:p14="http://schemas.microsoft.com/office/powerpoint/2010/main" val="4183283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173396-EF91-45DE-A747-ECD9E24298BB}"/>
              </a:ext>
            </a:extLst>
          </p:cNvPr>
          <p:cNvSpPr>
            <a:spLocks noGrp="1"/>
          </p:cNvSpPr>
          <p:nvPr>
            <p:ph type="body" sz="quarter" idx="10"/>
          </p:nvPr>
        </p:nvSpPr>
        <p:spPr/>
        <p:txBody>
          <a:bodyPr/>
          <a:lstStyle/>
          <a:p>
            <a:r>
              <a:rPr lang="en-US" dirty="0"/>
              <a:t>Society of Women Engineers - UMBC</a:t>
            </a:r>
          </a:p>
        </p:txBody>
      </p:sp>
      <p:sp>
        <p:nvSpPr>
          <p:cNvPr id="5" name="Text Placeholder 4">
            <a:extLst>
              <a:ext uri="{FF2B5EF4-FFF2-40B4-BE49-F238E27FC236}">
                <a16:creationId xmlns:a16="http://schemas.microsoft.com/office/drawing/2014/main" id="{1B749A01-A3D7-4F2F-8102-6F2A5ED79CC0}"/>
              </a:ext>
            </a:extLst>
          </p:cNvPr>
          <p:cNvSpPr>
            <a:spLocks noGrp="1"/>
          </p:cNvSpPr>
          <p:nvPr>
            <p:ph type="body" sz="quarter" idx="11"/>
          </p:nvPr>
        </p:nvSpPr>
        <p:spPr/>
        <p:txBody>
          <a:bodyPr/>
          <a:lstStyle/>
          <a:p>
            <a:r>
              <a:rPr lang="en-US" dirty="0"/>
              <a:t>Company overview</a:t>
            </a:r>
          </a:p>
          <a:p>
            <a:r>
              <a:rPr lang="en-US" dirty="0"/>
              <a:t>Grace Internship Program</a:t>
            </a:r>
          </a:p>
          <a:p>
            <a:r>
              <a:rPr lang="en-US" dirty="0"/>
              <a:t>Manufacturing Leadership Program</a:t>
            </a:r>
          </a:p>
          <a:p>
            <a:r>
              <a:rPr lang="en-US" dirty="0"/>
              <a:t>Career Overview</a:t>
            </a:r>
          </a:p>
          <a:p>
            <a:pPr lvl="1"/>
            <a:r>
              <a:rPr lang="en-US" dirty="0"/>
              <a:t>Candice Theodossiou </a:t>
            </a:r>
          </a:p>
          <a:p>
            <a:pPr lvl="1"/>
            <a:r>
              <a:rPr lang="en-US" dirty="0"/>
              <a:t>Rachel Katzenberger – 1</a:t>
            </a:r>
            <a:r>
              <a:rPr lang="en-US" baseline="30000" dirty="0"/>
              <a:t>st</a:t>
            </a:r>
            <a:r>
              <a:rPr lang="en-US" dirty="0"/>
              <a:t> year MLP</a:t>
            </a:r>
          </a:p>
          <a:p>
            <a:r>
              <a:rPr lang="en-US" dirty="0"/>
              <a:t>Q&amp;A</a:t>
            </a:r>
          </a:p>
        </p:txBody>
      </p:sp>
      <p:sp>
        <p:nvSpPr>
          <p:cNvPr id="3" name="Title 2">
            <a:extLst>
              <a:ext uri="{FF2B5EF4-FFF2-40B4-BE49-F238E27FC236}">
                <a16:creationId xmlns:a16="http://schemas.microsoft.com/office/drawing/2014/main" id="{BA92F30F-9641-4739-8AE4-A5C0A80407E1}"/>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6001551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97236" y="932721"/>
            <a:ext cx="3658961" cy="256032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5099277" y="1006543"/>
            <a:ext cx="3654878" cy="261610"/>
          </a:xfrm>
          <a:prstGeom prst="rect">
            <a:avLst/>
          </a:prstGeom>
        </p:spPr>
        <p:txBody>
          <a:bodyPr wrap="square">
            <a:spAutoFit/>
          </a:bodyPr>
          <a:lstStyle/>
          <a:p>
            <a:pPr algn="ctr">
              <a:buClr>
                <a:srgbClr val="7AC143"/>
              </a:buClr>
              <a:tabLst>
                <a:tab pos="1028700" algn="l"/>
                <a:tab pos="2286000" algn="l"/>
                <a:tab pos="3997325" algn="l"/>
              </a:tabLst>
              <a:defRPr/>
            </a:pPr>
            <a:r>
              <a:rPr lang="en-US" sz="1100" kern="0" dirty="0">
                <a:solidFill>
                  <a:srgbClr val="004990"/>
                </a:solidFill>
                <a:latin typeface="Arial Black" pitchFamily="34" charset="0"/>
                <a:cs typeface="Arial" pitchFamily="34" charset="0"/>
              </a:rPr>
              <a:t>Global Public Company</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814452"/>
            <a:ext cx="9144000" cy="2743200"/>
          </a:xfrm>
          <a:prstGeom prst="rect">
            <a:avLst/>
          </a:prstGeom>
        </p:spPr>
      </p:pic>
      <p:sp>
        <p:nvSpPr>
          <p:cNvPr id="4" name="TextBox 3"/>
          <p:cNvSpPr txBox="1"/>
          <p:nvPr/>
        </p:nvSpPr>
        <p:spPr>
          <a:xfrm>
            <a:off x="381000" y="932721"/>
            <a:ext cx="4368210" cy="2560320"/>
          </a:xfrm>
          <a:prstGeom prst="rect">
            <a:avLst/>
          </a:prstGeom>
          <a:noFill/>
        </p:spPr>
        <p:txBody>
          <a:bodyPr wrap="square" lIns="0" tIns="0" rIns="0" bIns="0" rtlCol="0">
            <a:noAutofit/>
          </a:bodyPr>
          <a:lstStyle/>
          <a:p>
            <a:pPr>
              <a:lnSpc>
                <a:spcPct val="114000"/>
              </a:lnSpc>
              <a:spcBef>
                <a:spcPts val="600"/>
              </a:spcBef>
            </a:pPr>
            <a:r>
              <a:rPr lang="en-US" sz="1600" dirty="0">
                <a:solidFill>
                  <a:schemeClr val="accent6"/>
                </a:solidFill>
                <a:latin typeface="Arial" pitchFamily="34" charset="0"/>
                <a:ea typeface="ＭＳ Ｐゴシック" pitchFamily="30" charset="-128"/>
                <a:cs typeface="Arial" pitchFamily="34" charset="0"/>
              </a:rPr>
              <a:t>Built on </a:t>
            </a:r>
            <a:r>
              <a:rPr lang="en-US" sz="1600" b="1" dirty="0">
                <a:solidFill>
                  <a:schemeClr val="accent6"/>
                </a:solidFill>
                <a:latin typeface="Arial" pitchFamily="34" charset="0"/>
                <a:ea typeface="ＭＳ Ｐゴシック" pitchFamily="30" charset="-128"/>
                <a:cs typeface="Arial" pitchFamily="34" charset="0"/>
              </a:rPr>
              <a:t>talent, technology, and trust</a:t>
            </a:r>
            <a:r>
              <a:rPr lang="en-US" sz="1600" dirty="0">
                <a:solidFill>
                  <a:schemeClr val="accent6"/>
                </a:solidFill>
                <a:latin typeface="Arial" pitchFamily="34" charset="0"/>
                <a:ea typeface="ＭＳ Ｐゴシック" pitchFamily="30" charset="-128"/>
                <a:cs typeface="Arial" pitchFamily="34" charset="0"/>
              </a:rPr>
              <a:t>, </a:t>
            </a:r>
            <a:br>
              <a:rPr lang="en-US" sz="1600" dirty="0">
                <a:solidFill>
                  <a:schemeClr val="accent6"/>
                </a:solidFill>
                <a:latin typeface="Arial" pitchFamily="34" charset="0"/>
                <a:ea typeface="ＭＳ Ｐゴシック" pitchFamily="30" charset="-128"/>
                <a:cs typeface="Arial" pitchFamily="34" charset="0"/>
              </a:rPr>
            </a:br>
            <a:r>
              <a:rPr lang="en-US" sz="1600" dirty="0">
                <a:solidFill>
                  <a:schemeClr val="accent6"/>
                </a:solidFill>
                <a:latin typeface="Arial" pitchFamily="34" charset="0"/>
                <a:ea typeface="ＭＳ Ｐゴシック" pitchFamily="30" charset="-128"/>
                <a:cs typeface="Arial" pitchFamily="34" charset="0"/>
              </a:rPr>
              <a:t>Grace is a </a:t>
            </a:r>
            <a:r>
              <a:rPr lang="en-US" sz="1600" b="1" dirty="0">
                <a:solidFill>
                  <a:schemeClr val="accent6"/>
                </a:solidFill>
                <a:latin typeface="Arial" pitchFamily="34" charset="0"/>
                <a:ea typeface="ＭＳ Ｐゴシック" pitchFamily="30" charset="-128"/>
                <a:cs typeface="Arial" pitchFamily="34" charset="0"/>
              </a:rPr>
              <a:t>leading global supplier of specialty chemicals</a:t>
            </a:r>
            <a:r>
              <a:rPr lang="en-US" sz="1600" dirty="0">
                <a:solidFill>
                  <a:schemeClr val="accent6"/>
                </a:solidFill>
                <a:latin typeface="Arial" pitchFamily="34" charset="0"/>
                <a:ea typeface="ＭＳ Ｐゴシック" pitchFamily="30" charset="-128"/>
                <a:cs typeface="Arial" pitchFamily="34" charset="0"/>
              </a:rPr>
              <a:t>. </a:t>
            </a:r>
          </a:p>
          <a:p>
            <a:pPr>
              <a:lnSpc>
                <a:spcPct val="114000"/>
              </a:lnSpc>
              <a:spcBef>
                <a:spcPts val="600"/>
              </a:spcBef>
            </a:pPr>
            <a:r>
              <a:rPr lang="en-US" sz="1600" dirty="0">
                <a:solidFill>
                  <a:schemeClr val="accent6"/>
                </a:solidFill>
                <a:latin typeface="Arial" pitchFamily="34" charset="0"/>
                <a:ea typeface="ＭＳ Ｐゴシック" pitchFamily="30" charset="-128"/>
                <a:cs typeface="Arial" pitchFamily="34" charset="0"/>
              </a:rPr>
              <a:t>Our two industry-leading business segments</a:t>
            </a:r>
            <a:br>
              <a:rPr lang="en-US" sz="1600" dirty="0">
                <a:solidFill>
                  <a:schemeClr val="accent6"/>
                </a:solidFill>
                <a:latin typeface="Arial" pitchFamily="34" charset="0"/>
                <a:ea typeface="ＭＳ Ｐゴシック" pitchFamily="30" charset="-128"/>
                <a:cs typeface="Arial" pitchFamily="34" charset="0"/>
              </a:rPr>
            </a:br>
            <a:r>
              <a:rPr lang="en-US" sz="1600" dirty="0">
                <a:solidFill>
                  <a:schemeClr val="accent6"/>
                </a:solidFill>
                <a:latin typeface="Arial" pitchFamily="34" charset="0"/>
                <a:ea typeface="ＭＳ Ｐゴシック" pitchFamily="30" charset="-128"/>
                <a:cs typeface="Arial" pitchFamily="34" charset="0"/>
              </a:rPr>
              <a:t>—Catalysts Technologies and Materials Technologies—provide innovative products, technologies, and services that enhance the products and processes of our customers around the world. </a:t>
            </a:r>
          </a:p>
        </p:txBody>
      </p:sp>
      <p:sp>
        <p:nvSpPr>
          <p:cNvPr id="5" name="TextBox 4"/>
          <p:cNvSpPr txBox="1"/>
          <p:nvPr/>
        </p:nvSpPr>
        <p:spPr>
          <a:xfrm>
            <a:off x="5187760" y="1284026"/>
            <a:ext cx="3743326" cy="2199884"/>
          </a:xfrm>
          <a:prstGeom prst="rect">
            <a:avLst/>
          </a:prstGeom>
          <a:noFill/>
          <a:ln>
            <a:noFill/>
          </a:ln>
        </p:spPr>
        <p:txBody>
          <a:bodyPr wrap="square" lIns="91440" tIns="91440" rIns="91440" bIns="91440" rtlCol="0" anchor="t">
            <a:noAutofit/>
          </a:bodyPr>
          <a:lstStyle/>
          <a:p>
            <a:pPr marL="182563" indent="-182563">
              <a:spcBef>
                <a:spcPts val="400"/>
              </a:spcBef>
              <a:buClr>
                <a:schemeClr val="accent1"/>
              </a:buClr>
              <a:buFont typeface="Wingdings" charset="2"/>
              <a:buChar char="§"/>
            </a:pPr>
            <a:r>
              <a:rPr lang="en-US" sz="1400" dirty="0">
                <a:solidFill>
                  <a:schemeClr val="tx1">
                    <a:lumMod val="75000"/>
                    <a:lumOff val="25000"/>
                  </a:schemeClr>
                </a:solidFill>
              </a:rPr>
              <a:t>3,900 employees in 30 countries</a:t>
            </a:r>
          </a:p>
          <a:p>
            <a:pPr marL="182563" indent="-182563">
              <a:spcBef>
                <a:spcPts val="400"/>
              </a:spcBef>
              <a:buClr>
                <a:schemeClr val="accent1"/>
              </a:buClr>
              <a:buFont typeface="Wingdings" charset="2"/>
              <a:buChar char="§"/>
            </a:pPr>
            <a:r>
              <a:rPr lang="en-US" sz="1400" dirty="0">
                <a:solidFill>
                  <a:schemeClr val="tx1">
                    <a:lumMod val="75000"/>
                    <a:lumOff val="25000"/>
                  </a:schemeClr>
                </a:solidFill>
              </a:rPr>
              <a:t>Customers in 70 countries</a:t>
            </a:r>
          </a:p>
          <a:p>
            <a:pPr marL="182563" indent="-182563">
              <a:spcBef>
                <a:spcPts val="400"/>
              </a:spcBef>
              <a:buClr>
                <a:schemeClr val="accent1"/>
              </a:buClr>
              <a:buFont typeface="Wingdings" charset="2"/>
              <a:buChar char="§"/>
            </a:pPr>
            <a:r>
              <a:rPr lang="en-US" sz="1400" dirty="0">
                <a:solidFill>
                  <a:schemeClr val="tx1">
                    <a:lumMod val="75000"/>
                    <a:lumOff val="25000"/>
                  </a:schemeClr>
                </a:solidFill>
              </a:rPr>
              <a:t>New York Stock Exchange (GRA)</a:t>
            </a:r>
          </a:p>
          <a:p>
            <a:pPr marL="182563" indent="-182563">
              <a:spcBef>
                <a:spcPts val="400"/>
              </a:spcBef>
              <a:buClr>
                <a:schemeClr val="accent1"/>
              </a:buClr>
              <a:buFont typeface="Wingdings" charset="2"/>
              <a:buChar char="§"/>
            </a:pPr>
            <a:r>
              <a:rPr lang="en-US" sz="1400" dirty="0">
                <a:solidFill>
                  <a:schemeClr val="tx1">
                    <a:lumMod val="75000"/>
                    <a:lumOff val="25000"/>
                  </a:schemeClr>
                </a:solidFill>
              </a:rPr>
              <a:t>Holding more than 800 active </a:t>
            </a:r>
            <a:br>
              <a:rPr lang="en-US" sz="1400" dirty="0">
                <a:solidFill>
                  <a:schemeClr val="tx1">
                    <a:lumMod val="75000"/>
                    <a:lumOff val="25000"/>
                  </a:schemeClr>
                </a:solidFill>
              </a:rPr>
            </a:br>
            <a:r>
              <a:rPr lang="en-US" sz="1400" dirty="0">
                <a:solidFill>
                  <a:schemeClr val="tx1">
                    <a:lumMod val="75000"/>
                    <a:lumOff val="25000"/>
                  </a:schemeClr>
                </a:solidFill>
              </a:rPr>
              <a:t>U.S. patents</a:t>
            </a:r>
          </a:p>
          <a:p>
            <a:pPr marL="182563" indent="-182563">
              <a:spcBef>
                <a:spcPts val="400"/>
              </a:spcBef>
              <a:buClr>
                <a:schemeClr val="accent1"/>
              </a:buClr>
              <a:buFont typeface="Wingdings" charset="2"/>
              <a:buChar char="§"/>
            </a:pPr>
            <a:r>
              <a:rPr lang="en-US" sz="1400" dirty="0">
                <a:solidFill>
                  <a:schemeClr val="tx1">
                    <a:lumMod val="75000"/>
                    <a:lumOff val="25000"/>
                  </a:schemeClr>
                </a:solidFill>
              </a:rPr>
              <a:t>25 acquisitions since 2003</a:t>
            </a:r>
          </a:p>
          <a:p>
            <a:pPr marL="182563" indent="-182563">
              <a:spcBef>
                <a:spcPts val="400"/>
              </a:spcBef>
              <a:buClr>
                <a:schemeClr val="accent1"/>
              </a:buClr>
              <a:buFont typeface="Wingdings" charset="2"/>
              <a:buChar char="§"/>
            </a:pPr>
            <a:r>
              <a:rPr lang="en-US" sz="1400" dirty="0">
                <a:solidFill>
                  <a:schemeClr val="tx1">
                    <a:lumMod val="75000"/>
                    <a:lumOff val="25000"/>
                  </a:schemeClr>
                </a:solidFill>
              </a:rPr>
              <a:t>Headquarters: Columbia, Maryland USA</a:t>
            </a:r>
          </a:p>
          <a:p>
            <a:pPr marL="182563" indent="-182563">
              <a:spcBef>
                <a:spcPts val="400"/>
              </a:spcBef>
              <a:buClr>
                <a:schemeClr val="accent1"/>
              </a:buClr>
              <a:buFont typeface="Wingdings" charset="2"/>
              <a:buChar char="§"/>
            </a:pPr>
            <a:r>
              <a:rPr lang="en-US" sz="1400" dirty="0">
                <a:solidFill>
                  <a:schemeClr val="tx1">
                    <a:lumMod val="75000"/>
                    <a:lumOff val="25000"/>
                  </a:schemeClr>
                </a:solidFill>
              </a:rPr>
              <a:t>Founded in 1854</a:t>
            </a:r>
          </a:p>
        </p:txBody>
      </p:sp>
      <p:cxnSp>
        <p:nvCxnSpPr>
          <p:cNvPr id="9" name="Straight Connector 8"/>
          <p:cNvCxnSpPr/>
          <p:nvPr/>
        </p:nvCxnSpPr>
        <p:spPr>
          <a:xfrm flipV="1">
            <a:off x="8756197" y="932721"/>
            <a:ext cx="0" cy="2560320"/>
          </a:xfrm>
          <a:prstGeom prst="line">
            <a:avLst/>
          </a:prstGeom>
          <a:ln>
            <a:solidFill>
              <a:srgbClr val="7AC14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9ED88A0-73E4-4C4D-92B8-F813C4B58A5E}"/>
              </a:ext>
            </a:extLst>
          </p:cNvPr>
          <p:cNvSpPr>
            <a:spLocks noGrp="1"/>
          </p:cNvSpPr>
          <p:nvPr>
            <p:ph type="title"/>
          </p:nvPr>
        </p:nvSpPr>
        <p:spPr/>
        <p:txBody>
          <a:bodyPr/>
          <a:lstStyle/>
          <a:p>
            <a:r>
              <a:rPr lang="en-US" dirty="0"/>
              <a:t>A Global Leader</a:t>
            </a:r>
          </a:p>
        </p:txBody>
      </p:sp>
    </p:spTree>
    <p:extLst>
      <p:ext uri="{BB962C8B-B14F-4D97-AF65-F5344CB8AC3E}">
        <p14:creationId xmlns:p14="http://schemas.microsoft.com/office/powerpoint/2010/main" val="84270158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a:spLocks noChangeArrowheads="1"/>
          </p:cNvSpPr>
          <p:nvPr/>
        </p:nvSpPr>
        <p:spPr bwMode="auto">
          <a:xfrm>
            <a:off x="380998" y="1369920"/>
            <a:ext cx="2830287" cy="5056606"/>
          </a:xfrm>
          <a:prstGeom prst="rect">
            <a:avLst/>
          </a:prstGeom>
          <a:solidFill>
            <a:srgbClr val="004990"/>
          </a:solidFill>
          <a:ln w="9525">
            <a:noFill/>
            <a:miter lim="800000"/>
            <a:headEnd/>
            <a:tailEnd/>
          </a:ln>
        </p:spPr>
        <p:txBody>
          <a:bodyPr wrap="square" lIns="182880" tIns="182880" rIns="182880" bIns="182880" anchor="t">
            <a:noAutofit/>
          </a:bodyPr>
          <a:lstStyle/>
          <a:p>
            <a:pPr eaLnBrk="0" hangingPunct="0">
              <a:lnSpc>
                <a:spcPts val="1100"/>
              </a:lnSpc>
              <a:spcAft>
                <a:spcPts val="800"/>
              </a:spcAft>
              <a:defRPr/>
            </a:pPr>
            <a:r>
              <a:rPr lang="en-US" sz="1000" b="1" kern="0" dirty="0">
                <a:solidFill>
                  <a:srgbClr val="72B633"/>
                </a:solidFill>
                <a:latin typeface="Arial" pitchFamily="34" charset="0"/>
                <a:ea typeface="ＭＳ Ｐゴシック" pitchFamily="30" charset="-128"/>
                <a:cs typeface="Arial" pitchFamily="34" charset="0"/>
              </a:rPr>
              <a:t>1832 </a:t>
            </a:r>
            <a:r>
              <a:rPr lang="en-US" sz="1000" kern="0" dirty="0">
                <a:solidFill>
                  <a:srgbClr val="FFFFFF"/>
                </a:solidFill>
                <a:latin typeface="Arial" pitchFamily="34" charset="0"/>
                <a:ea typeface="ＭＳ Ｐゴシック" pitchFamily="30" charset="-128"/>
                <a:cs typeface="Arial" pitchFamily="34" charset="0"/>
              </a:rPr>
              <a:t>William T. Davison founds Davison, Kettlewell &amp; Co. in Baltimore, MD</a:t>
            </a:r>
          </a:p>
          <a:p>
            <a:pPr eaLnBrk="0" hangingPunct="0">
              <a:lnSpc>
                <a:spcPts val="1100"/>
              </a:lnSpc>
              <a:spcAft>
                <a:spcPts val="800"/>
              </a:spcAft>
              <a:defRPr/>
            </a:pPr>
            <a:r>
              <a:rPr lang="en-US" sz="1000" b="1" kern="0" dirty="0">
                <a:solidFill>
                  <a:srgbClr val="72B633"/>
                </a:solidFill>
                <a:latin typeface="Arial" pitchFamily="34" charset="0"/>
                <a:ea typeface="ＭＳ Ｐゴシック" pitchFamily="30" charset="-128"/>
                <a:cs typeface="Arial" pitchFamily="34" charset="0"/>
              </a:rPr>
              <a:t>1854</a:t>
            </a:r>
            <a:r>
              <a:rPr lang="en-US" sz="1000" kern="0" dirty="0">
                <a:solidFill>
                  <a:srgbClr val="FFFFFF"/>
                </a:solidFill>
                <a:latin typeface="Arial" pitchFamily="34" charset="0"/>
                <a:ea typeface="ＭＳ Ｐゴシック" pitchFamily="30" charset="-128"/>
                <a:cs typeface="Arial" pitchFamily="34" charset="0"/>
              </a:rPr>
              <a:t> William Russell Grace founds </a:t>
            </a:r>
            <a:br>
              <a:rPr lang="en-US" sz="1000" kern="0" dirty="0">
                <a:solidFill>
                  <a:srgbClr val="FFFFFF"/>
                </a:solidFill>
                <a:latin typeface="Arial" pitchFamily="34" charset="0"/>
                <a:ea typeface="ＭＳ Ｐゴシック" pitchFamily="30" charset="-128"/>
                <a:cs typeface="Arial" pitchFamily="34" charset="0"/>
              </a:rPr>
            </a:br>
            <a:r>
              <a:rPr lang="en-US" sz="1000" kern="0" dirty="0">
                <a:solidFill>
                  <a:srgbClr val="FFFFFF"/>
                </a:solidFill>
                <a:latin typeface="Arial" pitchFamily="34" charset="0"/>
                <a:ea typeface="ＭＳ Ｐゴシック" pitchFamily="30" charset="-128"/>
                <a:cs typeface="Arial" pitchFamily="34" charset="0"/>
              </a:rPr>
              <a:t>W. R. Grace &amp; Co. in Peru</a:t>
            </a:r>
          </a:p>
          <a:p>
            <a:pPr eaLnBrk="0" hangingPunct="0">
              <a:lnSpc>
                <a:spcPts val="1100"/>
              </a:lnSpc>
              <a:spcAft>
                <a:spcPts val="800"/>
              </a:spcAft>
              <a:defRPr/>
            </a:pPr>
            <a:r>
              <a:rPr lang="en-US" sz="1000" b="1" kern="0" dirty="0">
                <a:solidFill>
                  <a:srgbClr val="72B633"/>
                </a:solidFill>
                <a:latin typeface="Arial" pitchFamily="34" charset="0"/>
                <a:ea typeface="ＭＳ Ｐゴシック" pitchFamily="30" charset="-128"/>
                <a:cs typeface="Arial" pitchFamily="34" charset="0"/>
              </a:rPr>
              <a:t>1865</a:t>
            </a:r>
            <a:r>
              <a:rPr lang="en-US" sz="1000" kern="0" dirty="0">
                <a:solidFill>
                  <a:srgbClr val="72B633"/>
                </a:solidFill>
                <a:latin typeface="Arial" pitchFamily="34" charset="0"/>
                <a:ea typeface="ＭＳ Ｐゴシック" pitchFamily="30" charset="-128"/>
                <a:cs typeface="Arial" pitchFamily="34" charset="0"/>
              </a:rPr>
              <a:t> </a:t>
            </a:r>
            <a:r>
              <a:rPr lang="en-US" sz="1000" kern="0" dirty="0">
                <a:solidFill>
                  <a:srgbClr val="FFFFFF"/>
                </a:solidFill>
                <a:latin typeface="Arial" pitchFamily="34" charset="0"/>
                <a:ea typeface="ＭＳ Ｐゴシック" pitchFamily="30" charset="-128"/>
                <a:cs typeface="Arial" pitchFamily="34" charset="0"/>
              </a:rPr>
              <a:t>W. R. Grace &amp; Co. relocates from Peru to New York City</a:t>
            </a:r>
            <a:endParaRPr lang="en-US" sz="1000" kern="0" dirty="0">
              <a:solidFill>
                <a:srgbClr val="72B633"/>
              </a:solidFill>
              <a:latin typeface="Arial" pitchFamily="34" charset="0"/>
              <a:ea typeface="ＭＳ Ｐゴシック" pitchFamily="30" charset="-128"/>
              <a:cs typeface="Arial" pitchFamily="34" charset="0"/>
            </a:endParaRPr>
          </a:p>
          <a:p>
            <a:pPr eaLnBrk="0" hangingPunct="0">
              <a:lnSpc>
                <a:spcPts val="1100"/>
              </a:lnSpc>
              <a:spcAft>
                <a:spcPts val="800"/>
              </a:spcAft>
              <a:defRPr/>
            </a:pPr>
            <a:r>
              <a:rPr lang="en-US" sz="1000" b="1" kern="0" dirty="0">
                <a:solidFill>
                  <a:srgbClr val="72B633"/>
                </a:solidFill>
                <a:latin typeface="Arial" pitchFamily="34" charset="0"/>
                <a:ea typeface="ＭＳ Ｐゴシック" pitchFamily="30" charset="-128"/>
                <a:cs typeface="Arial" pitchFamily="34" charset="0"/>
              </a:rPr>
              <a:t>1890</a:t>
            </a:r>
            <a:r>
              <a:rPr lang="en-US" sz="1000" kern="0" dirty="0">
                <a:solidFill>
                  <a:srgbClr val="72B633"/>
                </a:solidFill>
                <a:latin typeface="Arial" pitchFamily="34" charset="0"/>
                <a:ea typeface="ＭＳ Ｐゴシック" pitchFamily="30" charset="-128"/>
                <a:cs typeface="Arial" pitchFamily="34" charset="0"/>
              </a:rPr>
              <a:t> </a:t>
            </a:r>
            <a:r>
              <a:rPr lang="en-US" sz="1000" kern="0" dirty="0">
                <a:solidFill>
                  <a:srgbClr val="FFFFFF"/>
                </a:solidFill>
                <a:latin typeface="Arial" pitchFamily="34" charset="0"/>
                <a:ea typeface="ＭＳ Ｐゴシック" pitchFamily="30" charset="-128"/>
                <a:cs typeface="Arial" pitchFamily="34" charset="0"/>
              </a:rPr>
              <a:t>Grace inaugurates steamship service between New York and South America</a:t>
            </a:r>
          </a:p>
          <a:p>
            <a:pPr eaLnBrk="0" hangingPunct="0">
              <a:lnSpc>
                <a:spcPts val="1100"/>
              </a:lnSpc>
              <a:spcAft>
                <a:spcPts val="800"/>
              </a:spcAft>
              <a:defRPr/>
            </a:pPr>
            <a:r>
              <a:rPr lang="en-US" sz="1000" b="1" kern="0" dirty="0">
                <a:solidFill>
                  <a:srgbClr val="72B633"/>
                </a:solidFill>
                <a:latin typeface="Arial" pitchFamily="34" charset="0"/>
                <a:ea typeface="ＭＳ Ｐゴシック" pitchFamily="30" charset="-128"/>
                <a:cs typeface="Arial" pitchFamily="34" charset="0"/>
              </a:rPr>
              <a:t>1923</a:t>
            </a:r>
            <a:r>
              <a:rPr lang="en-US" sz="1000" kern="0" dirty="0">
                <a:solidFill>
                  <a:srgbClr val="FFFFFF"/>
                </a:solidFill>
                <a:latin typeface="Arial" pitchFamily="34" charset="0"/>
                <a:ea typeface="ＭＳ Ｐゴシック" pitchFamily="30" charset="-128"/>
                <a:cs typeface="Arial" pitchFamily="34" charset="0"/>
              </a:rPr>
              <a:t> Davison Chemical Co. begins selling silica gel</a:t>
            </a:r>
          </a:p>
          <a:p>
            <a:pPr eaLnBrk="0" hangingPunct="0">
              <a:lnSpc>
                <a:spcPts val="1100"/>
              </a:lnSpc>
              <a:spcAft>
                <a:spcPts val="800"/>
              </a:spcAft>
              <a:defRPr/>
            </a:pPr>
            <a:r>
              <a:rPr lang="en-US" sz="1000" b="1" kern="0" dirty="0">
                <a:solidFill>
                  <a:srgbClr val="72B633"/>
                </a:solidFill>
                <a:latin typeface="Arial" pitchFamily="34" charset="0"/>
                <a:ea typeface="ＭＳ Ｐゴシック" pitchFamily="30" charset="-128"/>
                <a:cs typeface="Arial" pitchFamily="34" charset="0"/>
              </a:rPr>
              <a:t>1941</a:t>
            </a:r>
            <a:r>
              <a:rPr lang="en-US" sz="1000" kern="0" dirty="0">
                <a:solidFill>
                  <a:srgbClr val="FFFFFF"/>
                </a:solidFill>
                <a:latin typeface="Arial" pitchFamily="34" charset="0"/>
                <a:ea typeface="ＭＳ Ｐゴシック" pitchFamily="30" charset="-128"/>
                <a:cs typeface="Arial" pitchFamily="34" charset="0"/>
              </a:rPr>
              <a:t> Davison Chemical Co. ships the first synthetic fluid cracking catalyst from Curtis Bay (Baltimore), MD</a:t>
            </a:r>
          </a:p>
          <a:p>
            <a:pPr eaLnBrk="0" hangingPunct="0">
              <a:lnSpc>
                <a:spcPts val="1100"/>
              </a:lnSpc>
              <a:spcAft>
                <a:spcPts val="800"/>
              </a:spcAft>
              <a:defRPr/>
            </a:pPr>
            <a:r>
              <a:rPr lang="en-US" sz="1000" b="1" kern="0" dirty="0">
                <a:solidFill>
                  <a:srgbClr val="72B633"/>
                </a:solidFill>
                <a:latin typeface="Arial" pitchFamily="34" charset="0"/>
                <a:ea typeface="ＭＳ Ｐゴシック" pitchFamily="30" charset="-128"/>
                <a:cs typeface="Arial" pitchFamily="34" charset="0"/>
              </a:rPr>
              <a:t>1953</a:t>
            </a:r>
            <a:r>
              <a:rPr lang="en-US" sz="1000" kern="0" dirty="0">
                <a:solidFill>
                  <a:srgbClr val="72B633"/>
                </a:solidFill>
                <a:latin typeface="Arial" pitchFamily="34" charset="0"/>
                <a:ea typeface="ＭＳ Ｐゴシック" pitchFamily="30" charset="-128"/>
                <a:cs typeface="Arial" pitchFamily="34" charset="0"/>
              </a:rPr>
              <a:t> </a:t>
            </a:r>
            <a:r>
              <a:rPr lang="en-US" sz="1000" kern="0" dirty="0">
                <a:solidFill>
                  <a:srgbClr val="FFFFFF"/>
                </a:solidFill>
                <a:latin typeface="Arial" pitchFamily="34" charset="0"/>
                <a:ea typeface="ＭＳ Ｐゴシック" pitchFamily="30" charset="-128"/>
                <a:cs typeface="Arial" pitchFamily="34" charset="0"/>
              </a:rPr>
              <a:t>Grace lists on the NYSE with ticker symbol GRA</a:t>
            </a:r>
          </a:p>
          <a:p>
            <a:pPr eaLnBrk="0" hangingPunct="0">
              <a:lnSpc>
                <a:spcPts val="1100"/>
              </a:lnSpc>
              <a:spcAft>
                <a:spcPts val="800"/>
              </a:spcAft>
              <a:defRPr/>
            </a:pPr>
            <a:r>
              <a:rPr lang="en-US" sz="1000" b="1" kern="0" dirty="0">
                <a:solidFill>
                  <a:srgbClr val="72B633"/>
                </a:solidFill>
                <a:latin typeface="Arial" pitchFamily="34" charset="0"/>
                <a:ea typeface="ＭＳ Ｐゴシック" pitchFamily="30" charset="-128"/>
                <a:cs typeface="Arial" pitchFamily="34" charset="0"/>
              </a:rPr>
              <a:t>1954</a:t>
            </a:r>
            <a:r>
              <a:rPr lang="en-US" sz="1000" kern="0" dirty="0">
                <a:solidFill>
                  <a:srgbClr val="72B633"/>
                </a:solidFill>
                <a:latin typeface="Arial" pitchFamily="34" charset="0"/>
                <a:ea typeface="ＭＳ Ｐゴシック" pitchFamily="30" charset="-128"/>
                <a:cs typeface="Arial" pitchFamily="34" charset="0"/>
              </a:rPr>
              <a:t> </a:t>
            </a:r>
            <a:r>
              <a:rPr lang="en-US" sz="1000" kern="0" dirty="0">
                <a:solidFill>
                  <a:srgbClr val="FFFFFF"/>
                </a:solidFill>
                <a:latin typeface="Arial" pitchFamily="34" charset="0"/>
                <a:ea typeface="ＭＳ Ｐゴシック" pitchFamily="30" charset="-128"/>
                <a:cs typeface="Arial" pitchFamily="34" charset="0"/>
              </a:rPr>
              <a:t>Grace acquires Davison Chemical Company and Dewey &amp; Almy Chemical Company</a:t>
            </a:r>
          </a:p>
          <a:p>
            <a:pPr eaLnBrk="0" hangingPunct="0">
              <a:lnSpc>
                <a:spcPts val="1100"/>
              </a:lnSpc>
              <a:spcAft>
                <a:spcPts val="800"/>
              </a:spcAft>
              <a:defRPr/>
            </a:pPr>
            <a:r>
              <a:rPr lang="en-US" sz="1000" b="1" kern="0" dirty="0">
                <a:solidFill>
                  <a:srgbClr val="72B633"/>
                </a:solidFill>
                <a:latin typeface="Arial" pitchFamily="34" charset="0"/>
                <a:ea typeface="ＭＳ Ｐゴシック" pitchFamily="30" charset="-128"/>
                <a:cs typeface="Arial" pitchFamily="34" charset="0"/>
              </a:rPr>
              <a:t>1972</a:t>
            </a:r>
            <a:r>
              <a:rPr lang="en-US" sz="1000" kern="0" dirty="0">
                <a:solidFill>
                  <a:srgbClr val="000000"/>
                </a:solidFill>
                <a:latin typeface="Arial" pitchFamily="34" charset="0"/>
                <a:ea typeface="ＭＳ Ｐゴシック" pitchFamily="30" charset="-128"/>
                <a:cs typeface="Arial" pitchFamily="34" charset="0"/>
              </a:rPr>
              <a:t> </a:t>
            </a:r>
            <a:r>
              <a:rPr lang="en-US" sz="1000" kern="0" dirty="0">
                <a:solidFill>
                  <a:srgbClr val="FFFFFF"/>
                </a:solidFill>
                <a:latin typeface="Arial" pitchFamily="34" charset="0"/>
                <a:ea typeface="ＭＳ Ｐゴシック" pitchFamily="30" charset="-128"/>
                <a:cs typeface="Arial" pitchFamily="34" charset="0"/>
              </a:rPr>
              <a:t>Grace builds its first European manufacturing facility in Worms, Germany</a:t>
            </a:r>
          </a:p>
          <a:p>
            <a:pPr eaLnBrk="0" hangingPunct="0">
              <a:lnSpc>
                <a:spcPts val="1100"/>
              </a:lnSpc>
              <a:spcAft>
                <a:spcPts val="800"/>
              </a:spcAft>
              <a:defRPr/>
            </a:pPr>
            <a:r>
              <a:rPr lang="en-US" sz="1000" b="1" kern="0" dirty="0">
                <a:solidFill>
                  <a:srgbClr val="72B633"/>
                </a:solidFill>
                <a:latin typeface="Arial" pitchFamily="34" charset="0"/>
                <a:ea typeface="ＭＳ Ｐゴシック" pitchFamily="30" charset="-128"/>
                <a:cs typeface="Arial" pitchFamily="34" charset="0"/>
              </a:rPr>
              <a:t>1987</a:t>
            </a:r>
            <a:r>
              <a:rPr lang="en-US" sz="1000" kern="0" dirty="0">
                <a:solidFill>
                  <a:srgbClr val="FFFFFF"/>
                </a:solidFill>
                <a:latin typeface="Arial" pitchFamily="34" charset="0"/>
                <a:ea typeface="ＭＳ Ｐゴシック" pitchFamily="30" charset="-128"/>
                <a:cs typeface="Arial" pitchFamily="34" charset="0"/>
              </a:rPr>
              <a:t> Grace becomes the first wholly </a:t>
            </a:r>
            <a:br>
              <a:rPr lang="en-US" sz="1000" kern="0" dirty="0">
                <a:solidFill>
                  <a:srgbClr val="FFFFFF"/>
                </a:solidFill>
                <a:latin typeface="Arial" pitchFamily="34" charset="0"/>
                <a:ea typeface="ＭＳ Ｐゴシック" pitchFamily="30" charset="-128"/>
                <a:cs typeface="Arial" pitchFamily="34" charset="0"/>
              </a:rPr>
            </a:br>
            <a:r>
              <a:rPr lang="en-US" sz="1000" kern="0" dirty="0">
                <a:solidFill>
                  <a:srgbClr val="FFFFFF"/>
                </a:solidFill>
                <a:latin typeface="Arial" pitchFamily="34" charset="0"/>
                <a:ea typeface="ＭＳ Ｐゴシック" pitchFamily="30" charset="-128"/>
                <a:cs typeface="Arial" pitchFamily="34" charset="0"/>
              </a:rPr>
              <a:t>foreign-owned company to do business in The People's Republic of China</a:t>
            </a:r>
          </a:p>
          <a:p>
            <a:pPr eaLnBrk="0" hangingPunct="0">
              <a:lnSpc>
                <a:spcPts val="1100"/>
              </a:lnSpc>
              <a:spcAft>
                <a:spcPts val="800"/>
              </a:spcAft>
              <a:defRPr/>
            </a:pPr>
            <a:r>
              <a:rPr lang="en-US" sz="1000" b="1" kern="0" dirty="0">
                <a:solidFill>
                  <a:srgbClr val="72B633"/>
                </a:solidFill>
                <a:latin typeface="Arial" pitchFamily="34" charset="0"/>
                <a:ea typeface="ＭＳ Ｐゴシック" pitchFamily="30" charset="-128"/>
                <a:cs typeface="Arial" pitchFamily="34" charset="0"/>
              </a:rPr>
              <a:t>1999</a:t>
            </a:r>
            <a:r>
              <a:rPr lang="en-US" sz="1000" kern="0" dirty="0">
                <a:solidFill>
                  <a:srgbClr val="FFFFFF"/>
                </a:solidFill>
                <a:latin typeface="Arial" pitchFamily="34" charset="0"/>
                <a:ea typeface="ＭＳ Ｐゴシック" pitchFamily="30" charset="-128"/>
                <a:cs typeface="Arial" pitchFamily="34" charset="0"/>
              </a:rPr>
              <a:t> Grace relocates corporate headquarters to Columbia, MD</a:t>
            </a:r>
          </a:p>
        </p:txBody>
      </p:sp>
      <p:pic>
        <p:nvPicPr>
          <p:cNvPr id="17" name="Picture 16" descr="Adam_L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91474" y="4363278"/>
            <a:ext cx="3645330" cy="2056905"/>
          </a:xfrm>
          <a:prstGeom prst="rect">
            <a:avLst/>
          </a:prstGeom>
        </p:spPr>
      </p:pic>
      <p:pic>
        <p:nvPicPr>
          <p:cNvPr id="19" name="Picture 18" descr="GraceNY_1885.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3299" y="4363277"/>
            <a:ext cx="1611666" cy="2056905"/>
          </a:xfrm>
          <a:prstGeom prst="rect">
            <a:avLst/>
          </a:prstGeom>
        </p:spPr>
      </p:pic>
      <p:sp>
        <p:nvSpPr>
          <p:cNvPr id="2" name="Title 1"/>
          <p:cNvSpPr>
            <a:spLocks noGrp="1"/>
          </p:cNvSpPr>
          <p:nvPr>
            <p:ph type="title"/>
          </p:nvPr>
        </p:nvSpPr>
        <p:spPr>
          <a:xfrm>
            <a:off x="381000" y="174242"/>
            <a:ext cx="7239000" cy="307777"/>
          </a:xfrm>
        </p:spPr>
        <p:txBody>
          <a:bodyPr/>
          <a:lstStyle/>
          <a:p>
            <a:pPr lvl="0"/>
            <a:r>
              <a:rPr lang="en-US" dirty="0"/>
              <a:t>Earning Trust</a:t>
            </a:r>
          </a:p>
        </p:txBody>
      </p:sp>
      <p:sp>
        <p:nvSpPr>
          <p:cNvPr id="3" name="Text Placeholder 2"/>
          <p:cNvSpPr>
            <a:spLocks noGrp="1"/>
          </p:cNvSpPr>
          <p:nvPr>
            <p:ph type="body" sz="quarter" idx="10"/>
          </p:nvPr>
        </p:nvSpPr>
        <p:spPr>
          <a:xfrm>
            <a:off x="380999" y="914791"/>
            <a:ext cx="8453651" cy="615553"/>
          </a:xfrm>
        </p:spPr>
        <p:txBody>
          <a:bodyPr/>
          <a:lstStyle/>
          <a:p>
            <a:r>
              <a:rPr lang="en-US" sz="2000" dirty="0"/>
              <a:t>187 Years of History... and Focused on the Future</a:t>
            </a:r>
          </a:p>
          <a:p>
            <a:endParaRPr lang="en-US" sz="2000" dirty="0"/>
          </a:p>
        </p:txBody>
      </p:sp>
      <p:sp>
        <p:nvSpPr>
          <p:cNvPr id="7" name="Rectangle 8"/>
          <p:cNvSpPr>
            <a:spLocks noChangeArrowheads="1"/>
          </p:cNvSpPr>
          <p:nvPr/>
        </p:nvSpPr>
        <p:spPr bwMode="auto">
          <a:xfrm>
            <a:off x="3343299" y="1369920"/>
            <a:ext cx="5404451" cy="2872581"/>
          </a:xfrm>
          <a:prstGeom prst="rect">
            <a:avLst/>
          </a:prstGeom>
          <a:solidFill>
            <a:srgbClr val="E6E7E8"/>
          </a:solidFill>
          <a:ln w="9525">
            <a:noFill/>
            <a:miter lim="800000"/>
            <a:headEnd/>
            <a:tailEnd/>
          </a:ln>
        </p:spPr>
        <p:txBody>
          <a:bodyPr wrap="square" tIns="91440" bIns="91440" anchor="t" anchorCtr="0">
            <a:spAutoFit/>
          </a:bodyPr>
          <a:lstStyle/>
          <a:p>
            <a:pPr>
              <a:spcAft>
                <a:spcPts val="600"/>
              </a:spcAft>
            </a:pPr>
            <a:r>
              <a:rPr lang="en-US" sz="1600" b="1" dirty="0">
                <a:solidFill>
                  <a:schemeClr val="accent3"/>
                </a:solidFill>
                <a:latin typeface="Arial Black" charset="0"/>
                <a:ea typeface="Arial Black" charset="0"/>
                <a:cs typeface="Arial Black" charset="0"/>
              </a:rPr>
              <a:t>Optimizing and Selectively Strengthening </a:t>
            </a:r>
            <a:br>
              <a:rPr lang="en-US" sz="1600" b="1" dirty="0">
                <a:solidFill>
                  <a:schemeClr val="accent3"/>
                </a:solidFill>
                <a:latin typeface="Arial Black" charset="0"/>
                <a:ea typeface="Arial Black" charset="0"/>
                <a:cs typeface="Arial Black" charset="0"/>
              </a:rPr>
            </a:br>
            <a:r>
              <a:rPr lang="en-US" sz="1600" b="1" dirty="0">
                <a:solidFill>
                  <a:schemeClr val="accent3"/>
                </a:solidFill>
                <a:latin typeface="Arial Black" charset="0"/>
                <a:ea typeface="Arial Black" charset="0"/>
                <a:cs typeface="Arial Black" charset="0"/>
              </a:rPr>
              <a:t>Our Specialty Chemicals Portfolio</a:t>
            </a:r>
          </a:p>
          <a:p>
            <a:pPr marL="115888" lvl="1" indent="-115888" defTabSz="457200" fontAlgn="base">
              <a:spcBef>
                <a:spcPts val="200"/>
              </a:spcBef>
              <a:buClr>
                <a:srgbClr val="7AC143"/>
              </a:buClr>
              <a:buSzPct val="100000"/>
              <a:buFont typeface="Wingdings" pitchFamily="2" charset="2"/>
              <a:buChar char="§"/>
              <a:tabLst>
                <a:tab pos="568325" algn="l"/>
              </a:tabLst>
              <a:defRPr/>
            </a:pPr>
            <a:r>
              <a:rPr lang="en-US" sz="1100" kern="0" dirty="0">
                <a:solidFill>
                  <a:schemeClr val="accent6"/>
                </a:solidFill>
                <a:latin typeface="Arial" pitchFamily="34" charset="0"/>
                <a:cs typeface="Arial" pitchFamily="34" charset="0"/>
              </a:rPr>
              <a:t>2000 – Acquires DuPont Colloidal Silica Business</a:t>
            </a:r>
          </a:p>
          <a:p>
            <a:pPr marL="115888" lvl="1" indent="-115888" defTabSz="457200" fontAlgn="base">
              <a:spcBef>
                <a:spcPts val="200"/>
              </a:spcBef>
              <a:buClr>
                <a:srgbClr val="7AC143"/>
              </a:buClr>
              <a:buSzPct val="100000"/>
              <a:buFont typeface="Wingdings" pitchFamily="2" charset="2"/>
              <a:buChar char="§"/>
              <a:tabLst>
                <a:tab pos="568325" algn="l"/>
              </a:tabLst>
              <a:defRPr/>
            </a:pPr>
            <a:r>
              <a:rPr lang="en-US" sz="1100" kern="0" dirty="0">
                <a:solidFill>
                  <a:schemeClr val="accent6"/>
                </a:solidFill>
                <a:latin typeface="Arial" pitchFamily="34" charset="0"/>
                <a:cs typeface="Arial" pitchFamily="34" charset="0"/>
              </a:rPr>
              <a:t>2001 – Acquires Akzo-PQ Precipitated Silica Business</a:t>
            </a:r>
          </a:p>
          <a:p>
            <a:pPr marL="115888" lvl="1" indent="-115888" defTabSz="457200" fontAlgn="base">
              <a:spcBef>
                <a:spcPts val="200"/>
              </a:spcBef>
              <a:buClr>
                <a:srgbClr val="7AC143"/>
              </a:buClr>
              <a:buSzPct val="100000"/>
              <a:buFont typeface="Wingdings" pitchFamily="2" charset="2"/>
              <a:buChar char="§"/>
              <a:tabLst>
                <a:tab pos="568325" algn="l"/>
              </a:tabLst>
              <a:defRPr/>
            </a:pPr>
            <a:r>
              <a:rPr lang="en-US" sz="1100" kern="0" dirty="0">
                <a:solidFill>
                  <a:schemeClr val="accent6"/>
                </a:solidFill>
                <a:latin typeface="Arial" pitchFamily="34" charset="0"/>
                <a:cs typeface="Arial" pitchFamily="34" charset="0"/>
              </a:rPr>
              <a:t>2010 – Acquires Synthetech for Single-Site Catalysts and Fine Chemicals</a:t>
            </a:r>
          </a:p>
          <a:p>
            <a:pPr marL="115888" lvl="1" indent="-115888" defTabSz="457200" fontAlgn="base">
              <a:spcBef>
                <a:spcPts val="200"/>
              </a:spcBef>
              <a:buClr>
                <a:srgbClr val="7AC143"/>
              </a:buClr>
              <a:buSzPct val="100000"/>
              <a:buFont typeface="Wingdings" pitchFamily="2" charset="2"/>
              <a:buChar char="§"/>
              <a:defRPr/>
            </a:pPr>
            <a:r>
              <a:rPr lang="en-US" sz="1100" kern="0" dirty="0">
                <a:solidFill>
                  <a:schemeClr val="accent6"/>
                </a:solidFill>
                <a:latin typeface="Arial" pitchFamily="34" charset="0"/>
                <a:cs typeface="Arial" pitchFamily="34" charset="0"/>
              </a:rPr>
              <a:t>2013 – Acquires Dow’s UNIPOL</a:t>
            </a:r>
            <a:r>
              <a:rPr lang="en-US" sz="1100" kern="0" baseline="30000" dirty="0">
                <a:solidFill>
                  <a:schemeClr val="accent6"/>
                </a:solidFill>
                <a:latin typeface="Arial" pitchFamily="34" charset="0"/>
                <a:cs typeface="Arial" pitchFamily="34" charset="0"/>
              </a:rPr>
              <a:t>® </a:t>
            </a:r>
            <a:r>
              <a:rPr lang="en-US" sz="1100" kern="0" dirty="0">
                <a:solidFill>
                  <a:schemeClr val="accent6"/>
                </a:solidFill>
                <a:latin typeface="Arial" pitchFamily="34" charset="0"/>
                <a:cs typeface="Arial" pitchFamily="34" charset="0"/>
              </a:rPr>
              <a:t>Polypropylene  Process Technology Licensing 	   and Catalysts Business</a:t>
            </a:r>
          </a:p>
          <a:p>
            <a:pPr marL="115888" lvl="1" indent="-115888" defTabSz="457200" fontAlgn="base">
              <a:spcBef>
                <a:spcPts val="200"/>
              </a:spcBef>
              <a:buClr>
                <a:srgbClr val="7AC143"/>
              </a:buClr>
              <a:buSzPct val="100000"/>
              <a:buFont typeface="Wingdings" pitchFamily="2" charset="2"/>
              <a:buChar char="§"/>
              <a:tabLst>
                <a:tab pos="568325" algn="l"/>
              </a:tabLst>
              <a:defRPr/>
            </a:pPr>
            <a:r>
              <a:rPr lang="en-US" sz="1100" kern="0" dirty="0">
                <a:solidFill>
                  <a:schemeClr val="accent6"/>
                </a:solidFill>
                <a:latin typeface="Arial" pitchFamily="34" charset="0"/>
                <a:cs typeface="Arial" pitchFamily="34" charset="0"/>
              </a:rPr>
              <a:t>2016 – Spins Off Construction Products and Packaging Businesses</a:t>
            </a:r>
          </a:p>
          <a:p>
            <a:pPr marL="115888" lvl="1" indent="-115888" defTabSz="457200" fontAlgn="base">
              <a:spcBef>
                <a:spcPts val="200"/>
              </a:spcBef>
              <a:buClr>
                <a:srgbClr val="7AC143"/>
              </a:buClr>
              <a:buSzPct val="100000"/>
              <a:buFont typeface="Wingdings" pitchFamily="2" charset="2"/>
              <a:buChar char="§"/>
              <a:tabLst>
                <a:tab pos="568325" algn="l"/>
              </a:tabLst>
              <a:defRPr/>
            </a:pPr>
            <a:r>
              <a:rPr lang="en-US" sz="1100" kern="0" dirty="0">
                <a:solidFill>
                  <a:schemeClr val="accent6"/>
                </a:solidFill>
                <a:latin typeface="Arial" pitchFamily="34" charset="0"/>
                <a:cs typeface="Arial" pitchFamily="34" charset="0"/>
              </a:rPr>
              <a:t>2016 – Acquires BASF Polyolefin Catalysts Business </a:t>
            </a:r>
          </a:p>
          <a:p>
            <a:pPr marL="115888" lvl="1" indent="-115888" defTabSz="457200" fontAlgn="base">
              <a:spcBef>
                <a:spcPts val="200"/>
              </a:spcBef>
              <a:buClr>
                <a:srgbClr val="7AC143"/>
              </a:buClr>
              <a:buSzPct val="100000"/>
              <a:buFont typeface="Wingdings" pitchFamily="2" charset="2"/>
              <a:buChar char="§"/>
              <a:tabLst>
                <a:tab pos="568325" algn="l"/>
              </a:tabLst>
              <a:defRPr/>
            </a:pPr>
            <a:r>
              <a:rPr lang="en-US" sz="1100" kern="0" dirty="0">
                <a:solidFill>
                  <a:schemeClr val="accent6"/>
                </a:solidFill>
                <a:latin typeface="Arial" pitchFamily="34" charset="0"/>
                <a:cs typeface="Arial" pitchFamily="34" charset="0"/>
              </a:rPr>
              <a:t>2016 – Opens Process Innovation Center in Curtis Bay, MD</a:t>
            </a:r>
          </a:p>
          <a:p>
            <a:pPr marL="115888" lvl="1" indent="-115888" defTabSz="457200" fontAlgn="base">
              <a:spcBef>
                <a:spcPts val="200"/>
              </a:spcBef>
              <a:buClr>
                <a:srgbClr val="7AC143"/>
              </a:buClr>
              <a:buSzPct val="100000"/>
              <a:buFont typeface="Wingdings" pitchFamily="2" charset="2"/>
              <a:buChar char="§"/>
              <a:tabLst>
                <a:tab pos="568325" algn="l"/>
              </a:tabLst>
              <a:defRPr/>
            </a:pPr>
            <a:r>
              <a:rPr lang="en-US" sz="1100" kern="0" dirty="0">
                <a:solidFill>
                  <a:schemeClr val="accent6"/>
                </a:solidFill>
                <a:latin typeface="Arial" pitchFamily="34" charset="0"/>
                <a:cs typeface="Arial" pitchFamily="34" charset="0"/>
              </a:rPr>
              <a:t>2016 – Expands Corporate Facilities and Pilot Plant in Columbia, MD</a:t>
            </a:r>
          </a:p>
          <a:p>
            <a:pPr marL="115888" lvl="1" indent="-115888" defTabSz="457200" fontAlgn="base">
              <a:spcBef>
                <a:spcPts val="200"/>
              </a:spcBef>
              <a:buClr>
                <a:srgbClr val="7AC143"/>
              </a:buClr>
              <a:buSzPct val="100000"/>
              <a:buFont typeface="Wingdings" pitchFamily="2" charset="2"/>
              <a:buChar char="§"/>
              <a:tabLst>
                <a:tab pos="568325" algn="l"/>
              </a:tabLst>
              <a:defRPr/>
            </a:pPr>
            <a:r>
              <a:rPr lang="en-US" sz="1100" kern="0" dirty="0">
                <a:solidFill>
                  <a:schemeClr val="accent6"/>
                </a:solidFill>
                <a:latin typeface="Arial" pitchFamily="34" charset="0"/>
                <a:cs typeface="Arial" pitchFamily="34" charset="0"/>
              </a:rPr>
              <a:t>2016 – Expands Albany, OR Facility for Single-Site Catalysts and Fine Chemicals</a:t>
            </a:r>
          </a:p>
          <a:p>
            <a:pPr marL="115888" lvl="1" indent="-115888" fontAlgn="base">
              <a:spcBef>
                <a:spcPts val="200"/>
              </a:spcBef>
              <a:buClr>
                <a:srgbClr val="7AC143"/>
              </a:buClr>
              <a:buSzPct val="100000"/>
              <a:buFont typeface="Wingdings" pitchFamily="2" charset="2"/>
              <a:buChar char="§"/>
              <a:tabLst>
                <a:tab pos="568325" algn="l"/>
              </a:tabLst>
              <a:defRPr/>
            </a:pPr>
            <a:r>
              <a:rPr lang="en-US" sz="1100" kern="0" dirty="0">
                <a:solidFill>
                  <a:schemeClr val="accent6"/>
                </a:solidFill>
                <a:latin typeface="Arial" pitchFamily="34" charset="0"/>
                <a:cs typeface="Arial" pitchFamily="34" charset="0"/>
              </a:rPr>
              <a:t>2018 – Acquired Albemarle Polyolefin Catalysts Business</a:t>
            </a:r>
          </a:p>
        </p:txBody>
      </p:sp>
    </p:spTree>
    <p:extLst>
      <p:ext uri="{BB962C8B-B14F-4D97-AF65-F5344CB8AC3E}">
        <p14:creationId xmlns:p14="http://schemas.microsoft.com/office/powerpoint/2010/main" val="11743331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CEFDB2D-C65D-7149-9E9C-CD005F8F167D}"/>
              </a:ext>
            </a:extLst>
          </p:cNvPr>
          <p:cNvPicPr>
            <a:picLocks noChangeAspect="1"/>
          </p:cNvPicPr>
          <p:nvPr/>
        </p:nvPicPr>
        <p:blipFill>
          <a:blip r:embed="rId2"/>
          <a:stretch>
            <a:fillRect/>
          </a:stretch>
        </p:blipFill>
        <p:spPr>
          <a:xfrm>
            <a:off x="4484885" y="1475215"/>
            <a:ext cx="2157984" cy="2703681"/>
          </a:xfrm>
          <a:prstGeom prst="rect">
            <a:avLst/>
          </a:prstGeom>
        </p:spPr>
      </p:pic>
      <p:pic>
        <p:nvPicPr>
          <p:cNvPr id="11" name="Picture 10">
            <a:extLst>
              <a:ext uri="{FF2B5EF4-FFF2-40B4-BE49-F238E27FC236}">
                <a16:creationId xmlns:a16="http://schemas.microsoft.com/office/drawing/2014/main" id="{78C832DE-1EB2-0249-AD48-CF40430B51D5}"/>
              </a:ext>
            </a:extLst>
          </p:cNvPr>
          <p:cNvPicPr>
            <a:picLocks noChangeAspect="1"/>
          </p:cNvPicPr>
          <p:nvPr/>
        </p:nvPicPr>
        <p:blipFill>
          <a:blip r:embed="rId3"/>
          <a:stretch>
            <a:fillRect/>
          </a:stretch>
        </p:blipFill>
        <p:spPr>
          <a:xfrm>
            <a:off x="202776" y="1475215"/>
            <a:ext cx="2157984" cy="2703681"/>
          </a:xfrm>
          <a:prstGeom prst="rect">
            <a:avLst/>
          </a:prstGeom>
        </p:spPr>
      </p:pic>
      <p:sp>
        <p:nvSpPr>
          <p:cNvPr id="2" name="Title 1"/>
          <p:cNvSpPr>
            <a:spLocks noGrp="1"/>
          </p:cNvSpPr>
          <p:nvPr>
            <p:ph type="title"/>
          </p:nvPr>
        </p:nvSpPr>
        <p:spPr>
          <a:xfrm>
            <a:off x="381000" y="174242"/>
            <a:ext cx="7239000" cy="307777"/>
          </a:xfrm>
        </p:spPr>
        <p:txBody>
          <a:bodyPr/>
          <a:lstStyle/>
          <a:p>
            <a:r>
              <a:rPr lang="en-US" dirty="0"/>
              <a:t>Strong Market Positions and Financial Performance</a:t>
            </a:r>
          </a:p>
        </p:txBody>
      </p:sp>
      <p:sp>
        <p:nvSpPr>
          <p:cNvPr id="33" name="Text Placeholder 2"/>
          <p:cNvSpPr txBox="1">
            <a:spLocks/>
          </p:cNvSpPr>
          <p:nvPr/>
        </p:nvSpPr>
        <p:spPr>
          <a:xfrm>
            <a:off x="380999" y="785466"/>
            <a:ext cx="8453651" cy="307777"/>
          </a:xfrm>
          <a:prstGeom prst="rect">
            <a:avLst/>
          </a:prstGeom>
        </p:spPr>
        <p:txBody>
          <a:bodyPr lIns="0"/>
          <a:lstStyle/>
          <a:p>
            <a:pPr marL="177800" marR="0" lvl="0" indent="-177800" algn="l" defTabSz="914400" rtl="0" eaLnBrk="1" fontAlgn="base" latinLnBrk="0" hangingPunct="1">
              <a:lnSpc>
                <a:spcPct val="100000"/>
              </a:lnSpc>
              <a:spcBef>
                <a:spcPts val="600"/>
              </a:spcBef>
              <a:spcAft>
                <a:spcPct val="0"/>
              </a:spcAft>
              <a:buClr>
                <a:schemeClr val="accent1"/>
              </a:buClr>
              <a:buSzTx/>
              <a:tabLst/>
              <a:defRPr/>
            </a:pPr>
            <a:r>
              <a:rPr kumimoji="0" lang="en-US" sz="2000" b="0" i="0" u="none" strike="noStrike" kern="1200" cap="none" spc="0" normalizeH="0" baseline="0" noProof="0" dirty="0">
                <a:ln>
                  <a:noFill/>
                </a:ln>
                <a:solidFill>
                  <a:schemeClr val="accent6"/>
                </a:solidFill>
                <a:effectLst/>
                <a:uLnTx/>
                <a:uFillTx/>
                <a:latin typeface="Arial Black" pitchFamily="34" charset="0"/>
                <a:ea typeface="ＭＳ Ｐゴシック" pitchFamily="30" charset="-128"/>
                <a:cs typeface="ＭＳ Ｐゴシック" pitchFamily="30" charset="-128"/>
              </a:rPr>
              <a:t>A $2 Billion Technology Leader</a:t>
            </a:r>
          </a:p>
        </p:txBody>
      </p:sp>
      <p:sp>
        <p:nvSpPr>
          <p:cNvPr id="56" name="TextBox 55">
            <a:extLst>
              <a:ext uri="{FF2B5EF4-FFF2-40B4-BE49-F238E27FC236}">
                <a16:creationId xmlns:a16="http://schemas.microsoft.com/office/drawing/2014/main" id="{A9F3473F-D586-43E7-A0D4-85866D09842D}"/>
              </a:ext>
            </a:extLst>
          </p:cNvPr>
          <p:cNvSpPr txBox="1"/>
          <p:nvPr/>
        </p:nvSpPr>
        <p:spPr>
          <a:xfrm>
            <a:off x="6731530" y="2555262"/>
            <a:ext cx="2103120" cy="1005840"/>
          </a:xfrm>
          <a:prstGeom prst="rect">
            <a:avLst/>
          </a:prstGeom>
          <a:solidFill>
            <a:schemeClr val="accent6"/>
          </a:solidFill>
          <a:ln>
            <a:noFill/>
          </a:ln>
          <a:effectLst>
            <a:outerShdw blurRad="50800" dist="38100" dir="5400000" algn="t" rotWithShape="0">
              <a:prstClr val="black">
                <a:alpha val="40000"/>
              </a:prstClr>
            </a:outerShdw>
          </a:effectLst>
        </p:spPr>
        <p:txBody>
          <a:bodyPr wrap="square" lIns="91440" tIns="91440" rIns="91440" bIns="91440" rtlCol="0" anchor="ctr">
            <a:noAutofit/>
          </a:bodyPr>
          <a:lstStyle/>
          <a:p>
            <a:pPr marL="0" marR="0" lvl="0" indent="0" algn="ctr" defTabSz="914400" rtl="0" eaLnBrk="1" fontAlgn="auto" latinLnBrk="0" hangingPunct="1">
              <a:lnSpc>
                <a:spcPct val="100000"/>
              </a:lnSpc>
              <a:spcAft>
                <a:spcPts val="0"/>
              </a:spcAft>
              <a:buClr>
                <a:srgbClr val="7AC143"/>
              </a:buClr>
              <a:buSzTx/>
              <a:buFontTx/>
              <a:buNone/>
              <a:tabLst/>
              <a:defRPr/>
            </a:pPr>
            <a:r>
              <a:rPr kumimoji="0" lang="en-US" sz="2200" b="1" i="0" u="none" strike="noStrike" kern="0" cap="none" spc="0" normalizeH="0" baseline="0" noProof="0" dirty="0">
                <a:ln>
                  <a:noFill/>
                </a:ln>
                <a:solidFill>
                  <a:srgbClr val="FFFFFF"/>
                </a:solidFill>
                <a:uLnTx/>
                <a:uFillTx/>
                <a:latin typeface="Arial"/>
                <a:ea typeface="+mn-ea"/>
                <a:cs typeface="+mn-cs"/>
              </a:rPr>
              <a:t>~$5B</a:t>
            </a:r>
          </a:p>
          <a:p>
            <a:pPr marL="0" marR="0" lvl="0" indent="0" algn="ctr" defTabSz="914400" rtl="0" eaLnBrk="1" fontAlgn="auto" latinLnBrk="0" hangingPunct="1">
              <a:lnSpc>
                <a:spcPct val="100000"/>
              </a:lnSpc>
              <a:spcAft>
                <a:spcPts val="0"/>
              </a:spcAft>
              <a:buClr>
                <a:srgbClr val="7AC143"/>
              </a:buClr>
              <a:buSzTx/>
              <a:buFontTx/>
              <a:buNone/>
              <a:tabLst/>
              <a:defRPr/>
            </a:pPr>
            <a:r>
              <a:rPr kumimoji="0" lang="en-US" sz="1800" b="0" i="0" u="none" strike="noStrike" kern="0" cap="none" spc="0" normalizeH="0" baseline="0" noProof="0" dirty="0">
                <a:ln>
                  <a:noFill/>
                </a:ln>
                <a:solidFill>
                  <a:srgbClr val="FFFFFF"/>
                </a:solidFill>
                <a:uLnTx/>
                <a:uFillTx/>
                <a:latin typeface="Arial"/>
                <a:ea typeface="+mn-ea"/>
                <a:cs typeface="+mn-cs"/>
              </a:rPr>
              <a:t>Market </a:t>
            </a:r>
            <a:r>
              <a:rPr kumimoji="0" lang="en-US" sz="1800" b="0" i="0" u="none" strike="noStrike" kern="0" cap="none" spc="0" normalizeH="0" baseline="0" noProof="0" dirty="0">
                <a:ln>
                  <a:noFill/>
                </a:ln>
                <a:solidFill>
                  <a:schemeClr val="bg1"/>
                </a:solidFill>
                <a:uLnTx/>
                <a:uFillTx/>
                <a:latin typeface="Arial"/>
                <a:ea typeface="+mn-ea"/>
                <a:cs typeface="+mn-cs"/>
              </a:rPr>
              <a:t>Cap</a:t>
            </a:r>
            <a:r>
              <a:rPr kumimoji="0" lang="en-US" sz="1400" b="0" i="0" u="none" strike="noStrike" kern="0" cap="none" spc="0" normalizeH="0" baseline="30000" noProof="0" dirty="0">
                <a:ln>
                  <a:noFill/>
                </a:ln>
                <a:solidFill>
                  <a:schemeClr val="bg1"/>
                </a:solidFill>
                <a:uLnTx/>
                <a:uFillTx/>
                <a:latin typeface="Arial"/>
                <a:ea typeface="+mn-ea"/>
                <a:cs typeface="+mn-cs"/>
              </a:rPr>
              <a:t>1</a:t>
            </a:r>
            <a:endParaRPr kumimoji="0" lang="en-US" sz="1800" b="0" i="0" u="none" strike="noStrike" kern="0" cap="none" spc="0" normalizeH="0" baseline="30000" noProof="0" dirty="0">
              <a:ln>
                <a:noFill/>
              </a:ln>
              <a:solidFill>
                <a:schemeClr val="bg1"/>
              </a:solidFill>
              <a:uLnTx/>
              <a:uFillTx/>
              <a:latin typeface="Arial"/>
              <a:ea typeface="+mn-ea"/>
              <a:cs typeface="+mn-cs"/>
            </a:endParaRPr>
          </a:p>
        </p:txBody>
      </p:sp>
      <p:sp>
        <p:nvSpPr>
          <p:cNvPr id="57" name="TextBox 56">
            <a:extLst>
              <a:ext uri="{FF2B5EF4-FFF2-40B4-BE49-F238E27FC236}">
                <a16:creationId xmlns:a16="http://schemas.microsoft.com/office/drawing/2014/main" id="{4E4BEA92-B5F6-4473-BAF3-1D0DD534D27B}"/>
              </a:ext>
            </a:extLst>
          </p:cNvPr>
          <p:cNvSpPr txBox="1"/>
          <p:nvPr/>
        </p:nvSpPr>
        <p:spPr>
          <a:xfrm>
            <a:off x="6731530" y="1380942"/>
            <a:ext cx="2103120" cy="1005840"/>
          </a:xfrm>
          <a:prstGeom prst="rect">
            <a:avLst/>
          </a:prstGeom>
          <a:solidFill>
            <a:schemeClr val="accent6"/>
          </a:solidFill>
          <a:ln>
            <a:noFill/>
          </a:ln>
          <a:effectLst>
            <a:outerShdw blurRad="50800" dist="38100" dir="5400000" algn="t" rotWithShape="0">
              <a:prstClr val="black">
                <a:alpha val="40000"/>
              </a:prstClr>
            </a:outerShdw>
          </a:effectLst>
        </p:spPr>
        <p:txBody>
          <a:bodyPr wrap="square" lIns="91440" tIns="91440" rIns="91440" bIns="91440" rtlCol="0" anchor="ctr">
            <a:noAutofit/>
          </a:bodyPr>
          <a:lstStyle/>
          <a:p>
            <a:pPr marL="0" marR="0" lvl="0" indent="0" algn="ctr" defTabSz="914400" rtl="0" eaLnBrk="1" fontAlgn="auto" latinLnBrk="0" hangingPunct="1">
              <a:lnSpc>
                <a:spcPct val="100000"/>
              </a:lnSpc>
              <a:buClr>
                <a:srgbClr val="7AC143"/>
              </a:buClr>
              <a:buSzTx/>
              <a:buFontTx/>
              <a:buNone/>
              <a:tabLst/>
              <a:defRPr/>
            </a:pPr>
            <a:r>
              <a:rPr kumimoji="0" lang="en-US" sz="2200" b="1" i="0" u="none" strike="noStrike" kern="0" cap="none" spc="0" normalizeH="0" baseline="0" noProof="0" dirty="0">
                <a:ln>
                  <a:noFill/>
                </a:ln>
                <a:solidFill>
                  <a:srgbClr val="FFFFFF"/>
                </a:solidFill>
                <a:uLnTx/>
                <a:uFillTx/>
                <a:latin typeface="Arial"/>
                <a:ea typeface="+mn-ea"/>
                <a:cs typeface="+mn-cs"/>
              </a:rPr>
              <a:t>~$2B</a:t>
            </a:r>
            <a:endParaRPr kumimoji="0" lang="en-US" sz="2200" b="0" i="0" u="none" strike="noStrike" kern="0" cap="none" spc="0" normalizeH="0" baseline="100000" noProof="0" dirty="0">
              <a:ln>
                <a:noFill/>
              </a:ln>
              <a:solidFill>
                <a:srgbClr val="FFFFFF"/>
              </a:solidFill>
              <a:uLnTx/>
              <a:uFillTx/>
              <a:latin typeface="Arial"/>
              <a:ea typeface="+mn-ea"/>
              <a:cs typeface="+mn-cs"/>
            </a:endParaRPr>
          </a:p>
          <a:p>
            <a:pPr lvl="0" algn="ctr">
              <a:buClr>
                <a:srgbClr val="7AC143"/>
              </a:buClr>
              <a:defRPr/>
            </a:pPr>
            <a:r>
              <a:rPr kumimoji="0" lang="en-US" sz="1800" b="0" i="0" u="none" strike="noStrike" kern="0" cap="none" spc="0" normalizeH="0" baseline="0" noProof="0" dirty="0">
                <a:ln>
                  <a:noFill/>
                </a:ln>
                <a:solidFill>
                  <a:srgbClr val="FFFFFF"/>
                </a:solidFill>
                <a:uLnTx/>
                <a:uFillTx/>
                <a:latin typeface="Arial"/>
                <a:ea typeface="+mn-ea"/>
                <a:cs typeface="+mn-cs"/>
              </a:rPr>
              <a:t>2018 Sales</a:t>
            </a:r>
            <a:r>
              <a:rPr lang="en-US" sz="1400" kern="0" baseline="50000" dirty="0">
                <a:solidFill>
                  <a:srgbClr val="FFFFFF"/>
                </a:solidFill>
              </a:rPr>
              <a:t>2, 3</a:t>
            </a:r>
            <a:endParaRPr kumimoji="0" lang="en-US" sz="1800" b="0" i="0" u="none" strike="noStrike" kern="0" cap="none" spc="0" normalizeH="0" baseline="50000" noProof="0" dirty="0">
              <a:ln>
                <a:noFill/>
              </a:ln>
              <a:solidFill>
                <a:srgbClr val="FFFFFF"/>
              </a:solidFill>
              <a:uLnTx/>
              <a:uFillTx/>
              <a:latin typeface="Arial"/>
              <a:ea typeface="+mn-ea"/>
              <a:cs typeface="+mn-cs"/>
            </a:endParaRPr>
          </a:p>
        </p:txBody>
      </p:sp>
      <p:sp>
        <p:nvSpPr>
          <p:cNvPr id="58" name="TextBox 57">
            <a:extLst>
              <a:ext uri="{FF2B5EF4-FFF2-40B4-BE49-F238E27FC236}">
                <a16:creationId xmlns:a16="http://schemas.microsoft.com/office/drawing/2014/main" id="{69E0E356-C9BF-4080-A6F4-82B7ACF5D3AA}"/>
              </a:ext>
            </a:extLst>
          </p:cNvPr>
          <p:cNvSpPr txBox="1"/>
          <p:nvPr/>
        </p:nvSpPr>
        <p:spPr>
          <a:xfrm>
            <a:off x="6731530" y="4903902"/>
            <a:ext cx="2103120" cy="1005840"/>
          </a:xfrm>
          <a:prstGeom prst="rect">
            <a:avLst/>
          </a:prstGeom>
          <a:solidFill>
            <a:schemeClr val="accent6"/>
          </a:solidFill>
          <a:ln>
            <a:noFill/>
          </a:ln>
          <a:effectLst>
            <a:outerShdw blurRad="50800" dist="38100" dir="5400000" algn="t" rotWithShape="0">
              <a:prstClr val="black">
                <a:alpha val="40000"/>
              </a:prstClr>
            </a:outerShdw>
          </a:effectLst>
        </p:spPr>
        <p:txBody>
          <a:bodyPr wrap="square" lIns="91440" tIns="91440" rIns="91440" bIns="91440" rtlCol="0" anchor="ctr">
            <a:noAutofit/>
          </a:bodyPr>
          <a:lstStyle/>
          <a:p>
            <a:pPr marL="0" marR="0" lvl="0" indent="0" algn="ctr" defTabSz="914400" rtl="0" eaLnBrk="1" fontAlgn="auto" latinLnBrk="0" hangingPunct="1">
              <a:lnSpc>
                <a:spcPct val="100000"/>
              </a:lnSpc>
              <a:spcAft>
                <a:spcPts val="0"/>
              </a:spcAft>
              <a:buClr>
                <a:srgbClr val="7AC143"/>
              </a:buClr>
              <a:buSzTx/>
              <a:buFontTx/>
              <a:buNone/>
              <a:tabLst/>
              <a:defRPr/>
            </a:pPr>
            <a:r>
              <a:rPr lang="en-US" sz="2200" b="1" kern="0" dirty="0">
                <a:solidFill>
                  <a:srgbClr val="FFFFFF"/>
                </a:solidFill>
                <a:latin typeface="Arial"/>
              </a:rPr>
              <a:t>~ 72</a:t>
            </a:r>
            <a:r>
              <a:rPr kumimoji="0" lang="en-US" sz="2200" b="1" i="0" u="none" strike="noStrike" kern="0" cap="none" spc="0" normalizeH="0" baseline="0" noProof="0" dirty="0">
                <a:ln>
                  <a:noFill/>
                </a:ln>
                <a:solidFill>
                  <a:srgbClr val="FFFFFF"/>
                </a:solidFill>
                <a:uLnTx/>
                <a:uFillTx/>
                <a:latin typeface="Arial"/>
                <a:ea typeface="+mn-ea"/>
                <a:cs typeface="+mn-cs"/>
              </a:rPr>
              <a:t>%</a:t>
            </a:r>
          </a:p>
          <a:p>
            <a:pPr marL="0" marR="0" lvl="0" indent="0" algn="ctr" defTabSz="914400" rtl="0" eaLnBrk="1" fontAlgn="auto" latinLnBrk="0" hangingPunct="1">
              <a:lnSpc>
                <a:spcPct val="100000"/>
              </a:lnSpc>
              <a:spcAft>
                <a:spcPts val="0"/>
              </a:spcAft>
              <a:buClr>
                <a:srgbClr val="7AC143"/>
              </a:buClr>
              <a:buSzTx/>
              <a:buFontTx/>
              <a:buNone/>
              <a:tabLst/>
              <a:defRPr/>
            </a:pPr>
            <a:r>
              <a:rPr kumimoji="0" lang="en-US" sz="1800" b="0" i="0" u="none" strike="noStrike" kern="0" cap="none" spc="0" normalizeH="0" baseline="0" noProof="0" dirty="0">
                <a:ln>
                  <a:noFill/>
                </a:ln>
                <a:solidFill>
                  <a:srgbClr val="FFFFFF"/>
                </a:solidFill>
                <a:uLnTx/>
                <a:uFillTx/>
                <a:latin typeface="Arial"/>
                <a:ea typeface="+mn-ea"/>
                <a:cs typeface="+mn-cs"/>
              </a:rPr>
              <a:t>Sales Outside </a:t>
            </a:r>
            <a:br>
              <a:rPr kumimoji="0" lang="en-US" sz="1800" b="0" i="0" u="none" strike="noStrike" kern="0" cap="none" spc="0" normalizeH="0" baseline="0" noProof="0" dirty="0">
                <a:ln>
                  <a:noFill/>
                </a:ln>
                <a:solidFill>
                  <a:srgbClr val="FFFFFF"/>
                </a:solidFill>
                <a:uLnTx/>
                <a:uFillTx/>
                <a:latin typeface="Arial"/>
                <a:ea typeface="+mn-ea"/>
                <a:cs typeface="+mn-cs"/>
              </a:rPr>
            </a:br>
            <a:r>
              <a:rPr kumimoji="0" lang="en-US" sz="1800" b="0" i="0" u="none" strike="noStrike" kern="0" cap="none" spc="0" normalizeH="0" baseline="0" noProof="0" dirty="0">
                <a:ln>
                  <a:noFill/>
                </a:ln>
                <a:solidFill>
                  <a:srgbClr val="FFFFFF"/>
                </a:solidFill>
                <a:uLnTx/>
                <a:uFillTx/>
                <a:latin typeface="Arial"/>
                <a:ea typeface="+mn-ea"/>
                <a:cs typeface="+mn-cs"/>
              </a:rPr>
              <a:t>the U.S.</a:t>
            </a:r>
          </a:p>
        </p:txBody>
      </p:sp>
      <p:sp>
        <p:nvSpPr>
          <p:cNvPr id="59" name="TextBox 58">
            <a:extLst>
              <a:ext uri="{FF2B5EF4-FFF2-40B4-BE49-F238E27FC236}">
                <a16:creationId xmlns:a16="http://schemas.microsoft.com/office/drawing/2014/main" id="{0DFC51C5-E700-4838-A3E0-1052B9858971}"/>
              </a:ext>
            </a:extLst>
          </p:cNvPr>
          <p:cNvSpPr txBox="1"/>
          <p:nvPr/>
        </p:nvSpPr>
        <p:spPr>
          <a:xfrm>
            <a:off x="6731530" y="3729582"/>
            <a:ext cx="2103120" cy="1005840"/>
          </a:xfrm>
          <a:prstGeom prst="rect">
            <a:avLst/>
          </a:prstGeom>
          <a:solidFill>
            <a:schemeClr val="accent6"/>
          </a:solidFill>
          <a:ln>
            <a:noFill/>
          </a:ln>
          <a:effectLst>
            <a:outerShdw blurRad="50800" dist="38100" dir="5400000" algn="t" rotWithShape="0">
              <a:prstClr val="black">
                <a:alpha val="40000"/>
              </a:prstClr>
            </a:outerShdw>
          </a:effectLst>
        </p:spPr>
        <p:txBody>
          <a:bodyPr wrap="square" lIns="0" tIns="91440" rIns="0" bIns="91440" rtlCol="0" anchor="ctr">
            <a:noAutofit/>
          </a:bodyPr>
          <a:lstStyle/>
          <a:p>
            <a:pPr marL="0" marR="0" lvl="0" indent="0" algn="ctr" defTabSz="914400" rtl="0" eaLnBrk="1" fontAlgn="auto" latinLnBrk="0" hangingPunct="1">
              <a:lnSpc>
                <a:spcPct val="100000"/>
              </a:lnSpc>
              <a:spcAft>
                <a:spcPts val="0"/>
              </a:spcAft>
              <a:buClr>
                <a:srgbClr val="7AC143"/>
              </a:buClr>
              <a:buSzTx/>
              <a:buFontTx/>
              <a:buNone/>
              <a:tabLst/>
              <a:defRPr/>
            </a:pPr>
            <a:r>
              <a:rPr kumimoji="0" lang="en-US" sz="2200" b="1" i="0" u="none" strike="noStrike" kern="0" cap="none" spc="0" normalizeH="0" baseline="0" noProof="0" dirty="0">
                <a:ln>
                  <a:noFill/>
                </a:ln>
                <a:solidFill>
                  <a:srgbClr val="FFFFFF"/>
                </a:solidFill>
                <a:uLnTx/>
                <a:uFillTx/>
                <a:latin typeface="Arial"/>
                <a:ea typeface="+mn-ea"/>
                <a:cs typeface="+mn-cs"/>
              </a:rPr>
              <a:t>80% </a:t>
            </a:r>
            <a:r>
              <a:rPr kumimoji="0" lang="en-US" sz="1800" b="0" i="0" u="none" strike="noStrike" kern="0" cap="none" spc="0" normalizeH="0" baseline="0" noProof="0" dirty="0">
                <a:ln>
                  <a:noFill/>
                </a:ln>
                <a:solidFill>
                  <a:srgbClr val="FFFFFF"/>
                </a:solidFill>
                <a:uLnTx/>
                <a:uFillTx/>
                <a:latin typeface="Arial"/>
                <a:ea typeface="+mn-ea"/>
                <a:cs typeface="+mn-cs"/>
              </a:rPr>
              <a:t>of Sales </a:t>
            </a:r>
            <a:br>
              <a:rPr kumimoji="0" lang="en-US" sz="1800" b="0" i="0" u="none" strike="noStrike" kern="0" cap="none" spc="0" normalizeH="0" baseline="0" noProof="0" dirty="0">
                <a:ln>
                  <a:noFill/>
                </a:ln>
                <a:solidFill>
                  <a:srgbClr val="FFFFFF"/>
                </a:solidFill>
                <a:uLnTx/>
                <a:uFillTx/>
                <a:latin typeface="Arial"/>
                <a:ea typeface="+mn-ea"/>
                <a:cs typeface="+mn-cs"/>
              </a:rPr>
            </a:br>
            <a:r>
              <a:rPr kumimoji="0" lang="en-US" sz="1800" b="0" i="0" u="none" strike="noStrike" kern="0" cap="none" spc="0" normalizeH="0" baseline="0" noProof="0" dirty="0">
                <a:ln>
                  <a:noFill/>
                </a:ln>
                <a:solidFill>
                  <a:srgbClr val="FFFFFF"/>
                </a:solidFill>
                <a:uLnTx/>
                <a:uFillTx/>
                <a:latin typeface="Arial"/>
                <a:ea typeface="+mn-ea"/>
                <a:cs typeface="+mn-cs"/>
              </a:rPr>
              <a:t>in segments where we are #1 or #2</a:t>
            </a:r>
          </a:p>
        </p:txBody>
      </p:sp>
      <p:grpSp>
        <p:nvGrpSpPr>
          <p:cNvPr id="15" name="Group 14">
            <a:extLst>
              <a:ext uri="{FF2B5EF4-FFF2-40B4-BE49-F238E27FC236}">
                <a16:creationId xmlns:a16="http://schemas.microsoft.com/office/drawing/2014/main" id="{53BEE780-2A0C-234E-9B8D-76EE5668B6E3}"/>
              </a:ext>
            </a:extLst>
          </p:cNvPr>
          <p:cNvGrpSpPr/>
          <p:nvPr/>
        </p:nvGrpSpPr>
        <p:grpSpPr>
          <a:xfrm>
            <a:off x="380998" y="4125126"/>
            <a:ext cx="6157723" cy="1784616"/>
            <a:chOff x="380998" y="4174081"/>
            <a:chExt cx="6157723" cy="1784616"/>
          </a:xfrm>
        </p:grpSpPr>
        <p:sp>
          <p:nvSpPr>
            <p:cNvPr id="6" name="Rectangle 5"/>
            <p:cNvSpPr/>
            <p:nvPr/>
          </p:nvSpPr>
          <p:spPr bwMode="auto">
            <a:xfrm>
              <a:off x="380998" y="4174081"/>
              <a:ext cx="6157723" cy="1784616"/>
            </a:xfrm>
            <a:prstGeom prst="rect">
              <a:avLst/>
            </a:prstGeom>
            <a:solidFill>
              <a:schemeClr val="bg1">
                <a:lumMod val="95000"/>
              </a:schemeClr>
            </a:solidFill>
            <a:ln w="9525"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600"/>
                </a:spcBef>
                <a:buClr>
                  <a:schemeClr val="accent1"/>
                </a:buClr>
              </a:pPr>
              <a:endParaRPr lang="en-US" sz="1600" dirty="0" err="1">
                <a:solidFill>
                  <a:schemeClr val="accent6"/>
                </a:solidFill>
              </a:endParaRPr>
            </a:p>
          </p:txBody>
        </p:sp>
        <p:sp>
          <p:nvSpPr>
            <p:cNvPr id="4" name="TextBox 3"/>
            <p:cNvSpPr txBox="1"/>
            <p:nvPr/>
          </p:nvSpPr>
          <p:spPr>
            <a:xfrm>
              <a:off x="555411" y="4236637"/>
              <a:ext cx="1913468" cy="1661993"/>
            </a:xfrm>
            <a:prstGeom prst="rect">
              <a:avLst/>
            </a:prstGeom>
            <a:noFill/>
            <a:ln>
              <a:noFill/>
            </a:ln>
          </p:spPr>
          <p:txBody>
            <a:bodyPr wrap="square" lIns="91440" tIns="91440" rIns="91440" bIns="91440" rtlCol="0" anchor="t">
              <a:spAutoFit/>
            </a:bodyPr>
            <a:lstStyle/>
            <a:p>
              <a:pPr marL="0" indent="0">
                <a:spcBef>
                  <a:spcPts val="600"/>
                </a:spcBef>
                <a:buClr>
                  <a:schemeClr val="accent1"/>
                </a:buClr>
                <a:buFont typeface="Wingdings" charset="2"/>
                <a:buNone/>
              </a:pPr>
              <a:r>
                <a:rPr lang="en-US" sz="9600" dirty="0">
                  <a:solidFill>
                    <a:schemeClr val="accent6"/>
                  </a:solidFill>
                </a:rPr>
                <a:t>#1</a:t>
              </a:r>
            </a:p>
          </p:txBody>
        </p:sp>
        <p:sp>
          <p:nvSpPr>
            <p:cNvPr id="5" name="TextBox 4"/>
            <p:cNvSpPr txBox="1"/>
            <p:nvPr/>
          </p:nvSpPr>
          <p:spPr>
            <a:xfrm>
              <a:off x="2095499" y="4253234"/>
              <a:ext cx="3828563" cy="1692771"/>
            </a:xfrm>
            <a:prstGeom prst="rect">
              <a:avLst/>
            </a:prstGeom>
            <a:noFill/>
            <a:ln>
              <a:noFill/>
            </a:ln>
          </p:spPr>
          <p:txBody>
            <a:bodyPr wrap="square" lIns="91440" tIns="91440" rIns="91440" bIns="91440" rtlCol="0" anchor="t">
              <a:spAutoFit/>
            </a:bodyPr>
            <a:lstStyle/>
            <a:p>
              <a:pPr marL="285750" indent="-285750">
                <a:buClr>
                  <a:schemeClr val="accent1"/>
                </a:buClr>
                <a:buFont typeface="Wingdings" panose="05000000000000000000" pitchFamily="2" charset="2"/>
                <a:buChar char="§"/>
              </a:pPr>
              <a:r>
                <a:rPr lang="en-US" sz="1400" dirty="0">
                  <a:solidFill>
                    <a:schemeClr val="tx1">
                      <a:lumMod val="75000"/>
                      <a:lumOff val="25000"/>
                    </a:schemeClr>
                  </a:solidFill>
                </a:rPr>
                <a:t>FCC Catalysts</a:t>
              </a:r>
            </a:p>
            <a:p>
              <a:pPr marL="285750" indent="-285750">
                <a:buClr>
                  <a:schemeClr val="accent1"/>
                </a:buClr>
                <a:buFont typeface="Wingdings" panose="05000000000000000000" pitchFamily="2" charset="2"/>
                <a:buChar char="§"/>
              </a:pPr>
              <a:r>
                <a:rPr lang="en-US" sz="1400" dirty="0">
                  <a:solidFill>
                    <a:schemeClr val="tx1">
                      <a:lumMod val="75000"/>
                      <a:lumOff val="25000"/>
                    </a:schemeClr>
                  </a:solidFill>
                </a:rPr>
                <a:t>Hydroprocessing</a:t>
              </a:r>
            </a:p>
            <a:p>
              <a:pPr marL="285750" indent="-285750">
                <a:buClr>
                  <a:schemeClr val="accent1"/>
                </a:buClr>
                <a:buFont typeface="Wingdings" panose="05000000000000000000" pitchFamily="2" charset="2"/>
                <a:buChar char="§"/>
              </a:pPr>
              <a:r>
                <a:rPr lang="en-US" sz="1400" dirty="0">
                  <a:solidFill>
                    <a:schemeClr val="tx1">
                      <a:lumMod val="75000"/>
                      <a:lumOff val="25000"/>
                    </a:schemeClr>
                  </a:solidFill>
                </a:rPr>
                <a:t>Hydrocracking</a:t>
              </a:r>
            </a:p>
            <a:p>
              <a:pPr marL="285750" indent="-285750">
                <a:buClr>
                  <a:schemeClr val="accent1"/>
                </a:buClr>
                <a:buFont typeface="Wingdings" panose="05000000000000000000" pitchFamily="2" charset="2"/>
                <a:buChar char="§"/>
              </a:pPr>
              <a:r>
                <a:rPr lang="en-US" sz="1400" dirty="0">
                  <a:solidFill>
                    <a:schemeClr val="tx1">
                      <a:lumMod val="75000"/>
                      <a:lumOff val="25000"/>
                    </a:schemeClr>
                  </a:solidFill>
                </a:rPr>
                <a:t>Polyolefin catalysts</a:t>
              </a:r>
            </a:p>
            <a:p>
              <a:pPr marL="285750" indent="-285750">
                <a:buClr>
                  <a:schemeClr val="accent1"/>
                </a:buClr>
                <a:buFont typeface="Wingdings" panose="05000000000000000000" pitchFamily="2" charset="2"/>
                <a:buChar char="§"/>
              </a:pPr>
              <a:r>
                <a:rPr lang="en-US" sz="1400" dirty="0">
                  <a:solidFill>
                    <a:schemeClr val="tx1">
                      <a:lumMod val="75000"/>
                      <a:lumOff val="25000"/>
                    </a:schemeClr>
                  </a:solidFill>
                </a:rPr>
                <a:t>Independent polypropylene process </a:t>
              </a:r>
              <a:br>
                <a:rPr lang="en-US" sz="1400" dirty="0">
                  <a:solidFill>
                    <a:schemeClr val="tx1">
                      <a:lumMod val="75000"/>
                      <a:lumOff val="25000"/>
                    </a:schemeClr>
                  </a:solidFill>
                </a:rPr>
              </a:br>
              <a:r>
                <a:rPr lang="en-US" sz="1400" dirty="0">
                  <a:solidFill>
                    <a:schemeClr val="tx1">
                      <a:lumMod val="75000"/>
                      <a:lumOff val="25000"/>
                    </a:schemeClr>
                  </a:solidFill>
                </a:rPr>
                <a:t>technology licensing</a:t>
              </a:r>
            </a:p>
            <a:p>
              <a:pPr marL="285750" indent="-285750">
                <a:buClr>
                  <a:schemeClr val="accent1"/>
                </a:buClr>
                <a:buFont typeface="Wingdings" panose="05000000000000000000" pitchFamily="2" charset="2"/>
                <a:buChar char="§"/>
              </a:pPr>
              <a:r>
                <a:rPr lang="en-US" sz="1400" dirty="0">
                  <a:solidFill>
                    <a:schemeClr val="tx1">
                      <a:lumMod val="75000"/>
                      <a:lumOff val="25000"/>
                    </a:schemeClr>
                  </a:solidFill>
                </a:rPr>
                <a:t>Specialty silica gel</a:t>
              </a:r>
            </a:p>
          </p:txBody>
        </p:sp>
      </p:grpSp>
      <p:sp>
        <p:nvSpPr>
          <p:cNvPr id="9" name="TextBox 8"/>
          <p:cNvSpPr txBox="1"/>
          <p:nvPr/>
        </p:nvSpPr>
        <p:spPr>
          <a:xfrm>
            <a:off x="272388" y="1281274"/>
            <a:ext cx="2011680" cy="230832"/>
          </a:xfrm>
          <a:prstGeom prst="rect">
            <a:avLst/>
          </a:prstGeom>
          <a:noFill/>
          <a:ln>
            <a:noFill/>
          </a:ln>
        </p:spPr>
        <p:txBody>
          <a:bodyPr wrap="square" lIns="0" tIns="0" rIns="0" bIns="0" rtlCol="0" anchor="ctr">
            <a:spAutoFit/>
          </a:bodyPr>
          <a:lstStyle/>
          <a:p>
            <a:pPr marL="0" indent="0" algn="ctr">
              <a:spcBef>
                <a:spcPts val="600"/>
              </a:spcBef>
              <a:buClr>
                <a:schemeClr val="accent1"/>
              </a:buClr>
              <a:buFont typeface="Wingdings" charset="2"/>
              <a:buNone/>
            </a:pPr>
            <a:r>
              <a:rPr lang="en-US" sz="1500" dirty="0">
                <a:solidFill>
                  <a:schemeClr val="accent6"/>
                </a:solidFill>
              </a:rPr>
              <a:t>Refining Technologies</a:t>
            </a:r>
          </a:p>
        </p:txBody>
      </p:sp>
      <p:sp>
        <p:nvSpPr>
          <p:cNvPr id="31" name="TextBox 30"/>
          <p:cNvSpPr txBox="1"/>
          <p:nvPr/>
        </p:nvSpPr>
        <p:spPr>
          <a:xfrm>
            <a:off x="2408518" y="1281274"/>
            <a:ext cx="2011680" cy="230832"/>
          </a:xfrm>
          <a:prstGeom prst="rect">
            <a:avLst/>
          </a:prstGeom>
          <a:noFill/>
          <a:ln>
            <a:noFill/>
          </a:ln>
        </p:spPr>
        <p:txBody>
          <a:bodyPr wrap="square" lIns="0" tIns="0" rIns="0" bIns="0" rtlCol="0" anchor="ctr">
            <a:spAutoFit/>
          </a:bodyPr>
          <a:lstStyle/>
          <a:p>
            <a:pPr marL="0" indent="0" algn="ctr">
              <a:spcBef>
                <a:spcPts val="600"/>
              </a:spcBef>
              <a:buClr>
                <a:schemeClr val="accent1"/>
              </a:buClr>
              <a:buFont typeface="Wingdings" charset="2"/>
              <a:buNone/>
            </a:pPr>
            <a:r>
              <a:rPr lang="en-US" sz="1500" dirty="0">
                <a:solidFill>
                  <a:schemeClr val="accent6"/>
                </a:solidFill>
              </a:rPr>
              <a:t>Specialty Catalysts</a:t>
            </a:r>
          </a:p>
        </p:txBody>
      </p:sp>
      <p:sp>
        <p:nvSpPr>
          <p:cNvPr id="36" name="TextBox 35"/>
          <p:cNvSpPr txBox="1"/>
          <p:nvPr/>
        </p:nvSpPr>
        <p:spPr>
          <a:xfrm>
            <a:off x="4522820" y="1283283"/>
            <a:ext cx="2103120" cy="230832"/>
          </a:xfrm>
          <a:prstGeom prst="rect">
            <a:avLst/>
          </a:prstGeom>
          <a:noFill/>
          <a:ln>
            <a:noFill/>
          </a:ln>
        </p:spPr>
        <p:txBody>
          <a:bodyPr wrap="square" lIns="0" tIns="0" rIns="0" bIns="0" rtlCol="0" anchor="ctr">
            <a:spAutoFit/>
          </a:bodyPr>
          <a:lstStyle/>
          <a:p>
            <a:pPr marL="0" indent="0" algn="ctr">
              <a:spcBef>
                <a:spcPts val="600"/>
              </a:spcBef>
              <a:buClr>
                <a:schemeClr val="accent1"/>
              </a:buClr>
              <a:buFont typeface="Wingdings" charset="2"/>
              <a:buNone/>
            </a:pPr>
            <a:r>
              <a:rPr lang="en-US" sz="1500" dirty="0">
                <a:solidFill>
                  <a:schemeClr val="accent6"/>
                </a:solidFill>
              </a:rPr>
              <a:t>Materials Technologies</a:t>
            </a:r>
          </a:p>
        </p:txBody>
      </p:sp>
      <p:sp>
        <p:nvSpPr>
          <p:cNvPr id="18" name="Rectangle 17">
            <a:extLst>
              <a:ext uri="{FF2B5EF4-FFF2-40B4-BE49-F238E27FC236}">
                <a16:creationId xmlns:a16="http://schemas.microsoft.com/office/drawing/2014/main" id="{3B481AF7-5F6D-434C-AC1F-52B6D9A9DC09}"/>
              </a:ext>
            </a:extLst>
          </p:cNvPr>
          <p:cNvSpPr/>
          <p:nvPr/>
        </p:nvSpPr>
        <p:spPr>
          <a:xfrm>
            <a:off x="378782" y="5886297"/>
            <a:ext cx="8648676" cy="615553"/>
          </a:xfrm>
          <a:prstGeom prst="rect">
            <a:avLst/>
          </a:prstGeom>
        </p:spPr>
        <p:txBody>
          <a:bodyPr wrap="square" lIns="0" tIns="0" rIns="0" bIns="0">
            <a:spAutoFit/>
          </a:bodyPr>
          <a:lstStyle/>
          <a:p>
            <a:pPr marL="73152" lvl="0" indent="-73152" defTabSz="914400">
              <a:spcBef>
                <a:spcPts val="1095"/>
              </a:spcBef>
              <a:defRPr/>
            </a:pPr>
            <a:endParaRPr lang="en-US" sz="800" dirty="0">
              <a:solidFill>
                <a:schemeClr val="bg1">
                  <a:lumMod val="65000"/>
                </a:schemeClr>
              </a:solidFill>
              <a:cs typeface="Arial"/>
            </a:endParaRPr>
          </a:p>
          <a:p>
            <a:pPr marL="73152" lvl="0" indent="-73152" defTabSz="914400">
              <a:defRPr/>
            </a:pPr>
            <a:r>
              <a:rPr lang="en-US" sz="800" baseline="27777" dirty="0">
                <a:solidFill>
                  <a:schemeClr val="bg1">
                    <a:lumMod val="65000"/>
                  </a:schemeClr>
                </a:solidFill>
                <a:cs typeface="Arial"/>
              </a:rPr>
              <a:t>1	</a:t>
            </a:r>
            <a:r>
              <a:rPr lang="en-US" sz="800" dirty="0">
                <a:solidFill>
                  <a:schemeClr val="bg1">
                    <a:lumMod val="65000"/>
                  </a:schemeClr>
                </a:solidFill>
                <a:cs typeface="Arial"/>
              </a:rPr>
              <a:t>Based on FY2018</a:t>
            </a:r>
          </a:p>
          <a:p>
            <a:pPr marL="73152" lvl="0" indent="-73152" defTabSz="914400">
              <a:defRPr/>
            </a:pPr>
            <a:r>
              <a:rPr lang="en-US" sz="800" baseline="30000" dirty="0">
                <a:solidFill>
                  <a:schemeClr val="bg1">
                    <a:lumMod val="65000"/>
                  </a:schemeClr>
                </a:solidFill>
                <a:cs typeface="Arial"/>
              </a:rPr>
              <a:t>2	</a:t>
            </a:r>
            <a:r>
              <a:rPr lang="en-US" sz="800" dirty="0">
                <a:solidFill>
                  <a:schemeClr val="bg1">
                    <a:lumMod val="65000"/>
                  </a:schemeClr>
                </a:solidFill>
                <a:cs typeface="Arial"/>
              </a:rPr>
              <a:t>Catalysts Technologies includes unconsolidated ART joint venture; FCC = Fluid Catalytic Cracking, SC = Specialty Catalysts, ART = Advanced Refining Technologies; </a:t>
            </a:r>
            <a:br>
              <a:rPr lang="en-US" sz="800" dirty="0">
                <a:solidFill>
                  <a:schemeClr val="bg1">
                    <a:lumMod val="65000"/>
                  </a:schemeClr>
                </a:solidFill>
                <a:cs typeface="Arial"/>
              </a:rPr>
            </a:br>
            <a:r>
              <a:rPr lang="en-US" sz="800" dirty="0">
                <a:solidFill>
                  <a:schemeClr val="bg1">
                    <a:lumMod val="65000"/>
                  </a:schemeClr>
                </a:solidFill>
                <a:cs typeface="Arial"/>
              </a:rPr>
              <a:t>FCC and ART together constitute the Refining Technologies operating segment</a:t>
            </a:r>
          </a:p>
          <a:p>
            <a:pPr marL="73152" indent="-73152" defTabSz="914400">
              <a:defRPr/>
            </a:pPr>
            <a:r>
              <a:rPr lang="en-US" sz="800" baseline="27777" dirty="0">
                <a:solidFill>
                  <a:schemeClr val="bg1">
                    <a:lumMod val="65000"/>
                  </a:schemeClr>
                </a:solidFill>
                <a:cs typeface="Arial"/>
              </a:rPr>
              <a:t>3	</a:t>
            </a:r>
            <a:r>
              <a:rPr lang="en-US" sz="800" dirty="0">
                <a:solidFill>
                  <a:schemeClr val="bg1">
                    <a:lumMod val="65000"/>
                  </a:schemeClr>
                </a:solidFill>
                <a:cs typeface="Arial"/>
              </a:rPr>
              <a:t>As of 7/27/18</a:t>
            </a:r>
          </a:p>
        </p:txBody>
      </p:sp>
      <p:pic>
        <p:nvPicPr>
          <p:cNvPr id="19" name="Picture 18">
            <a:extLst>
              <a:ext uri="{FF2B5EF4-FFF2-40B4-BE49-F238E27FC236}">
                <a16:creationId xmlns:a16="http://schemas.microsoft.com/office/drawing/2014/main" id="{B170800C-3FE1-D948-B9B5-22997D1C19D2}"/>
              </a:ext>
            </a:extLst>
          </p:cNvPr>
          <p:cNvPicPr>
            <a:picLocks noChangeAspect="1"/>
          </p:cNvPicPr>
          <p:nvPr/>
        </p:nvPicPr>
        <p:blipFill>
          <a:blip r:embed="rId4"/>
          <a:stretch>
            <a:fillRect/>
          </a:stretch>
        </p:blipFill>
        <p:spPr>
          <a:xfrm>
            <a:off x="2607578" y="1552770"/>
            <a:ext cx="1704561" cy="2484406"/>
          </a:xfrm>
          <a:prstGeom prst="rect">
            <a:avLst/>
          </a:prstGeom>
        </p:spPr>
      </p:pic>
    </p:spTree>
    <p:extLst>
      <p:ext uri="{BB962C8B-B14F-4D97-AF65-F5344CB8AC3E}">
        <p14:creationId xmlns:p14="http://schemas.microsoft.com/office/powerpoint/2010/main" val="19642135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Businesses</a:t>
            </a:r>
          </a:p>
        </p:txBody>
      </p:sp>
      <p:graphicFrame>
        <p:nvGraphicFramePr>
          <p:cNvPr id="5" name="Table 4">
            <a:extLst>
              <a:ext uri="{FF2B5EF4-FFF2-40B4-BE49-F238E27FC236}">
                <a16:creationId xmlns:a16="http://schemas.microsoft.com/office/drawing/2014/main" id="{2D405C73-90B8-4144-9A40-D0C0AFEE99C3}"/>
              </a:ext>
            </a:extLst>
          </p:cNvPr>
          <p:cNvGraphicFramePr>
            <a:graphicFrameLocks noGrp="1"/>
          </p:cNvGraphicFramePr>
          <p:nvPr/>
        </p:nvGraphicFramePr>
        <p:xfrm>
          <a:off x="-2125" y="754680"/>
          <a:ext cx="9140642" cy="1873093"/>
        </p:xfrm>
        <a:graphic>
          <a:graphicData uri="http://schemas.openxmlformats.org/drawingml/2006/table">
            <a:tbl>
              <a:tblPr firstRow="1" bandRow="1">
                <a:tableStyleId>{5C22544A-7EE6-4342-B048-85BDC9FD1C3A}</a:tableStyleId>
              </a:tblPr>
              <a:tblGrid>
                <a:gridCol w="1901154">
                  <a:extLst>
                    <a:ext uri="{9D8B030D-6E8A-4147-A177-3AD203B41FA5}">
                      <a16:colId xmlns:a16="http://schemas.microsoft.com/office/drawing/2014/main" val="1515683039"/>
                    </a:ext>
                  </a:extLst>
                </a:gridCol>
                <a:gridCol w="886504">
                  <a:extLst>
                    <a:ext uri="{9D8B030D-6E8A-4147-A177-3AD203B41FA5}">
                      <a16:colId xmlns:a16="http://schemas.microsoft.com/office/drawing/2014/main" val="2213976844"/>
                    </a:ext>
                  </a:extLst>
                </a:gridCol>
                <a:gridCol w="762000">
                  <a:extLst>
                    <a:ext uri="{9D8B030D-6E8A-4147-A177-3AD203B41FA5}">
                      <a16:colId xmlns:a16="http://schemas.microsoft.com/office/drawing/2014/main" val="3463360184"/>
                    </a:ext>
                  </a:extLst>
                </a:gridCol>
                <a:gridCol w="1746053">
                  <a:extLst>
                    <a:ext uri="{9D8B030D-6E8A-4147-A177-3AD203B41FA5}">
                      <a16:colId xmlns:a16="http://schemas.microsoft.com/office/drawing/2014/main" val="2238943599"/>
                    </a:ext>
                  </a:extLst>
                </a:gridCol>
                <a:gridCol w="3844931">
                  <a:extLst>
                    <a:ext uri="{9D8B030D-6E8A-4147-A177-3AD203B41FA5}">
                      <a16:colId xmlns:a16="http://schemas.microsoft.com/office/drawing/2014/main" val="3374836085"/>
                    </a:ext>
                  </a:extLst>
                </a:gridCol>
              </a:tblGrid>
              <a:tr h="591503">
                <a:tc gridSpan="4">
                  <a:txBody>
                    <a:bodyPr/>
                    <a:lstStyle/>
                    <a:p>
                      <a:pPr algn="ctr"/>
                      <a:r>
                        <a:rPr lang="en-US" sz="1800" b="1" dirty="0">
                          <a:latin typeface="Arial" panose="020B0604020202020204" pitchFamily="34" charset="0"/>
                          <a:cs typeface="Arial" panose="020B0604020202020204" pitchFamily="34" charset="0"/>
                        </a:rPr>
                        <a:t>Catalysts Technologies </a:t>
                      </a:r>
                    </a:p>
                  </a:txBody>
                  <a:tcPr marL="45720" marR="36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US"/>
                    </a:p>
                  </a:txBody>
                  <a:tcPr>
                    <a:lnL w="76200" cap="flat" cmpd="sng" algn="ctr">
                      <a:solidFill>
                        <a:schemeClr val="bg1"/>
                      </a:solidFill>
                      <a:prstDash val="solid"/>
                      <a:round/>
                      <a:headEnd type="none" w="med" len="med"/>
                      <a:tailEnd type="none" w="med" len="med"/>
                    </a:lnL>
                  </a:tcPr>
                </a:tc>
                <a:tc hMerge="1">
                  <a:txBody>
                    <a:bodyPr/>
                    <a:lstStyle/>
                    <a:p>
                      <a:endParaRPr lang="en-US"/>
                    </a:p>
                  </a:txBody>
                  <a:tcPr>
                    <a:lnL w="76200" cap="flat" cmpd="sng" algn="ctr">
                      <a:solidFill>
                        <a:schemeClr val="bg1"/>
                      </a:solidFill>
                      <a:prstDash val="solid"/>
                      <a:round/>
                      <a:headEnd type="none" w="med" len="med"/>
                      <a:tailEnd type="none" w="med" len="med"/>
                    </a:lnL>
                  </a:tcPr>
                </a:tc>
                <a:tc hMerge="1">
                  <a:txBody>
                    <a:bodyPr/>
                    <a:lstStyle/>
                    <a:p>
                      <a:endParaRPr lang="en-US"/>
                    </a:p>
                  </a:txBody>
                  <a:tcPr>
                    <a:lnL w="76200" cap="flat" cmpd="sng" algn="ctr">
                      <a:solidFill>
                        <a:schemeClr val="bg1"/>
                      </a:solidFill>
                      <a:prstDash val="solid"/>
                      <a:round/>
                      <a:headEnd type="none" w="med" len="med"/>
                      <a:tailEnd type="none" w="med" len="med"/>
                    </a:lnL>
                  </a:tcPr>
                </a:tc>
                <a:tc>
                  <a:txBody>
                    <a:bodyPr/>
                    <a:lstStyle/>
                    <a:p>
                      <a:pPr algn="ctr"/>
                      <a:r>
                        <a:rPr lang="en-US" sz="1800" b="1" dirty="0">
                          <a:latin typeface="Arial" panose="020B0604020202020204" pitchFamily="34" charset="0"/>
                          <a:cs typeface="Arial" panose="020B0604020202020204" pitchFamily="34" charset="0"/>
                        </a:rPr>
                        <a:t>Materials Technologies</a:t>
                      </a:r>
                    </a:p>
                  </a:txBody>
                  <a:tcPr marL="45720" marR="36576"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471879662"/>
                  </a:ext>
                </a:extLst>
              </a:tr>
              <a:tr h="591503">
                <a:tc gridSpan="2">
                  <a:txBody>
                    <a:bodyPr/>
                    <a:lstStyle/>
                    <a:p>
                      <a:pPr algn="ctr"/>
                      <a:r>
                        <a:rPr lang="en-US" sz="1600" b="1" dirty="0">
                          <a:solidFill>
                            <a:schemeClr val="bg1"/>
                          </a:solidFill>
                          <a:latin typeface="Arial" panose="020B0604020202020204" pitchFamily="34" charset="0"/>
                          <a:cs typeface="Arial" panose="020B0604020202020204" pitchFamily="34" charset="0"/>
                        </a:rPr>
                        <a:t>Petrochemical and Chemical</a:t>
                      </a:r>
                    </a:p>
                  </a:txBody>
                  <a:tcPr marL="45720" marR="36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lnL w="57150" cap="flat" cmpd="sng" algn="ctr">
                      <a:solidFill>
                        <a:schemeClr val="bg1"/>
                      </a:solidFill>
                      <a:prstDash val="solid"/>
                      <a:round/>
                      <a:headEnd type="none" w="med" len="med"/>
                      <a:tailEnd type="none" w="med" len="med"/>
                    </a:lnL>
                  </a:tcPr>
                </a:tc>
                <a:tc gridSpan="2">
                  <a:txBody>
                    <a:bodyPr/>
                    <a:lstStyle/>
                    <a:p>
                      <a:pPr algn="ctr"/>
                      <a:r>
                        <a:rPr lang="en-US" sz="1600" b="1" dirty="0">
                          <a:solidFill>
                            <a:schemeClr val="bg1"/>
                          </a:solidFill>
                          <a:latin typeface="Arial" panose="020B0604020202020204" pitchFamily="34" charset="0"/>
                          <a:cs typeface="Arial" panose="020B0604020202020204" pitchFamily="34" charset="0"/>
                        </a:rPr>
                        <a:t>Refining</a:t>
                      </a:r>
                    </a:p>
                  </a:txBody>
                  <a:tcPr marL="45720" marR="36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lnL w="57150" cap="flat" cmpd="sng" algn="ctr">
                      <a:solidFill>
                        <a:schemeClr val="bg1"/>
                      </a:solidFill>
                      <a:prstDash val="solid"/>
                      <a:round/>
                      <a:headEnd type="none" w="med" len="med"/>
                      <a:tailEnd type="none" w="med" len="med"/>
                    </a:lnL>
                  </a:tcPr>
                </a:tc>
                <a:tc>
                  <a:txBody>
                    <a:bodyPr/>
                    <a:lstStyle/>
                    <a:p>
                      <a:pPr algn="ctr"/>
                      <a:r>
                        <a:rPr lang="en-US" sz="1600" b="1" dirty="0">
                          <a:solidFill>
                            <a:schemeClr val="bg1"/>
                          </a:solidFill>
                          <a:latin typeface="Arial" panose="020B0604020202020204" pitchFamily="34" charset="0"/>
                          <a:cs typeface="Arial" panose="020B0604020202020204" pitchFamily="34" charset="0"/>
                        </a:rPr>
                        <a:t>Coatings, Consumer/Pharma</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and Chemical Process</a:t>
                      </a:r>
                    </a:p>
                  </a:txBody>
                  <a:tcPr marL="45720" marR="36576" marT="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545998799"/>
                  </a:ext>
                </a:extLst>
              </a:tr>
              <a:tr h="690087">
                <a:tc>
                  <a:txBody>
                    <a:bodyPr/>
                    <a:lstStyle/>
                    <a:p>
                      <a:pPr algn="ctr"/>
                      <a:r>
                        <a:rPr lang="en-US" sz="1500" b="1" dirty="0">
                          <a:solidFill>
                            <a:schemeClr val="accent6">
                              <a:lumMod val="75000"/>
                            </a:schemeClr>
                          </a:solidFill>
                          <a:latin typeface="Arial" panose="020B0604020202020204" pitchFamily="34" charset="0"/>
                          <a:cs typeface="Arial" panose="020B0604020202020204" pitchFamily="34" charset="0"/>
                        </a:rPr>
                        <a:t>Specialty </a:t>
                      </a:r>
                      <a:br>
                        <a:rPr lang="en-US" sz="1500" b="1" dirty="0">
                          <a:solidFill>
                            <a:schemeClr val="accent6">
                              <a:lumMod val="75000"/>
                            </a:schemeClr>
                          </a:solidFill>
                          <a:latin typeface="Arial" panose="020B0604020202020204" pitchFamily="34" charset="0"/>
                          <a:cs typeface="Arial" panose="020B0604020202020204" pitchFamily="34" charset="0"/>
                        </a:rPr>
                      </a:br>
                      <a:r>
                        <a:rPr lang="en-US" sz="1500" b="1" dirty="0">
                          <a:solidFill>
                            <a:schemeClr val="accent6">
                              <a:lumMod val="75000"/>
                            </a:schemeClr>
                          </a:solidFill>
                          <a:latin typeface="Arial" panose="020B0604020202020204" pitchFamily="34" charset="0"/>
                          <a:cs typeface="Arial" panose="020B0604020202020204" pitchFamily="34" charset="0"/>
                        </a:rPr>
                        <a:t>Catalysts</a:t>
                      </a:r>
                    </a:p>
                  </a:txBody>
                  <a:tcPr marL="45720" marR="36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gridSpan="2">
                  <a:txBody>
                    <a:bodyPr/>
                    <a:lstStyle/>
                    <a:p>
                      <a:pPr algn="ctr"/>
                      <a:r>
                        <a:rPr lang="en-US" sz="1500" b="1" kern="1200" dirty="0">
                          <a:solidFill>
                            <a:schemeClr val="accent6">
                              <a:lumMod val="75000"/>
                            </a:schemeClr>
                          </a:solidFill>
                          <a:latin typeface="Arial" panose="020B0604020202020204" pitchFamily="34" charset="0"/>
                          <a:ea typeface="+mn-ea"/>
                          <a:cs typeface="Arial" panose="020B0604020202020204" pitchFamily="34" charset="0"/>
                        </a:rPr>
                        <a:t>FCC</a:t>
                      </a:r>
                      <a:br>
                        <a:rPr lang="en-US" sz="1500" b="1" kern="1200" dirty="0">
                          <a:solidFill>
                            <a:schemeClr val="accent6">
                              <a:lumMod val="75000"/>
                            </a:schemeClr>
                          </a:solidFill>
                          <a:latin typeface="Arial" panose="020B0604020202020204" pitchFamily="34" charset="0"/>
                          <a:ea typeface="+mn-ea"/>
                          <a:cs typeface="Arial" panose="020B0604020202020204" pitchFamily="34" charset="0"/>
                        </a:rPr>
                      </a:br>
                      <a:r>
                        <a:rPr lang="en-US" sz="1500" b="1" kern="1200" dirty="0">
                          <a:solidFill>
                            <a:schemeClr val="accent6">
                              <a:lumMod val="75000"/>
                            </a:schemeClr>
                          </a:solidFill>
                          <a:latin typeface="Arial" panose="020B0604020202020204" pitchFamily="34" charset="0"/>
                          <a:ea typeface="+mn-ea"/>
                          <a:cs typeface="Arial" panose="020B0604020202020204" pitchFamily="34" charset="0"/>
                        </a:rPr>
                        <a:t>Catalysts</a:t>
                      </a:r>
                    </a:p>
                  </a:txBody>
                  <a:tcPr marL="45720" marR="36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600" baseline="30000" dirty="0">
                        <a:latin typeface="Arial" panose="020B0604020202020204" pitchFamily="34" charset="0"/>
                        <a:cs typeface="Arial" panose="020B0604020202020204" pitchFamily="34" charset="0"/>
                      </a:endParaRPr>
                    </a:p>
                  </a:txBody>
                  <a:tcPr marL="45720" marR="3657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accent6">
                              <a:lumMod val="75000"/>
                            </a:schemeClr>
                          </a:solidFill>
                          <a:latin typeface="Arial" panose="020B0604020202020204" pitchFamily="34" charset="0"/>
                          <a:cs typeface="Arial" panose="020B0604020202020204" pitchFamily="34" charset="0"/>
                        </a:rPr>
                        <a:t>Hydroprocessing Catalysts (ART)</a:t>
                      </a:r>
                      <a:endParaRPr lang="en-US" sz="1500" b="1" baseline="30000" dirty="0">
                        <a:solidFill>
                          <a:schemeClr val="accent6">
                            <a:lumMod val="75000"/>
                          </a:schemeClr>
                        </a:solidFill>
                        <a:latin typeface="Arial" panose="020B0604020202020204" pitchFamily="34" charset="0"/>
                        <a:cs typeface="Arial" panose="020B0604020202020204" pitchFamily="34" charset="0"/>
                      </a:endParaRPr>
                    </a:p>
                  </a:txBody>
                  <a:tcPr marL="45720" marR="36576"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ctr">
                        <a:spcBef>
                          <a:spcPts val="600"/>
                        </a:spcBef>
                      </a:pPr>
                      <a:r>
                        <a:rPr lang="en-US" sz="1500" b="1" dirty="0">
                          <a:solidFill>
                            <a:schemeClr val="accent6">
                              <a:lumMod val="75000"/>
                            </a:schemeClr>
                          </a:solidFill>
                          <a:latin typeface="Arial" panose="020B0604020202020204" pitchFamily="34" charset="0"/>
                          <a:cs typeface="Arial" panose="020B0604020202020204" pitchFamily="34" charset="0"/>
                        </a:rPr>
                        <a:t>Silica-based and </a:t>
                      </a:r>
                      <a:br>
                        <a:rPr lang="en-US" sz="1500" b="1" dirty="0">
                          <a:solidFill>
                            <a:schemeClr val="accent6">
                              <a:lumMod val="75000"/>
                            </a:schemeClr>
                          </a:solidFill>
                          <a:latin typeface="Arial" panose="020B0604020202020204" pitchFamily="34" charset="0"/>
                          <a:cs typeface="Arial" panose="020B0604020202020204" pitchFamily="34" charset="0"/>
                        </a:rPr>
                      </a:br>
                      <a:r>
                        <a:rPr lang="en-US" sz="1500" b="1" dirty="0">
                          <a:solidFill>
                            <a:schemeClr val="accent6">
                              <a:lumMod val="75000"/>
                            </a:schemeClr>
                          </a:solidFill>
                          <a:latin typeface="Arial" panose="020B0604020202020204" pitchFamily="34" charset="0"/>
                          <a:cs typeface="Arial" panose="020B0604020202020204" pitchFamily="34" charset="0"/>
                        </a:rPr>
                        <a:t>Silica-Alumina-based Materials</a:t>
                      </a:r>
                    </a:p>
                  </a:txBody>
                  <a:tcPr marL="45720" marR="36576" marT="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46932689"/>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08701" y="3607740"/>
            <a:ext cx="1676400" cy="1371600"/>
          </a:xfrm>
          <a:prstGeom prst="rect">
            <a:avLst/>
          </a:prstGeom>
          <a:effectLst/>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62" y="2635722"/>
            <a:ext cx="1737360" cy="623014"/>
          </a:xfrm>
          <a:prstGeom prst="rect">
            <a:avLst/>
          </a:prstGeom>
          <a:effectLst/>
        </p:spPr>
      </p:pic>
      <p:pic>
        <p:nvPicPr>
          <p:cNvPr id="9" name="Picture 2" descr="C:\Users\rbadming\AppData\Local\Temp\GettyImages-545803690.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220604">
            <a:off x="7248544" y="4639109"/>
            <a:ext cx="1566870" cy="1170145"/>
          </a:xfrm>
          <a:prstGeom prst="rect">
            <a:avLst/>
          </a:prstGeom>
          <a:noFill/>
          <a:effectLst/>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45059" y="4004626"/>
            <a:ext cx="1554480" cy="744549"/>
          </a:xfrm>
          <a:prstGeom prst="rect">
            <a:avLst/>
          </a:prstGeom>
          <a:effec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647919" y="3761487"/>
            <a:ext cx="1280160" cy="886691"/>
          </a:xfrm>
          <a:prstGeom prst="rect">
            <a:avLst/>
          </a:prstGeom>
          <a:effectLst/>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98579" y="3900485"/>
            <a:ext cx="708360" cy="1180084"/>
          </a:xfrm>
          <a:prstGeom prst="rect">
            <a:avLst/>
          </a:prstGeom>
          <a:effectLst/>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2459407">
            <a:off x="5538093" y="2826826"/>
            <a:ext cx="914400" cy="1001331"/>
          </a:xfrm>
          <a:prstGeom prst="rect">
            <a:avLst/>
          </a:prstGeom>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657073" y="2689014"/>
            <a:ext cx="1468994" cy="979329"/>
          </a:xfrm>
          <a:prstGeom prst="rect">
            <a:avLst/>
          </a:prstGeom>
          <a:effectLst/>
        </p:spPr>
      </p:pic>
      <p:pic>
        <p:nvPicPr>
          <p:cNvPr id="15" name="Picture 14"/>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874266" y="5128728"/>
            <a:ext cx="1083970" cy="898290"/>
          </a:xfrm>
          <a:prstGeom prst="rect">
            <a:avLst/>
          </a:prstGeom>
          <a:effectLst/>
        </p:spPr>
      </p:pic>
      <p:pic>
        <p:nvPicPr>
          <p:cNvPr id="16" name="Picture 3" descr="C:\Users\rbadming\AppData\Local\Temp\GettyImages-184944638.jpg"/>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33792" y="2731134"/>
            <a:ext cx="1686126" cy="827781"/>
          </a:xfrm>
          <a:prstGeom prst="rect">
            <a:avLst/>
          </a:prstGeom>
          <a:noFill/>
          <a:effectLst/>
        </p:spPr>
      </p:pic>
      <p:pic>
        <p:nvPicPr>
          <p:cNvPr id="17" name="Picture 16"/>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945059" y="4779626"/>
            <a:ext cx="1554480" cy="1536851"/>
          </a:xfrm>
          <a:prstGeom prst="rect">
            <a:avLst/>
          </a:prstGeom>
          <a:effectLst/>
        </p:spPr>
      </p:pic>
      <p:pic>
        <p:nvPicPr>
          <p:cNvPr id="18" name="Picture 17"/>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945059" y="2665448"/>
            <a:ext cx="1554480" cy="1285336"/>
          </a:xfrm>
          <a:prstGeom prst="rect">
            <a:avLst/>
          </a:prstGeom>
          <a:effectLst/>
        </p:spPr>
      </p:pic>
      <p:pic>
        <p:nvPicPr>
          <p:cNvPr id="19" name="Picture 18"/>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3574802" y="2671582"/>
            <a:ext cx="1662134" cy="1428495"/>
          </a:xfrm>
          <a:prstGeom prst="rect">
            <a:avLst/>
          </a:prstGeom>
          <a:effectLst/>
        </p:spPr>
      </p:pic>
      <p:pic>
        <p:nvPicPr>
          <p:cNvPr id="20" name="Picture 19"/>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594766" y="4147795"/>
            <a:ext cx="1635925" cy="1090616"/>
          </a:xfrm>
          <a:prstGeom prst="rect">
            <a:avLst/>
          </a:prstGeom>
          <a:effectLst/>
        </p:spPr>
      </p:pic>
      <p:pic>
        <p:nvPicPr>
          <p:cNvPr id="3" name="Picture 2"/>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74562" y="3291107"/>
            <a:ext cx="1737360" cy="578381"/>
          </a:xfrm>
          <a:prstGeom prst="rect">
            <a:avLst/>
          </a:prstGeom>
        </p:spPr>
      </p:pic>
      <p:pic>
        <p:nvPicPr>
          <p:cNvPr id="4" name="Picture 3"/>
          <p:cNvPicPr>
            <a:picLocks noChangeAspect="1"/>
          </p:cNvPicPr>
          <p:nvPr/>
        </p:nvPicPr>
        <p:blipFill rotWithShape="1">
          <a:blip r:embed="rId17" cstate="print">
            <a:extLst>
              <a:ext uri="{28A0092B-C50C-407E-A947-70E740481C1C}">
                <a14:useLocalDpi xmlns:a14="http://schemas.microsoft.com/office/drawing/2010/main"/>
              </a:ext>
            </a:extLst>
          </a:blip>
          <a:srcRect l="5018" r="3687"/>
          <a:stretch/>
        </p:blipFill>
        <p:spPr>
          <a:xfrm>
            <a:off x="951512" y="3998599"/>
            <a:ext cx="918284" cy="754380"/>
          </a:xfrm>
          <a:prstGeom prst="rect">
            <a:avLst/>
          </a:prstGeom>
          <a:effectLst/>
        </p:spPr>
      </p:pic>
      <p:pic>
        <p:nvPicPr>
          <p:cNvPr id="7" name="Picture 6"/>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1739" y="4781327"/>
            <a:ext cx="781494" cy="481981"/>
          </a:xfrm>
          <a:prstGeom prst="rect">
            <a:avLst/>
          </a:prstGeom>
          <a:effectLst/>
        </p:spPr>
      </p:pic>
      <p:pic>
        <p:nvPicPr>
          <p:cNvPr id="21" name="Picture 20"/>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84844" y="5331138"/>
            <a:ext cx="822960" cy="565092"/>
          </a:xfrm>
          <a:prstGeom prst="rect">
            <a:avLst/>
          </a:prstGeom>
          <a:effectLst/>
        </p:spPr>
      </p:pic>
      <p:pic>
        <p:nvPicPr>
          <p:cNvPr id="22" name="Picture 21" descr="100061997.jpg"/>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84217" y="4010189"/>
            <a:ext cx="731520" cy="695128"/>
          </a:xfrm>
          <a:prstGeom prst="rect">
            <a:avLst/>
          </a:prstGeom>
          <a:effectLst/>
        </p:spPr>
      </p:pic>
      <p:sp>
        <p:nvSpPr>
          <p:cNvPr id="25" name="Rectangle 24"/>
          <p:cNvSpPr/>
          <p:nvPr/>
        </p:nvSpPr>
        <p:spPr bwMode="auto">
          <a:xfrm>
            <a:off x="-2125" y="6146799"/>
            <a:ext cx="9146125" cy="243669"/>
          </a:xfrm>
          <a:prstGeom prst="rect">
            <a:avLst/>
          </a:prstGeom>
          <a:solidFill>
            <a:schemeClr val="bg1"/>
          </a:solidFill>
          <a:ln w="9525" algn="ctr">
            <a:noFill/>
            <a:miter lim="800000"/>
            <a:headEnd/>
            <a:tailEn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600"/>
              </a:spcBef>
              <a:buClr>
                <a:schemeClr val="accent1"/>
              </a:buClr>
            </a:pPr>
            <a:endParaRPr lang="en-US" sz="1600" dirty="0" err="1">
              <a:solidFill>
                <a:schemeClr val="accent6"/>
              </a:solidFill>
            </a:endParaRPr>
          </a:p>
        </p:txBody>
      </p:sp>
      <p:pic>
        <p:nvPicPr>
          <p:cNvPr id="24" name="Picture 23">
            <a:extLst>
              <a:ext uri="{FF2B5EF4-FFF2-40B4-BE49-F238E27FC236}">
                <a16:creationId xmlns:a16="http://schemas.microsoft.com/office/drawing/2014/main" id="{A9E1C7DB-D02E-0E45-B12D-63A0530DAB7B}"/>
              </a:ext>
            </a:extLst>
          </p:cNvPr>
          <p:cNvPicPr>
            <a:picLocks noChangeAspect="1"/>
          </p:cNvPicPr>
          <p:nvPr/>
        </p:nvPicPr>
        <p:blipFill>
          <a:blip r:embed="rId21"/>
          <a:stretch>
            <a:fillRect/>
          </a:stretch>
        </p:blipFill>
        <p:spPr>
          <a:xfrm>
            <a:off x="975691" y="4791872"/>
            <a:ext cx="870925" cy="1110343"/>
          </a:xfrm>
          <a:prstGeom prst="rect">
            <a:avLst/>
          </a:prstGeom>
        </p:spPr>
      </p:pic>
    </p:spTree>
    <p:extLst>
      <p:ext uri="{BB962C8B-B14F-4D97-AF65-F5344CB8AC3E}">
        <p14:creationId xmlns:p14="http://schemas.microsoft.com/office/powerpoint/2010/main" val="23064195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59C7BE-C205-4C5A-8175-1A5A8CDFE41F}"/>
              </a:ext>
            </a:extLst>
          </p:cNvPr>
          <p:cNvPicPr>
            <a:picLocks noChangeAspect="1"/>
          </p:cNvPicPr>
          <p:nvPr/>
        </p:nvPicPr>
        <p:blipFill>
          <a:blip r:embed="rId2"/>
          <a:stretch>
            <a:fillRect/>
          </a:stretch>
        </p:blipFill>
        <p:spPr>
          <a:xfrm>
            <a:off x="5305369" y="4751183"/>
            <a:ext cx="1456244" cy="1433251"/>
          </a:xfrm>
          <a:prstGeom prst="rect">
            <a:avLst/>
          </a:prstGeom>
        </p:spPr>
      </p:pic>
      <p:sp>
        <p:nvSpPr>
          <p:cNvPr id="2" name="Title 1"/>
          <p:cNvSpPr>
            <a:spLocks noGrp="1"/>
          </p:cNvSpPr>
          <p:nvPr>
            <p:ph type="title"/>
          </p:nvPr>
        </p:nvSpPr>
        <p:spPr/>
        <p:txBody>
          <a:bodyPr/>
          <a:lstStyle/>
          <a:p>
            <a:r>
              <a:rPr lang="en-US" dirty="0"/>
              <a:t>Safety and Sustainability are Top Priorities</a:t>
            </a:r>
          </a:p>
        </p:txBody>
      </p:sp>
      <p:sp>
        <p:nvSpPr>
          <p:cNvPr id="1025" name="Rectangle 1"/>
          <p:cNvSpPr>
            <a:spLocks noChangeArrowheads="1"/>
          </p:cNvSpPr>
          <p:nvPr/>
        </p:nvSpPr>
        <p:spPr bwMode="auto">
          <a:xfrm>
            <a:off x="8523797" y="5334088"/>
            <a:ext cx="346918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66688" lvl="1" indent="-166688" defTabSz="457200" fontAlgn="base">
              <a:spcBef>
                <a:spcPts val="600"/>
              </a:spcBef>
              <a:spcAft>
                <a:spcPct val="0"/>
              </a:spcAft>
              <a:buClr>
                <a:srgbClr val="7AC143"/>
              </a:buClr>
              <a:buSzPct val="100000"/>
              <a:buFont typeface="Wingdings" pitchFamily="2" charset="2"/>
              <a:buChar char="§"/>
              <a:defRPr/>
            </a:pPr>
            <a:endParaRPr lang="en-US" sz="1400" dirty="0">
              <a:solidFill>
                <a:schemeClr val="tx1">
                  <a:lumMod val="75000"/>
                  <a:lumOff val="25000"/>
                </a:schemeClr>
              </a:solidFill>
              <a:latin typeface="Arial" pitchFamily="34" charset="0"/>
              <a:cs typeface="Arial" pitchFamily="34" charset="0"/>
            </a:endParaRPr>
          </a:p>
        </p:txBody>
      </p:sp>
      <p:pic>
        <p:nvPicPr>
          <p:cNvPr id="8" name="Picture 7" descr="Lean-Six-Sigma.png"/>
          <p:cNvPicPr>
            <a:picLocks noChangeAspect="1"/>
          </p:cNvPicPr>
          <p:nvPr/>
        </p:nvPicPr>
        <p:blipFill>
          <a:blip r:embed="rId3" cstate="print"/>
          <a:stretch>
            <a:fillRect/>
          </a:stretch>
        </p:blipFill>
        <p:spPr>
          <a:xfrm>
            <a:off x="7632834" y="4908462"/>
            <a:ext cx="1193952" cy="1193952"/>
          </a:xfrm>
          <a:prstGeom prst="rect">
            <a:avLst/>
          </a:prstGeom>
        </p:spPr>
      </p:pic>
      <p:sp>
        <p:nvSpPr>
          <p:cNvPr id="10" name="Rectangle 9"/>
          <p:cNvSpPr/>
          <p:nvPr/>
        </p:nvSpPr>
        <p:spPr>
          <a:xfrm>
            <a:off x="0" y="653616"/>
            <a:ext cx="2971800" cy="5930063"/>
          </a:xfrm>
          <a:prstGeom prst="rect">
            <a:avLst/>
          </a:prstGeom>
          <a:solidFill>
            <a:srgbClr val="004990"/>
          </a:solidFill>
          <a:ln>
            <a:noFill/>
          </a:ln>
          <a:effectLst>
            <a:outerShdw blurRad="50800" dist="38100" algn="l" rotWithShape="0">
              <a:schemeClr val="accent6">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tIns="274320" rIns="182880" bIns="0" rtlCol="0" anchor="t" anchorCtr="0"/>
          <a:lstStyle/>
          <a:p>
            <a:pPr>
              <a:spcBef>
                <a:spcPts val="0"/>
              </a:spcBef>
              <a:spcAft>
                <a:spcPts val="900"/>
              </a:spcAft>
              <a:buClr>
                <a:schemeClr val="accent3"/>
              </a:buClr>
            </a:pPr>
            <a:r>
              <a:rPr lang="en-US" sz="1400" dirty="0">
                <a:solidFill>
                  <a:schemeClr val="bg1"/>
                </a:solidFill>
                <a:latin typeface="Arial" pitchFamily="34" charset="0"/>
                <a:ea typeface="ＭＳ Ｐゴシック" pitchFamily="30" charset="-128"/>
                <a:cs typeface="Arial" pitchFamily="34" charset="0"/>
              </a:rPr>
              <a:t>Across the supply chain, Grace is transparent and trustworthy, assuring customers, employees, and investors that Grace is committed to safety, security, and sustainability.</a:t>
            </a:r>
          </a:p>
          <a:p>
            <a:pPr>
              <a:spcBef>
                <a:spcPts val="0"/>
              </a:spcBef>
              <a:spcAft>
                <a:spcPts val="900"/>
              </a:spcAft>
              <a:buClr>
                <a:schemeClr val="accent3"/>
              </a:buClr>
            </a:pPr>
            <a:r>
              <a:rPr lang="en-US" sz="1400" dirty="0">
                <a:solidFill>
                  <a:schemeClr val="bg1"/>
                </a:solidFill>
                <a:latin typeface="Arial" pitchFamily="34" charset="0"/>
                <a:ea typeface="ＭＳ Ｐゴシック" pitchFamily="30" charset="-128"/>
                <a:cs typeface="Arial" pitchFamily="34" charset="0"/>
              </a:rPr>
              <a:t>Audited and certified by the American Chemistry Council, the industry’s Corporate Social Responsibility gold standard.*</a:t>
            </a:r>
          </a:p>
        </p:txBody>
      </p:sp>
      <p:sp>
        <p:nvSpPr>
          <p:cNvPr id="14" name="TextBox 13"/>
          <p:cNvSpPr txBox="1"/>
          <p:nvPr/>
        </p:nvSpPr>
        <p:spPr>
          <a:xfrm>
            <a:off x="3236976" y="953587"/>
            <a:ext cx="2560320" cy="3524042"/>
          </a:xfrm>
          <a:prstGeom prst="rect">
            <a:avLst/>
          </a:prstGeom>
          <a:noFill/>
        </p:spPr>
        <p:txBody>
          <a:bodyPr wrap="square" lIns="0" tIns="0" rIns="0" bIns="0" numCol="1" rtlCol="0">
            <a:spAutoFit/>
          </a:bodyPr>
          <a:lstStyle/>
          <a:p>
            <a:pPr marL="115888" indent="-115888"/>
            <a:r>
              <a:rPr lang="en-US" sz="1600" dirty="0">
                <a:solidFill>
                  <a:schemeClr val="accent6"/>
                </a:solidFill>
                <a:latin typeface="Arial Black" pitchFamily="34" charset="0"/>
                <a:cs typeface="Arial" pitchFamily="34" charset="0"/>
              </a:rPr>
              <a:t>Safety</a:t>
            </a:r>
          </a:p>
          <a:p>
            <a:pPr marL="182880" indent="-182880">
              <a:spcBef>
                <a:spcPts val="600"/>
              </a:spcBef>
              <a:spcAft>
                <a:spcPts val="600"/>
              </a:spcAft>
              <a:buClr>
                <a:schemeClr val="accent1"/>
              </a:buClr>
              <a:buFont typeface="Wingdings" charset="2"/>
              <a:buChar char="§"/>
            </a:pPr>
            <a:r>
              <a:rPr lang="en-US" sz="1200" dirty="0">
                <a:solidFill>
                  <a:schemeClr val="accent6"/>
                </a:solidFill>
                <a:latin typeface="Arial" pitchFamily="34" charset="0"/>
                <a:cs typeface="Arial" pitchFamily="34" charset="0"/>
              </a:rPr>
              <a:t>Operating all facilities in a safe, healthy, environmentally sound, and secure manner</a:t>
            </a:r>
          </a:p>
          <a:p>
            <a:pPr marL="182880" indent="-182880">
              <a:spcBef>
                <a:spcPts val="600"/>
              </a:spcBef>
              <a:spcAft>
                <a:spcPts val="600"/>
              </a:spcAft>
              <a:buClr>
                <a:schemeClr val="accent1"/>
              </a:buClr>
              <a:buFont typeface="Wingdings" charset="2"/>
              <a:buChar char="§"/>
            </a:pPr>
            <a:r>
              <a:rPr lang="en-US" sz="1200" dirty="0">
                <a:solidFill>
                  <a:schemeClr val="accent6"/>
                </a:solidFill>
                <a:latin typeface="Arial" pitchFamily="34" charset="0"/>
                <a:cs typeface="Arial" pitchFamily="34" charset="0"/>
              </a:rPr>
              <a:t>In compliance with local, state, and federal regulations</a:t>
            </a:r>
          </a:p>
          <a:p>
            <a:pPr marL="182880" indent="-182880">
              <a:spcBef>
                <a:spcPts val="600"/>
              </a:spcBef>
              <a:spcAft>
                <a:spcPts val="600"/>
              </a:spcAft>
              <a:buClr>
                <a:schemeClr val="accent1"/>
              </a:buClr>
              <a:buFont typeface="Wingdings" charset="2"/>
              <a:buChar char="§"/>
            </a:pPr>
            <a:r>
              <a:rPr lang="en-US" sz="1200" dirty="0">
                <a:solidFill>
                  <a:schemeClr val="accent6"/>
                </a:solidFill>
                <a:latin typeface="Arial" pitchFamily="34" charset="0"/>
                <a:cs typeface="Arial" pitchFamily="34" charset="0"/>
              </a:rPr>
              <a:t>Extending the ACC’s Responsible Care commitment to our global facilities</a:t>
            </a:r>
          </a:p>
          <a:p>
            <a:pPr marL="182880" indent="-182880">
              <a:spcBef>
                <a:spcPts val="600"/>
              </a:spcBef>
              <a:spcAft>
                <a:spcPts val="600"/>
              </a:spcAft>
              <a:buClr>
                <a:schemeClr val="accent1"/>
              </a:buClr>
              <a:buFont typeface="Wingdings" charset="2"/>
              <a:buChar char="§"/>
            </a:pPr>
            <a:r>
              <a:rPr lang="en-US" sz="1200" dirty="0">
                <a:solidFill>
                  <a:schemeClr val="accent6"/>
                </a:solidFill>
                <a:latin typeface="Arial" pitchFamily="34" charset="0"/>
                <a:cs typeface="Arial" pitchFamily="34" charset="0"/>
              </a:rPr>
              <a:t>Manufacturing productivity tools drive reductions in variability and reduce raw material inputs</a:t>
            </a:r>
          </a:p>
          <a:p>
            <a:pPr marL="182880" indent="-182880">
              <a:spcBef>
                <a:spcPts val="600"/>
              </a:spcBef>
              <a:spcAft>
                <a:spcPts val="600"/>
              </a:spcAft>
              <a:buClr>
                <a:schemeClr val="accent1"/>
              </a:buClr>
              <a:buFont typeface="Wingdings" charset="2"/>
              <a:buChar char="§"/>
            </a:pPr>
            <a:r>
              <a:rPr lang="en-US" sz="1200" dirty="0">
                <a:solidFill>
                  <a:schemeClr val="accent6"/>
                </a:solidFill>
                <a:latin typeface="Arial" pitchFamily="34" charset="0"/>
                <a:cs typeface="Arial" pitchFamily="34" charset="0"/>
              </a:rPr>
              <a:t>Below-average injury rates – millions of working hours without incident</a:t>
            </a:r>
          </a:p>
        </p:txBody>
      </p:sp>
      <p:sp>
        <p:nvSpPr>
          <p:cNvPr id="15" name="TextBox 14"/>
          <p:cNvSpPr txBox="1"/>
          <p:nvPr/>
        </p:nvSpPr>
        <p:spPr>
          <a:xfrm>
            <a:off x="6129687" y="953587"/>
            <a:ext cx="2560320" cy="4119076"/>
          </a:xfrm>
          <a:prstGeom prst="rect">
            <a:avLst/>
          </a:prstGeom>
          <a:noFill/>
        </p:spPr>
        <p:txBody>
          <a:bodyPr wrap="square" lIns="0" tIns="0" rIns="0" bIns="0" numCol="1" rtlCol="0">
            <a:spAutoFit/>
          </a:bodyPr>
          <a:lstStyle/>
          <a:p>
            <a:pPr marL="115888" indent="-115888"/>
            <a:r>
              <a:rPr lang="en-US" sz="1600" b="1" dirty="0">
                <a:solidFill>
                  <a:schemeClr val="accent6"/>
                </a:solidFill>
                <a:latin typeface="Arial Black" charset="0"/>
                <a:ea typeface="Arial Black" charset="0"/>
                <a:cs typeface="Arial Black" charset="0"/>
              </a:rPr>
              <a:t>Sustainability</a:t>
            </a:r>
          </a:p>
          <a:p>
            <a:pPr marL="182880" indent="-182880">
              <a:spcBef>
                <a:spcPts val="600"/>
              </a:spcBef>
              <a:spcAft>
                <a:spcPts val="600"/>
              </a:spcAft>
              <a:buClr>
                <a:schemeClr val="accent1"/>
              </a:buClr>
              <a:buFont typeface="Wingdings" charset="2"/>
              <a:buChar char="§"/>
            </a:pPr>
            <a:r>
              <a:rPr lang="en-US" sz="1200" dirty="0">
                <a:solidFill>
                  <a:schemeClr val="accent6"/>
                </a:solidFill>
                <a:latin typeface="Arial" pitchFamily="34" charset="0"/>
                <a:cs typeface="Arial" pitchFamily="34" charset="0"/>
              </a:rPr>
              <a:t>Reducing our impact through:</a:t>
            </a:r>
          </a:p>
          <a:p>
            <a:pPr marL="346075" lvl="1" indent="-114300">
              <a:spcBef>
                <a:spcPts val="200"/>
              </a:spcBef>
              <a:spcAft>
                <a:spcPts val="200"/>
              </a:spcAft>
              <a:buFont typeface="Wingdings" pitchFamily="2" charset="2"/>
              <a:buChar char="§"/>
            </a:pPr>
            <a:r>
              <a:rPr lang="en-US" sz="1100" dirty="0">
                <a:solidFill>
                  <a:schemeClr val="accent6"/>
                </a:solidFill>
                <a:latin typeface="Arial" pitchFamily="34" charset="0"/>
                <a:cs typeface="Arial" pitchFamily="34" charset="0"/>
              </a:rPr>
              <a:t>Increased recycling</a:t>
            </a:r>
          </a:p>
          <a:p>
            <a:pPr marL="346075" lvl="1" indent="-114300">
              <a:spcBef>
                <a:spcPts val="200"/>
              </a:spcBef>
              <a:spcAft>
                <a:spcPts val="200"/>
              </a:spcAft>
              <a:buFont typeface="Wingdings" pitchFamily="2" charset="2"/>
              <a:buChar char="§"/>
            </a:pPr>
            <a:r>
              <a:rPr lang="en-US" sz="1100" dirty="0">
                <a:solidFill>
                  <a:schemeClr val="accent6"/>
                </a:solidFill>
                <a:latin typeface="Arial" pitchFamily="34" charset="0"/>
                <a:cs typeface="Arial" pitchFamily="34" charset="0"/>
              </a:rPr>
              <a:t>Energy savings</a:t>
            </a:r>
          </a:p>
          <a:p>
            <a:pPr marL="346075" lvl="1" indent="-114300">
              <a:spcBef>
                <a:spcPts val="200"/>
              </a:spcBef>
              <a:spcAft>
                <a:spcPts val="200"/>
              </a:spcAft>
              <a:buFont typeface="Wingdings" pitchFamily="2" charset="2"/>
              <a:buChar char="§"/>
            </a:pPr>
            <a:r>
              <a:rPr lang="en-US" sz="1100" dirty="0">
                <a:solidFill>
                  <a:schemeClr val="accent6"/>
                </a:solidFill>
                <a:latin typeface="Arial" pitchFamily="34" charset="0"/>
                <a:cs typeface="Arial" pitchFamily="34" charset="0"/>
              </a:rPr>
              <a:t>Waste reduction</a:t>
            </a:r>
          </a:p>
          <a:p>
            <a:pPr marL="346075" lvl="1" indent="-114300">
              <a:spcBef>
                <a:spcPts val="200"/>
              </a:spcBef>
              <a:spcAft>
                <a:spcPts val="200"/>
              </a:spcAft>
              <a:buFont typeface="Wingdings" pitchFamily="2" charset="2"/>
              <a:buChar char="§"/>
            </a:pPr>
            <a:r>
              <a:rPr lang="en-US" sz="1100" dirty="0" err="1">
                <a:solidFill>
                  <a:schemeClr val="accent6"/>
                </a:solidFill>
                <a:latin typeface="Arial" pitchFamily="34" charset="0"/>
                <a:cs typeface="Arial" pitchFamily="34" charset="0"/>
              </a:rPr>
              <a:t>LEED</a:t>
            </a:r>
            <a:r>
              <a:rPr lang="en-US" sz="1100" dirty="0">
                <a:solidFill>
                  <a:schemeClr val="accent6"/>
                </a:solidFill>
                <a:latin typeface="Arial" pitchFamily="34" charset="0"/>
                <a:cs typeface="Arial" pitchFamily="34" charset="0"/>
              </a:rPr>
              <a:t>-certified headquarters</a:t>
            </a:r>
          </a:p>
          <a:p>
            <a:pPr marL="182880" indent="-182880">
              <a:spcBef>
                <a:spcPts val="600"/>
              </a:spcBef>
              <a:spcAft>
                <a:spcPts val="600"/>
              </a:spcAft>
              <a:buClr>
                <a:schemeClr val="accent1"/>
              </a:buClr>
              <a:buFont typeface="Wingdings" charset="2"/>
              <a:buChar char="§"/>
            </a:pPr>
            <a:r>
              <a:rPr lang="en-US" sz="1200" dirty="0">
                <a:solidFill>
                  <a:schemeClr val="accent6"/>
                </a:solidFill>
                <a:latin typeface="Arial" pitchFamily="34" charset="0"/>
                <a:cs typeface="Arial" pitchFamily="34" charset="0"/>
              </a:rPr>
              <a:t>2019 Ecovadis Gold Rating for Corporate Social Responsibility</a:t>
            </a:r>
          </a:p>
          <a:p>
            <a:pPr marL="346075" indent="-114300">
              <a:spcBef>
                <a:spcPts val="200"/>
              </a:spcBef>
              <a:spcAft>
                <a:spcPts val="200"/>
              </a:spcAft>
              <a:buFont typeface="Wingdings" pitchFamily="2" charset="2"/>
              <a:buChar char="§"/>
            </a:pPr>
            <a:r>
              <a:rPr lang="en-US" sz="1100" dirty="0">
                <a:solidFill>
                  <a:schemeClr val="accent6"/>
                </a:solidFill>
                <a:latin typeface="Arial" pitchFamily="34" charset="0"/>
                <a:cs typeface="Arial" pitchFamily="34" charset="0"/>
              </a:rPr>
              <a:t>Attentive to customers’ CSR goals </a:t>
            </a:r>
          </a:p>
          <a:p>
            <a:pPr marL="346075" indent="-114300">
              <a:spcBef>
                <a:spcPts val="200"/>
              </a:spcBef>
              <a:spcAft>
                <a:spcPts val="200"/>
              </a:spcAft>
              <a:buFont typeface="Wingdings" pitchFamily="2" charset="2"/>
              <a:buChar char="§"/>
            </a:pPr>
            <a:r>
              <a:rPr lang="en-US" sz="1100" dirty="0">
                <a:solidFill>
                  <a:schemeClr val="accent6"/>
                </a:solidFill>
                <a:latin typeface="Arial" pitchFamily="34" charset="0"/>
                <a:cs typeface="Arial" pitchFamily="34" charset="0"/>
              </a:rPr>
              <a:t>In top 5% of all global suppliers assessed on a variety of CSR standards</a:t>
            </a:r>
          </a:p>
          <a:p>
            <a:pPr marL="346075" indent="-114300">
              <a:spcBef>
                <a:spcPts val="200"/>
              </a:spcBef>
              <a:spcAft>
                <a:spcPts val="200"/>
              </a:spcAft>
              <a:buFont typeface="Wingdings" pitchFamily="2" charset="2"/>
              <a:buChar char="§"/>
            </a:pPr>
            <a:r>
              <a:rPr lang="en-US" sz="1100" dirty="0">
                <a:solidFill>
                  <a:schemeClr val="accent6"/>
                </a:solidFill>
                <a:latin typeface="Arial" pitchFamily="34" charset="0"/>
                <a:cs typeface="Arial" pitchFamily="34" charset="0"/>
              </a:rPr>
              <a:t>Sustainable practices across the supply chain </a:t>
            </a:r>
          </a:p>
          <a:p>
            <a:pPr marL="346075" indent="-114300">
              <a:spcBef>
                <a:spcPts val="200"/>
              </a:spcBef>
              <a:spcAft>
                <a:spcPts val="200"/>
              </a:spcAft>
              <a:buFont typeface="Wingdings" pitchFamily="2" charset="2"/>
              <a:buChar char="§"/>
            </a:pPr>
            <a:r>
              <a:rPr lang="en-US" sz="1100" dirty="0">
                <a:solidFill>
                  <a:schemeClr val="accent6"/>
                </a:solidFill>
                <a:latin typeface="Arial" pitchFamily="34" charset="0"/>
                <a:cs typeface="Arial" pitchFamily="34" charset="0"/>
              </a:rPr>
              <a:t>Recognized for fair labor and business practices</a:t>
            </a:r>
          </a:p>
          <a:p>
            <a:pPr marL="346075" indent="-114300">
              <a:spcBef>
                <a:spcPts val="200"/>
              </a:spcBef>
              <a:spcAft>
                <a:spcPts val="200"/>
              </a:spcAft>
              <a:buFont typeface="Wingdings" pitchFamily="2" charset="2"/>
              <a:buChar char="§"/>
            </a:pPr>
            <a:r>
              <a:rPr lang="en-US" sz="1100" dirty="0">
                <a:solidFill>
                  <a:schemeClr val="accent6"/>
                </a:solidFill>
                <a:latin typeface="Arial" pitchFamily="34" charset="0"/>
                <a:cs typeface="Arial" pitchFamily="34" charset="0"/>
              </a:rPr>
              <a:t>High scores in environment and labor practices</a:t>
            </a:r>
          </a:p>
          <a:p>
            <a:pPr>
              <a:spcBef>
                <a:spcPts val="200"/>
              </a:spcBef>
              <a:spcAft>
                <a:spcPts val="200"/>
              </a:spcAft>
            </a:pPr>
            <a:endParaRPr lang="en-US" sz="1000" dirty="0">
              <a:solidFill>
                <a:schemeClr val="accent6"/>
              </a:solidFill>
              <a:latin typeface="Arial" pitchFamily="34" charset="0"/>
              <a:cs typeface="Arial" pitchFamily="34"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12642" y="5035484"/>
            <a:ext cx="961055" cy="96105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1746" y="4535785"/>
            <a:ext cx="1645920" cy="1460754"/>
          </a:xfrm>
          <a:prstGeom prst="rect">
            <a:avLst/>
          </a:prstGeom>
        </p:spPr>
      </p:pic>
      <p:sp>
        <p:nvSpPr>
          <p:cNvPr id="17" name="TextBox 16"/>
          <p:cNvSpPr txBox="1"/>
          <p:nvPr/>
        </p:nvSpPr>
        <p:spPr>
          <a:xfrm>
            <a:off x="3236976" y="6184434"/>
            <a:ext cx="5589809" cy="246221"/>
          </a:xfrm>
          <a:prstGeom prst="rect">
            <a:avLst/>
          </a:prstGeom>
          <a:noFill/>
          <a:ln>
            <a:noFill/>
          </a:ln>
        </p:spPr>
        <p:txBody>
          <a:bodyPr wrap="square" lIns="0" tIns="0" rIns="0" bIns="0" rtlCol="0" anchor="t">
            <a:spAutoFit/>
          </a:bodyPr>
          <a:lstStyle/>
          <a:p>
            <a:pPr>
              <a:spcBef>
                <a:spcPts val="600"/>
              </a:spcBef>
              <a:buClr>
                <a:schemeClr val="accent1"/>
              </a:buClr>
            </a:pPr>
            <a:r>
              <a:rPr lang="en-US" sz="800" dirty="0">
                <a:solidFill>
                  <a:schemeClr val="bg1">
                    <a:lumMod val="50000"/>
                  </a:schemeClr>
                </a:solidFill>
              </a:rPr>
              <a:t>*Audited and certified member of the American Chemistry Council’s Responsible Care® Initiative. Signatory of the Global Responsible Care Charter. </a:t>
            </a:r>
            <a:endParaRPr lang="en-US" sz="800" dirty="0" err="1">
              <a:solidFill>
                <a:schemeClr val="bg1">
                  <a:lumMod val="50000"/>
                </a:schemeClr>
              </a:solidFill>
            </a:endParaRPr>
          </a:p>
        </p:txBody>
      </p:sp>
    </p:spTree>
    <p:extLst>
      <p:ext uri="{BB962C8B-B14F-4D97-AF65-F5344CB8AC3E}">
        <p14:creationId xmlns:p14="http://schemas.microsoft.com/office/powerpoint/2010/main" val="35588469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Global Presence</a:t>
            </a:r>
          </a:p>
        </p:txBody>
      </p:sp>
      <p:grpSp>
        <p:nvGrpSpPr>
          <p:cNvPr id="3" name="Group 2">
            <a:extLst>
              <a:ext uri="{FF2B5EF4-FFF2-40B4-BE49-F238E27FC236}">
                <a16:creationId xmlns:a16="http://schemas.microsoft.com/office/drawing/2014/main" id="{A6D14C01-7181-4630-B84E-51EE56E907E4}"/>
              </a:ext>
            </a:extLst>
          </p:cNvPr>
          <p:cNvGrpSpPr/>
          <p:nvPr/>
        </p:nvGrpSpPr>
        <p:grpSpPr>
          <a:xfrm>
            <a:off x="-463960" y="2029115"/>
            <a:ext cx="9540227" cy="4193281"/>
            <a:chOff x="1503920" y="916699"/>
            <a:chExt cx="10753528" cy="4914748"/>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03920" y="916699"/>
              <a:ext cx="10753528" cy="4914748"/>
            </a:xfrm>
            <a:prstGeom prst="rect">
              <a:avLst/>
            </a:prstGeom>
            <a:effectLst>
              <a:softEdge rad="635000"/>
            </a:effectLst>
          </p:spPr>
        </p:pic>
        <p:sp>
          <p:nvSpPr>
            <p:cNvPr id="5" name="Rectangle 4">
              <a:extLst>
                <a:ext uri="{FF2B5EF4-FFF2-40B4-BE49-F238E27FC236}">
                  <a16:creationId xmlns:a16="http://schemas.microsoft.com/office/drawing/2014/main" id="{E887F0ED-C08B-44E4-89AC-B4765F1C5552}"/>
                </a:ext>
              </a:extLst>
            </p:cNvPr>
            <p:cNvSpPr/>
            <p:nvPr/>
          </p:nvSpPr>
          <p:spPr>
            <a:xfrm>
              <a:off x="4649547" y="5191589"/>
              <a:ext cx="7607900" cy="541096"/>
            </a:xfrm>
            <a:prstGeom prst="rect">
              <a:avLst/>
            </a:prstGeom>
            <a:solidFill>
              <a:schemeClr val="bg1">
                <a:alpha val="72000"/>
              </a:schemeClr>
            </a:solidFill>
          </p:spPr>
          <p:txBody>
            <a:bodyPr wrap="square">
              <a:spAutoFit/>
            </a:bodyPr>
            <a:lstStyle/>
            <a:p>
              <a:pPr algn="ctr" defTabSz="914377">
                <a:defRPr/>
              </a:pPr>
              <a:r>
                <a:rPr lang="en-US" sz="2400" b="1" dirty="0">
                  <a:solidFill>
                    <a:srgbClr val="5F6062">
                      <a:lumMod val="50000"/>
                    </a:srgbClr>
                  </a:solidFill>
                  <a:latin typeface="+mj-lt"/>
                </a:rPr>
                <a:t>Manufacturing and R&amp;D centers</a:t>
              </a:r>
            </a:p>
          </p:txBody>
        </p:sp>
        <p:sp>
          <p:nvSpPr>
            <p:cNvPr id="6" name="Oval 5">
              <a:extLst>
                <a:ext uri="{FF2B5EF4-FFF2-40B4-BE49-F238E27FC236}">
                  <a16:creationId xmlns:a16="http://schemas.microsoft.com/office/drawing/2014/main" id="{877027AA-7DFD-47F7-AA65-796BC5E4DEFE}"/>
                </a:ext>
              </a:extLst>
            </p:cNvPr>
            <p:cNvSpPr/>
            <p:nvPr/>
          </p:nvSpPr>
          <p:spPr bwMode="auto">
            <a:xfrm>
              <a:off x="5031635" y="4663561"/>
              <a:ext cx="228600" cy="228600"/>
            </a:xfrm>
            <a:prstGeom prst="ellipse">
              <a:avLst/>
            </a:prstGeom>
            <a:gradFill>
              <a:gsLst>
                <a:gs pos="61000">
                  <a:schemeClr val="accent1"/>
                </a:gs>
                <a:gs pos="50000">
                  <a:srgbClr val="5F6062"/>
                </a:gs>
                <a:gs pos="100000">
                  <a:schemeClr val="accent1"/>
                </a:gs>
              </a:gsLst>
              <a:lin ang="0" scaled="0"/>
            </a:gra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377">
                <a:spcBef>
                  <a:spcPts val="600"/>
                </a:spcBef>
                <a:buClr>
                  <a:srgbClr val="7AC143"/>
                </a:buClr>
                <a:defRPr/>
              </a:pPr>
              <a:endParaRPr lang="en-US" sz="1600" kern="0" dirty="0">
                <a:solidFill>
                  <a:srgbClr val="5F6062"/>
                </a:solidFill>
                <a:latin typeface="Arial"/>
              </a:endParaRPr>
            </a:p>
          </p:txBody>
        </p:sp>
        <p:sp>
          <p:nvSpPr>
            <p:cNvPr id="7" name="Oval 6">
              <a:extLst>
                <a:ext uri="{FF2B5EF4-FFF2-40B4-BE49-F238E27FC236}">
                  <a16:creationId xmlns:a16="http://schemas.microsoft.com/office/drawing/2014/main" id="{877027AA-7DFD-47F7-AA65-796BC5E4DEFE}"/>
                </a:ext>
              </a:extLst>
            </p:cNvPr>
            <p:cNvSpPr/>
            <p:nvPr/>
          </p:nvSpPr>
          <p:spPr bwMode="auto">
            <a:xfrm>
              <a:off x="2362796" y="2219810"/>
              <a:ext cx="228599" cy="228600"/>
            </a:xfrm>
            <a:prstGeom prst="ellipse">
              <a:avLst/>
            </a:prstGeom>
            <a:gradFill>
              <a:gsLst>
                <a:gs pos="61000">
                  <a:schemeClr val="accent1"/>
                </a:gs>
                <a:gs pos="50000">
                  <a:srgbClr val="5F6062"/>
                </a:gs>
                <a:gs pos="100000">
                  <a:schemeClr val="accent1"/>
                </a:gs>
              </a:gsLst>
              <a:lin ang="0" scaled="0"/>
            </a:gra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377">
                <a:spcBef>
                  <a:spcPts val="600"/>
                </a:spcBef>
                <a:buClr>
                  <a:srgbClr val="7AC143"/>
                </a:buClr>
                <a:defRPr/>
              </a:pPr>
              <a:endParaRPr lang="en-US" sz="1600" kern="0" dirty="0">
                <a:solidFill>
                  <a:srgbClr val="5F6062"/>
                </a:solidFill>
                <a:latin typeface="Arial"/>
              </a:endParaRPr>
            </a:p>
          </p:txBody>
        </p:sp>
        <p:sp>
          <p:nvSpPr>
            <p:cNvPr id="8" name="Oval 7">
              <a:extLst>
                <a:ext uri="{FF2B5EF4-FFF2-40B4-BE49-F238E27FC236}">
                  <a16:creationId xmlns:a16="http://schemas.microsoft.com/office/drawing/2014/main" id="{877027AA-7DFD-47F7-AA65-796BC5E4DEFE}"/>
                </a:ext>
              </a:extLst>
            </p:cNvPr>
            <p:cNvSpPr/>
            <p:nvPr/>
          </p:nvSpPr>
          <p:spPr bwMode="auto">
            <a:xfrm>
              <a:off x="10795721" y="3690084"/>
              <a:ext cx="228600" cy="228600"/>
            </a:xfrm>
            <a:prstGeom prst="ellipse">
              <a:avLst/>
            </a:prstGeom>
            <a:gradFill>
              <a:gsLst>
                <a:gs pos="61000">
                  <a:schemeClr val="accent1"/>
                </a:gs>
                <a:gs pos="50000">
                  <a:srgbClr val="5F6062"/>
                </a:gs>
                <a:gs pos="100000">
                  <a:schemeClr val="accent1"/>
                </a:gs>
              </a:gsLst>
              <a:lin ang="0" scaled="0"/>
            </a:gra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377">
                <a:spcBef>
                  <a:spcPts val="600"/>
                </a:spcBef>
                <a:buClr>
                  <a:srgbClr val="7AC143"/>
                </a:buClr>
                <a:defRPr/>
              </a:pPr>
              <a:endParaRPr lang="en-US" sz="1600" kern="0" dirty="0">
                <a:solidFill>
                  <a:srgbClr val="5F6062"/>
                </a:solidFill>
                <a:latin typeface="Arial"/>
              </a:endParaRPr>
            </a:p>
          </p:txBody>
        </p:sp>
        <p:sp>
          <p:nvSpPr>
            <p:cNvPr id="9" name="Oval 8">
              <a:extLst>
                <a:ext uri="{FF2B5EF4-FFF2-40B4-BE49-F238E27FC236}">
                  <a16:creationId xmlns:a16="http://schemas.microsoft.com/office/drawing/2014/main" id="{B50B2265-9062-42AA-8F9B-84C30CA470A7}"/>
                </a:ext>
              </a:extLst>
            </p:cNvPr>
            <p:cNvSpPr/>
            <p:nvPr/>
          </p:nvSpPr>
          <p:spPr bwMode="auto">
            <a:xfrm>
              <a:off x="3007831" y="2562815"/>
              <a:ext cx="228600" cy="228600"/>
            </a:xfrm>
            <a:prstGeom prst="ellipse">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10" name="Oval 9">
              <a:extLst>
                <a:ext uri="{FF2B5EF4-FFF2-40B4-BE49-F238E27FC236}">
                  <a16:creationId xmlns:a16="http://schemas.microsoft.com/office/drawing/2014/main" id="{B50B2265-9062-42AA-8F9B-84C30CA470A7}"/>
                </a:ext>
              </a:extLst>
            </p:cNvPr>
            <p:cNvSpPr/>
            <p:nvPr/>
          </p:nvSpPr>
          <p:spPr bwMode="auto">
            <a:xfrm>
              <a:off x="3217380" y="2629489"/>
              <a:ext cx="228600" cy="228600"/>
            </a:xfrm>
            <a:prstGeom prst="ellipse">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11" name="Oval 10">
              <a:extLst>
                <a:ext uri="{FF2B5EF4-FFF2-40B4-BE49-F238E27FC236}">
                  <a16:creationId xmlns:a16="http://schemas.microsoft.com/office/drawing/2014/main" id="{B50B2265-9062-42AA-8F9B-84C30CA470A7}"/>
                </a:ext>
              </a:extLst>
            </p:cNvPr>
            <p:cNvSpPr/>
            <p:nvPr/>
          </p:nvSpPr>
          <p:spPr bwMode="auto">
            <a:xfrm>
              <a:off x="3217380" y="2134431"/>
              <a:ext cx="228600" cy="228600"/>
            </a:xfrm>
            <a:prstGeom prst="ellipse">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13" name="Oval 12">
              <a:extLst>
                <a:ext uri="{FF2B5EF4-FFF2-40B4-BE49-F238E27FC236}">
                  <a16:creationId xmlns:a16="http://schemas.microsoft.com/office/drawing/2014/main" id="{B50B2265-9062-42AA-8F9B-84C30CA470A7}"/>
                </a:ext>
              </a:extLst>
            </p:cNvPr>
            <p:cNvSpPr/>
            <p:nvPr/>
          </p:nvSpPr>
          <p:spPr bwMode="auto">
            <a:xfrm>
              <a:off x="3472716" y="2564960"/>
              <a:ext cx="228600" cy="228600"/>
            </a:xfrm>
            <a:prstGeom prst="ellipse">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14" name="Oval 13">
              <a:extLst>
                <a:ext uri="{FF2B5EF4-FFF2-40B4-BE49-F238E27FC236}">
                  <a16:creationId xmlns:a16="http://schemas.microsoft.com/office/drawing/2014/main" id="{B50B2265-9062-42AA-8F9B-84C30CA470A7}"/>
                </a:ext>
              </a:extLst>
            </p:cNvPr>
            <p:cNvSpPr/>
            <p:nvPr/>
          </p:nvSpPr>
          <p:spPr bwMode="auto">
            <a:xfrm>
              <a:off x="3682267" y="2612585"/>
              <a:ext cx="228600" cy="228600"/>
            </a:xfrm>
            <a:prstGeom prst="ellipse">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15" name="Oval 14">
              <a:extLst>
                <a:ext uri="{FF2B5EF4-FFF2-40B4-BE49-F238E27FC236}">
                  <a16:creationId xmlns:a16="http://schemas.microsoft.com/office/drawing/2014/main" id="{B50B2265-9062-42AA-8F9B-84C30CA470A7}"/>
                </a:ext>
              </a:extLst>
            </p:cNvPr>
            <p:cNvSpPr/>
            <p:nvPr/>
          </p:nvSpPr>
          <p:spPr bwMode="auto">
            <a:xfrm>
              <a:off x="3975296" y="1891340"/>
              <a:ext cx="228600" cy="228600"/>
            </a:xfrm>
            <a:prstGeom prst="ellipse">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16" name="Oval 15">
              <a:extLst>
                <a:ext uri="{FF2B5EF4-FFF2-40B4-BE49-F238E27FC236}">
                  <a16:creationId xmlns:a16="http://schemas.microsoft.com/office/drawing/2014/main" id="{B50B2265-9062-42AA-8F9B-84C30CA470A7}"/>
                </a:ext>
              </a:extLst>
            </p:cNvPr>
            <p:cNvSpPr/>
            <p:nvPr/>
          </p:nvSpPr>
          <p:spPr bwMode="auto">
            <a:xfrm>
              <a:off x="7175705" y="1303716"/>
              <a:ext cx="228600" cy="228600"/>
            </a:xfrm>
            <a:prstGeom prst="ellipse">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18" name="Oval 17">
              <a:extLst>
                <a:ext uri="{FF2B5EF4-FFF2-40B4-BE49-F238E27FC236}">
                  <a16:creationId xmlns:a16="http://schemas.microsoft.com/office/drawing/2014/main" id="{B50B2265-9062-42AA-8F9B-84C30CA470A7}"/>
                </a:ext>
              </a:extLst>
            </p:cNvPr>
            <p:cNvSpPr/>
            <p:nvPr/>
          </p:nvSpPr>
          <p:spPr bwMode="auto">
            <a:xfrm>
              <a:off x="6803509" y="2150480"/>
              <a:ext cx="228600" cy="228600"/>
            </a:xfrm>
            <a:prstGeom prst="ellipse">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19" name="Oval 18">
              <a:extLst>
                <a:ext uri="{FF2B5EF4-FFF2-40B4-BE49-F238E27FC236}">
                  <a16:creationId xmlns:a16="http://schemas.microsoft.com/office/drawing/2014/main" id="{B50B2265-9062-42AA-8F9B-84C30CA470A7}"/>
                </a:ext>
              </a:extLst>
            </p:cNvPr>
            <p:cNvSpPr/>
            <p:nvPr/>
          </p:nvSpPr>
          <p:spPr bwMode="auto">
            <a:xfrm>
              <a:off x="6936259" y="1667085"/>
              <a:ext cx="228600" cy="228600"/>
            </a:xfrm>
            <a:prstGeom prst="ellipse">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20" name="Oval 19">
              <a:extLst>
                <a:ext uri="{FF2B5EF4-FFF2-40B4-BE49-F238E27FC236}">
                  <a16:creationId xmlns:a16="http://schemas.microsoft.com/office/drawing/2014/main" id="{877027AA-7DFD-47F7-AA65-796BC5E4DEFE}"/>
                </a:ext>
              </a:extLst>
            </p:cNvPr>
            <p:cNvSpPr/>
            <p:nvPr/>
          </p:nvSpPr>
          <p:spPr bwMode="auto">
            <a:xfrm>
              <a:off x="7068072" y="1772465"/>
              <a:ext cx="228600" cy="228600"/>
            </a:xfrm>
            <a:prstGeom prst="ellipse">
              <a:avLst/>
            </a:prstGeom>
            <a:gradFill>
              <a:gsLst>
                <a:gs pos="61000">
                  <a:schemeClr val="accent1"/>
                </a:gs>
                <a:gs pos="50000">
                  <a:srgbClr val="5F6062"/>
                </a:gs>
                <a:gs pos="100000">
                  <a:schemeClr val="accent1"/>
                </a:gs>
              </a:gsLst>
              <a:lin ang="0" scaled="0"/>
            </a:gra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377">
                <a:spcBef>
                  <a:spcPts val="600"/>
                </a:spcBef>
                <a:buClr>
                  <a:srgbClr val="7AC143"/>
                </a:buClr>
                <a:defRPr/>
              </a:pPr>
              <a:endParaRPr lang="en-US" sz="1600" kern="0" dirty="0">
                <a:solidFill>
                  <a:srgbClr val="5F6062"/>
                </a:solidFill>
                <a:latin typeface="Arial"/>
              </a:endParaRPr>
            </a:p>
          </p:txBody>
        </p:sp>
        <p:sp>
          <p:nvSpPr>
            <p:cNvPr id="22" name="Oval 21">
              <a:extLst>
                <a:ext uri="{FF2B5EF4-FFF2-40B4-BE49-F238E27FC236}">
                  <a16:creationId xmlns:a16="http://schemas.microsoft.com/office/drawing/2014/main" id="{6BF45B8A-FE33-42F8-B54B-3EB09797FCBB}"/>
                </a:ext>
              </a:extLst>
            </p:cNvPr>
            <p:cNvSpPr/>
            <p:nvPr/>
          </p:nvSpPr>
          <p:spPr bwMode="auto">
            <a:xfrm>
              <a:off x="9715668" y="3118701"/>
              <a:ext cx="228600" cy="228600"/>
            </a:xfrm>
            <a:prstGeom prst="ellipse">
              <a:avLst/>
            </a:prstGeom>
            <a:solidFill>
              <a:srgbClr val="5F6062"/>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23" name="Oval 22">
              <a:extLst>
                <a:ext uri="{FF2B5EF4-FFF2-40B4-BE49-F238E27FC236}">
                  <a16:creationId xmlns:a16="http://schemas.microsoft.com/office/drawing/2014/main" id="{6BF45B8A-FE33-42F8-B54B-3EB09797FCBB}"/>
                </a:ext>
              </a:extLst>
            </p:cNvPr>
            <p:cNvSpPr/>
            <p:nvPr/>
          </p:nvSpPr>
          <p:spPr bwMode="auto">
            <a:xfrm>
              <a:off x="8907867" y="3029551"/>
              <a:ext cx="228600" cy="228600"/>
            </a:xfrm>
            <a:prstGeom prst="ellipse">
              <a:avLst/>
            </a:prstGeom>
            <a:solidFill>
              <a:srgbClr val="5F6062"/>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24" name="Oval 23">
              <a:extLst>
                <a:ext uri="{FF2B5EF4-FFF2-40B4-BE49-F238E27FC236}">
                  <a16:creationId xmlns:a16="http://schemas.microsoft.com/office/drawing/2014/main" id="{6BF45B8A-FE33-42F8-B54B-3EB09797FCBB}"/>
                </a:ext>
              </a:extLst>
            </p:cNvPr>
            <p:cNvSpPr/>
            <p:nvPr/>
          </p:nvSpPr>
          <p:spPr bwMode="auto">
            <a:xfrm>
              <a:off x="11087268" y="2614837"/>
              <a:ext cx="228600" cy="228600"/>
            </a:xfrm>
            <a:prstGeom prst="ellipse">
              <a:avLst/>
            </a:prstGeom>
            <a:solidFill>
              <a:srgbClr val="5F6062"/>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25" name="Oval 24">
              <a:extLst>
                <a:ext uri="{FF2B5EF4-FFF2-40B4-BE49-F238E27FC236}">
                  <a16:creationId xmlns:a16="http://schemas.microsoft.com/office/drawing/2014/main" id="{B50B2265-9062-42AA-8F9B-84C30CA470A7}"/>
                </a:ext>
              </a:extLst>
            </p:cNvPr>
            <p:cNvSpPr/>
            <p:nvPr/>
          </p:nvSpPr>
          <p:spPr bwMode="auto">
            <a:xfrm>
              <a:off x="8772693" y="2903809"/>
              <a:ext cx="228600" cy="228600"/>
            </a:xfrm>
            <a:prstGeom prst="ellipse">
              <a:avLst/>
            </a:prstGeom>
            <a:solidFill>
              <a:schemeClr val="accent2"/>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26" name="Oval 25">
              <a:extLst>
                <a:ext uri="{FF2B5EF4-FFF2-40B4-BE49-F238E27FC236}">
                  <a16:creationId xmlns:a16="http://schemas.microsoft.com/office/drawing/2014/main" id="{B50B2265-9062-42AA-8F9B-84C30CA470A7}"/>
                </a:ext>
              </a:extLst>
            </p:cNvPr>
            <p:cNvSpPr/>
            <p:nvPr/>
          </p:nvSpPr>
          <p:spPr bwMode="auto">
            <a:xfrm>
              <a:off x="3390219" y="2751997"/>
              <a:ext cx="228600" cy="228600"/>
            </a:xfrm>
            <a:prstGeom prst="ellipse">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27" name="Oval 26">
              <a:extLst>
                <a:ext uri="{FF2B5EF4-FFF2-40B4-BE49-F238E27FC236}">
                  <a16:creationId xmlns:a16="http://schemas.microsoft.com/office/drawing/2014/main" id="{B50B2265-9062-42AA-8F9B-84C30CA470A7}"/>
                </a:ext>
              </a:extLst>
            </p:cNvPr>
            <p:cNvSpPr/>
            <p:nvPr/>
          </p:nvSpPr>
          <p:spPr bwMode="auto">
            <a:xfrm>
              <a:off x="11525932" y="2271591"/>
              <a:ext cx="228600" cy="228600"/>
            </a:xfrm>
            <a:prstGeom prst="ellipse">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28" name="Oval 27">
              <a:extLst>
                <a:ext uri="{FF2B5EF4-FFF2-40B4-BE49-F238E27FC236}">
                  <a16:creationId xmlns:a16="http://schemas.microsoft.com/office/drawing/2014/main" id="{B50B2265-9062-42AA-8F9B-84C30CA470A7}"/>
                </a:ext>
              </a:extLst>
            </p:cNvPr>
            <p:cNvSpPr/>
            <p:nvPr/>
          </p:nvSpPr>
          <p:spPr bwMode="auto">
            <a:xfrm>
              <a:off x="3089496" y="2805355"/>
              <a:ext cx="228600" cy="228600"/>
            </a:xfrm>
            <a:prstGeom prst="ellipse">
              <a:avLst/>
            </a:prstGeom>
            <a:solidFill>
              <a:srgbClr val="7AC143"/>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29" name="5-Point Star 28"/>
            <p:cNvSpPr/>
            <p:nvPr/>
          </p:nvSpPr>
          <p:spPr>
            <a:xfrm>
              <a:off x="4020227" y="2463119"/>
              <a:ext cx="274320" cy="274320"/>
            </a:xfrm>
            <a:prstGeom prst="star5">
              <a:avLst/>
            </a:prstGeom>
            <a:solidFill>
              <a:srgbClr val="FFC000"/>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6BF45B8A-FE33-42F8-B54B-3EB09797FCBB}"/>
                </a:ext>
              </a:extLst>
            </p:cNvPr>
            <p:cNvSpPr/>
            <p:nvPr/>
          </p:nvSpPr>
          <p:spPr bwMode="auto">
            <a:xfrm>
              <a:off x="3629488" y="2420912"/>
              <a:ext cx="228600" cy="228600"/>
            </a:xfrm>
            <a:prstGeom prst="ellipse">
              <a:avLst/>
            </a:prstGeom>
            <a:solidFill>
              <a:srgbClr val="5F6062"/>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solidFill>
                <a:latin typeface="Arial"/>
              </a:endParaRPr>
            </a:p>
          </p:txBody>
        </p:sp>
        <p:sp>
          <p:nvSpPr>
            <p:cNvPr id="31" name="Oval 30">
              <a:extLst>
                <a:ext uri="{FF2B5EF4-FFF2-40B4-BE49-F238E27FC236}">
                  <a16:creationId xmlns:a16="http://schemas.microsoft.com/office/drawing/2014/main" id="{877027AA-7DFD-47F7-AA65-796BC5E4DEFE}"/>
                </a:ext>
              </a:extLst>
            </p:cNvPr>
            <p:cNvSpPr/>
            <p:nvPr/>
          </p:nvSpPr>
          <p:spPr bwMode="auto">
            <a:xfrm>
              <a:off x="3783165" y="2471187"/>
              <a:ext cx="228600" cy="228600"/>
            </a:xfrm>
            <a:prstGeom prst="ellipse">
              <a:avLst/>
            </a:prstGeom>
            <a:gradFill>
              <a:gsLst>
                <a:gs pos="61000">
                  <a:schemeClr val="accent1"/>
                </a:gs>
                <a:gs pos="50000">
                  <a:srgbClr val="5F6062"/>
                </a:gs>
                <a:gs pos="100000">
                  <a:schemeClr val="accent1"/>
                </a:gs>
              </a:gsLst>
              <a:lin ang="0" scaled="0"/>
            </a:gra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377">
                <a:spcBef>
                  <a:spcPts val="600"/>
                </a:spcBef>
                <a:buClr>
                  <a:srgbClr val="7AC143"/>
                </a:buClr>
                <a:defRPr/>
              </a:pPr>
              <a:endParaRPr lang="en-US" sz="1600" kern="0" dirty="0">
                <a:solidFill>
                  <a:srgbClr val="5F6062"/>
                </a:solidFill>
                <a:latin typeface="Arial"/>
              </a:endParaRPr>
            </a:p>
          </p:txBody>
        </p:sp>
        <p:sp>
          <p:nvSpPr>
            <p:cNvPr id="32" name="Rectangle 31"/>
            <p:cNvSpPr/>
            <p:nvPr/>
          </p:nvSpPr>
          <p:spPr>
            <a:xfrm>
              <a:off x="4251773" y="2317965"/>
              <a:ext cx="1410797" cy="495267"/>
            </a:xfrm>
            <a:prstGeom prst="rect">
              <a:avLst/>
            </a:prstGeom>
            <a:ln w="9525">
              <a:noFill/>
            </a:ln>
          </p:spPr>
          <p:txBody>
            <a:bodyPr wrap="none">
              <a:spAutoFit/>
            </a:bodyPr>
            <a:lstStyle/>
            <a:p>
              <a:pPr defTabSz="914377">
                <a:lnSpc>
                  <a:spcPct val="90000"/>
                </a:lnSpc>
                <a:defRPr/>
              </a:pPr>
              <a:r>
                <a:rPr lang="en-US" sz="1400" kern="0" dirty="0">
                  <a:solidFill>
                    <a:srgbClr val="5F6062">
                      <a:lumMod val="50000"/>
                    </a:srgbClr>
                  </a:solidFill>
                  <a:latin typeface="Arial" panose="020B0604020202020204"/>
                </a:rPr>
                <a:t>Headquarters </a:t>
              </a:r>
              <a:br>
                <a:rPr lang="en-US" sz="1400" kern="0" dirty="0">
                  <a:solidFill>
                    <a:srgbClr val="5F6062">
                      <a:lumMod val="50000"/>
                    </a:srgbClr>
                  </a:solidFill>
                  <a:latin typeface="Arial" panose="020B0604020202020204"/>
                </a:rPr>
              </a:br>
              <a:r>
                <a:rPr lang="en-US" sz="1400" kern="0" dirty="0">
                  <a:solidFill>
                    <a:srgbClr val="5F6062">
                      <a:lumMod val="50000"/>
                    </a:srgbClr>
                  </a:solidFill>
                  <a:latin typeface="Arial" panose="020B0604020202020204"/>
                </a:rPr>
                <a:t>Columbia, MD</a:t>
              </a:r>
              <a:endParaRPr lang="en-US" sz="1400" dirty="0">
                <a:solidFill>
                  <a:srgbClr val="5F6062">
                    <a:lumMod val="50000"/>
                  </a:srgbClr>
                </a:solidFill>
                <a:latin typeface="Arial" panose="020B0604020202020204"/>
              </a:endParaRPr>
            </a:p>
          </p:txBody>
        </p:sp>
      </p:grpSp>
      <p:grpSp>
        <p:nvGrpSpPr>
          <p:cNvPr id="37" name="Group 36">
            <a:extLst>
              <a:ext uri="{FF2B5EF4-FFF2-40B4-BE49-F238E27FC236}">
                <a16:creationId xmlns:a16="http://schemas.microsoft.com/office/drawing/2014/main" id="{8B8F8FAA-EE01-4295-A5AA-1F7632BE6B36}"/>
              </a:ext>
            </a:extLst>
          </p:cNvPr>
          <p:cNvGrpSpPr/>
          <p:nvPr/>
        </p:nvGrpSpPr>
        <p:grpSpPr>
          <a:xfrm>
            <a:off x="5555541" y="879628"/>
            <a:ext cx="3359140" cy="682464"/>
            <a:chOff x="288450" y="2462716"/>
            <a:chExt cx="3359140" cy="682464"/>
          </a:xfrm>
        </p:grpSpPr>
        <p:grpSp>
          <p:nvGrpSpPr>
            <p:cNvPr id="39" name="Group 38">
              <a:extLst>
                <a:ext uri="{FF2B5EF4-FFF2-40B4-BE49-F238E27FC236}">
                  <a16:creationId xmlns:a16="http://schemas.microsoft.com/office/drawing/2014/main" id="{CF2933CF-5372-438B-9B3B-0163808CA9D2}"/>
                </a:ext>
              </a:extLst>
            </p:cNvPr>
            <p:cNvGrpSpPr/>
            <p:nvPr/>
          </p:nvGrpSpPr>
          <p:grpSpPr>
            <a:xfrm>
              <a:off x="358790" y="2806626"/>
              <a:ext cx="2715007" cy="338554"/>
              <a:chOff x="214122" y="1320932"/>
              <a:chExt cx="2715007" cy="338554"/>
            </a:xfrm>
          </p:grpSpPr>
          <p:sp>
            <p:nvSpPr>
              <p:cNvPr id="50" name="Oval 49">
                <a:extLst>
                  <a:ext uri="{FF2B5EF4-FFF2-40B4-BE49-F238E27FC236}">
                    <a16:creationId xmlns:a16="http://schemas.microsoft.com/office/drawing/2014/main" id="{6BF45B8A-FE33-42F8-B54B-3EB09797FCBB}"/>
                  </a:ext>
                </a:extLst>
              </p:cNvPr>
              <p:cNvSpPr/>
              <p:nvPr/>
            </p:nvSpPr>
            <p:spPr bwMode="auto">
              <a:xfrm>
                <a:off x="214122" y="1375909"/>
                <a:ext cx="228600" cy="228600"/>
              </a:xfrm>
              <a:prstGeom prst="ellipse">
                <a:avLst/>
              </a:prstGeom>
              <a:solidFill>
                <a:srgbClr val="5F6062"/>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lumMod val="50000"/>
                    </a:srgbClr>
                  </a:solidFill>
                  <a:latin typeface="Arial"/>
                </a:endParaRPr>
              </a:p>
            </p:txBody>
          </p:sp>
          <p:sp>
            <p:nvSpPr>
              <p:cNvPr id="51" name="Rectangle 50"/>
              <p:cNvSpPr/>
              <p:nvPr/>
            </p:nvSpPr>
            <p:spPr>
              <a:xfrm>
                <a:off x="460249" y="1320932"/>
                <a:ext cx="2468880" cy="338554"/>
              </a:xfrm>
              <a:prstGeom prst="rect">
                <a:avLst/>
              </a:prstGeom>
            </p:spPr>
            <p:txBody>
              <a:bodyPr wrap="square">
                <a:spAutoFit/>
              </a:bodyPr>
              <a:lstStyle/>
              <a:p>
                <a:pPr defTabSz="914377">
                  <a:buClr>
                    <a:srgbClr val="7AC143"/>
                  </a:buClr>
                  <a:defRPr/>
                </a:pPr>
                <a:r>
                  <a:rPr lang="en-US" sz="1600" kern="0" dirty="0">
                    <a:solidFill>
                      <a:srgbClr val="5F6062">
                        <a:lumMod val="50000"/>
                      </a:srgbClr>
                    </a:solidFill>
                    <a:latin typeface="Arial" panose="020B0604020202020204"/>
                  </a:rPr>
                  <a:t>11 facilities in 7 countries</a:t>
                </a:r>
              </a:p>
            </p:txBody>
          </p:sp>
        </p:grpSp>
        <p:sp>
          <p:nvSpPr>
            <p:cNvPr id="41" name="Rectangle 40">
              <a:extLst>
                <a:ext uri="{FF2B5EF4-FFF2-40B4-BE49-F238E27FC236}">
                  <a16:creationId xmlns:a16="http://schemas.microsoft.com/office/drawing/2014/main" id="{4D409B9E-646A-4EFC-B076-0B2A9B2DCE17}"/>
                </a:ext>
              </a:extLst>
            </p:cNvPr>
            <p:cNvSpPr/>
            <p:nvPr/>
          </p:nvSpPr>
          <p:spPr>
            <a:xfrm>
              <a:off x="288450" y="2462716"/>
              <a:ext cx="3359140" cy="341632"/>
            </a:xfrm>
            <a:prstGeom prst="rect">
              <a:avLst/>
            </a:prstGeom>
          </p:spPr>
          <p:txBody>
            <a:bodyPr wrap="square">
              <a:spAutoFit/>
            </a:bodyPr>
            <a:lstStyle/>
            <a:p>
              <a:pPr defTabSz="914377">
                <a:lnSpc>
                  <a:spcPct val="90000"/>
                </a:lnSpc>
                <a:buClr>
                  <a:srgbClr val="7AC143"/>
                </a:buClr>
                <a:defRPr/>
              </a:pPr>
              <a:r>
                <a:rPr lang="en-US" b="1" kern="0" dirty="0">
                  <a:solidFill>
                    <a:srgbClr val="5F6062">
                      <a:lumMod val="50000"/>
                    </a:srgbClr>
                  </a:solidFill>
                  <a:latin typeface="Arial" panose="020B0604020202020204"/>
                </a:rPr>
                <a:t>R&amp;D and Technical Service</a:t>
              </a:r>
            </a:p>
          </p:txBody>
        </p:sp>
      </p:grpSp>
      <p:sp>
        <p:nvSpPr>
          <p:cNvPr id="54" name="Oval 53">
            <a:extLst>
              <a:ext uri="{FF2B5EF4-FFF2-40B4-BE49-F238E27FC236}">
                <a16:creationId xmlns:a16="http://schemas.microsoft.com/office/drawing/2014/main" id="{877027AA-7DFD-47F7-AA65-796BC5E4DEFE}"/>
              </a:ext>
            </a:extLst>
          </p:cNvPr>
          <p:cNvSpPr/>
          <p:nvPr/>
        </p:nvSpPr>
        <p:spPr bwMode="auto">
          <a:xfrm>
            <a:off x="1249535" y="3051423"/>
            <a:ext cx="192024" cy="192024"/>
          </a:xfrm>
          <a:prstGeom prst="ellipse">
            <a:avLst/>
          </a:prstGeom>
          <a:gradFill>
            <a:gsLst>
              <a:gs pos="61000">
                <a:schemeClr val="accent1"/>
              </a:gs>
              <a:gs pos="50000">
                <a:srgbClr val="5F6062"/>
              </a:gs>
              <a:gs pos="100000">
                <a:schemeClr val="accent1"/>
              </a:gs>
            </a:gsLst>
            <a:lin ang="0" scaled="0"/>
          </a:gra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377">
              <a:spcBef>
                <a:spcPts val="600"/>
              </a:spcBef>
              <a:buClr>
                <a:srgbClr val="7AC143"/>
              </a:buClr>
              <a:defRPr/>
            </a:pPr>
            <a:endParaRPr lang="en-US" sz="1600" kern="0" dirty="0">
              <a:solidFill>
                <a:srgbClr val="5F6062"/>
              </a:solidFill>
              <a:latin typeface="Arial"/>
            </a:endParaRPr>
          </a:p>
        </p:txBody>
      </p:sp>
      <p:sp>
        <p:nvSpPr>
          <p:cNvPr id="55" name="Oval 54">
            <a:extLst>
              <a:ext uri="{FF2B5EF4-FFF2-40B4-BE49-F238E27FC236}">
                <a16:creationId xmlns:a16="http://schemas.microsoft.com/office/drawing/2014/main" id="{877027AA-7DFD-47F7-AA65-796BC5E4DEFE}"/>
              </a:ext>
            </a:extLst>
          </p:cNvPr>
          <p:cNvSpPr/>
          <p:nvPr/>
        </p:nvSpPr>
        <p:spPr bwMode="auto">
          <a:xfrm>
            <a:off x="318105" y="2793576"/>
            <a:ext cx="192024" cy="192024"/>
          </a:xfrm>
          <a:prstGeom prst="ellipse">
            <a:avLst/>
          </a:prstGeom>
          <a:gradFill>
            <a:gsLst>
              <a:gs pos="61000">
                <a:schemeClr val="accent1"/>
              </a:gs>
              <a:gs pos="50000">
                <a:srgbClr val="5F6062"/>
              </a:gs>
              <a:gs pos="100000">
                <a:schemeClr val="accent1"/>
              </a:gs>
            </a:gsLst>
            <a:lin ang="0" scaled="0"/>
          </a:gra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377">
              <a:spcBef>
                <a:spcPts val="600"/>
              </a:spcBef>
              <a:buClr>
                <a:srgbClr val="7AC143"/>
              </a:buClr>
              <a:defRPr/>
            </a:pPr>
            <a:endParaRPr lang="en-US" sz="1600" kern="0" dirty="0">
              <a:solidFill>
                <a:srgbClr val="5F6062"/>
              </a:solidFill>
              <a:latin typeface="Arial"/>
            </a:endParaRPr>
          </a:p>
        </p:txBody>
      </p:sp>
      <p:sp>
        <p:nvSpPr>
          <p:cNvPr id="56" name="Oval 55">
            <a:extLst>
              <a:ext uri="{FF2B5EF4-FFF2-40B4-BE49-F238E27FC236}">
                <a16:creationId xmlns:a16="http://schemas.microsoft.com/office/drawing/2014/main" id="{B50B2265-9062-42AA-8F9B-84C30CA470A7}"/>
              </a:ext>
            </a:extLst>
          </p:cNvPr>
          <p:cNvSpPr/>
          <p:nvPr/>
        </p:nvSpPr>
        <p:spPr bwMode="auto">
          <a:xfrm>
            <a:off x="2098152" y="1227741"/>
            <a:ext cx="228600" cy="228599"/>
          </a:xfrm>
          <a:prstGeom prst="ellipse">
            <a:avLst/>
          </a:prstGeom>
          <a:solidFill>
            <a:schemeClr val="accent1"/>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lumMod val="50000"/>
                </a:srgbClr>
              </a:solidFill>
              <a:latin typeface="Arial"/>
            </a:endParaRPr>
          </a:p>
        </p:txBody>
      </p:sp>
      <p:sp>
        <p:nvSpPr>
          <p:cNvPr id="57" name="TextBox 56">
            <a:extLst>
              <a:ext uri="{FF2B5EF4-FFF2-40B4-BE49-F238E27FC236}">
                <a16:creationId xmlns:a16="http://schemas.microsoft.com/office/drawing/2014/main" id="{B6409D4E-C108-483C-85EA-5AC4D52B0A88}"/>
              </a:ext>
            </a:extLst>
          </p:cNvPr>
          <p:cNvSpPr txBox="1"/>
          <p:nvPr/>
        </p:nvSpPr>
        <p:spPr>
          <a:xfrm>
            <a:off x="2344280" y="1126598"/>
            <a:ext cx="2744593" cy="430887"/>
          </a:xfrm>
          <a:prstGeom prst="rect">
            <a:avLst/>
          </a:prstGeom>
          <a:noFill/>
          <a:ln>
            <a:noFill/>
          </a:ln>
        </p:spPr>
        <p:txBody>
          <a:bodyPr wrap="square" lIns="91440" tIns="91440" rIns="91440" bIns="91440" rtlCol="0" anchor="t">
            <a:spAutoFit/>
          </a:bodyPr>
          <a:lstStyle/>
          <a:p>
            <a:pPr defTabSz="914377">
              <a:buClr>
                <a:srgbClr val="7AC143"/>
              </a:buClr>
              <a:defRPr/>
            </a:pPr>
            <a:r>
              <a:rPr lang="en-US" sz="1600" kern="0" dirty="0">
                <a:solidFill>
                  <a:srgbClr val="5F6062">
                    <a:lumMod val="50000"/>
                  </a:srgbClr>
                </a:solidFill>
                <a:latin typeface="Arial"/>
              </a:rPr>
              <a:t>19 facilities in 8 countries</a:t>
            </a:r>
          </a:p>
        </p:txBody>
      </p:sp>
      <p:sp>
        <p:nvSpPr>
          <p:cNvPr id="58" name="Rectangle 57">
            <a:extLst>
              <a:ext uri="{FF2B5EF4-FFF2-40B4-BE49-F238E27FC236}">
                <a16:creationId xmlns:a16="http://schemas.microsoft.com/office/drawing/2014/main" id="{6C576FD4-1FD2-43D2-AB93-7FB7DEB3A09A}"/>
              </a:ext>
            </a:extLst>
          </p:cNvPr>
          <p:cNvSpPr/>
          <p:nvPr/>
        </p:nvSpPr>
        <p:spPr>
          <a:xfrm>
            <a:off x="2027812" y="864751"/>
            <a:ext cx="1838965" cy="341632"/>
          </a:xfrm>
          <a:prstGeom prst="rect">
            <a:avLst/>
          </a:prstGeom>
        </p:spPr>
        <p:txBody>
          <a:bodyPr wrap="none">
            <a:spAutoFit/>
          </a:bodyPr>
          <a:lstStyle/>
          <a:p>
            <a:pPr defTabSz="914377">
              <a:lnSpc>
                <a:spcPct val="90000"/>
              </a:lnSpc>
              <a:buClr>
                <a:srgbClr val="7AC143"/>
              </a:buClr>
              <a:defRPr/>
            </a:pPr>
            <a:r>
              <a:rPr lang="en-US" b="1" kern="0" dirty="0">
                <a:solidFill>
                  <a:srgbClr val="5F6062">
                    <a:lumMod val="50000"/>
                  </a:srgbClr>
                </a:solidFill>
                <a:latin typeface="Arial" panose="020B0604020202020204"/>
              </a:rPr>
              <a:t>Manufacturing</a:t>
            </a:r>
            <a:r>
              <a:rPr lang="en-US" kern="0" dirty="0">
                <a:solidFill>
                  <a:srgbClr val="5F6062">
                    <a:lumMod val="50000"/>
                  </a:srgbClr>
                </a:solidFill>
                <a:latin typeface="Arial" panose="020B0604020202020204"/>
              </a:rPr>
              <a:t> </a:t>
            </a:r>
          </a:p>
        </p:txBody>
      </p:sp>
      <p:sp>
        <p:nvSpPr>
          <p:cNvPr id="61" name="Oval 60">
            <a:extLst>
              <a:ext uri="{FF2B5EF4-FFF2-40B4-BE49-F238E27FC236}">
                <a16:creationId xmlns:a16="http://schemas.microsoft.com/office/drawing/2014/main" id="{B50B2265-9062-42AA-8F9B-84C30CA470A7}"/>
              </a:ext>
            </a:extLst>
          </p:cNvPr>
          <p:cNvSpPr/>
          <p:nvPr/>
        </p:nvSpPr>
        <p:spPr bwMode="auto">
          <a:xfrm>
            <a:off x="2098152" y="1610061"/>
            <a:ext cx="228600" cy="228599"/>
          </a:xfrm>
          <a:prstGeom prst="ellipse">
            <a:avLst/>
          </a:prstGeom>
          <a:solidFill>
            <a:schemeClr val="accent2"/>
          </a:solidFill>
          <a:ln w="9525" algn="ctr">
            <a:solidFill>
              <a:schemeClr val="bg1"/>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377">
              <a:spcBef>
                <a:spcPts val="600"/>
              </a:spcBef>
              <a:buClr>
                <a:srgbClr val="7AC143"/>
              </a:buClr>
              <a:defRPr/>
            </a:pPr>
            <a:endParaRPr lang="en-US" sz="2000" kern="0" dirty="0">
              <a:solidFill>
                <a:srgbClr val="5F6062">
                  <a:lumMod val="50000"/>
                </a:srgbClr>
              </a:solidFill>
              <a:latin typeface="Arial"/>
            </a:endParaRPr>
          </a:p>
        </p:txBody>
      </p:sp>
      <p:sp>
        <p:nvSpPr>
          <p:cNvPr id="62" name="TextBox 61">
            <a:extLst>
              <a:ext uri="{FF2B5EF4-FFF2-40B4-BE49-F238E27FC236}">
                <a16:creationId xmlns:a16="http://schemas.microsoft.com/office/drawing/2014/main" id="{B5383E65-F4C4-4957-A909-A435C50EA64D}"/>
              </a:ext>
            </a:extLst>
          </p:cNvPr>
          <p:cNvSpPr txBox="1"/>
          <p:nvPr/>
        </p:nvSpPr>
        <p:spPr>
          <a:xfrm>
            <a:off x="2344280" y="1508918"/>
            <a:ext cx="2744593" cy="430887"/>
          </a:xfrm>
          <a:prstGeom prst="rect">
            <a:avLst/>
          </a:prstGeom>
          <a:noFill/>
          <a:ln>
            <a:noFill/>
          </a:ln>
        </p:spPr>
        <p:txBody>
          <a:bodyPr wrap="square" lIns="91440" tIns="91440" rIns="91440" bIns="91440" rtlCol="0" anchor="t">
            <a:spAutoFit/>
          </a:bodyPr>
          <a:lstStyle/>
          <a:p>
            <a:pPr defTabSz="914377">
              <a:spcBef>
                <a:spcPts val="1200"/>
              </a:spcBef>
              <a:buClr>
                <a:srgbClr val="7AC143"/>
              </a:buClr>
              <a:defRPr/>
            </a:pPr>
            <a:r>
              <a:rPr lang="en-US" sz="1600" kern="0" dirty="0">
                <a:solidFill>
                  <a:srgbClr val="5F6062">
                    <a:lumMod val="50000"/>
                  </a:srgbClr>
                </a:solidFill>
                <a:latin typeface="Arial"/>
              </a:rPr>
              <a:t>1 in development</a:t>
            </a:r>
          </a:p>
        </p:txBody>
      </p:sp>
    </p:spTree>
    <p:extLst>
      <p:ext uri="{BB962C8B-B14F-4D97-AF65-F5344CB8AC3E}">
        <p14:creationId xmlns:p14="http://schemas.microsoft.com/office/powerpoint/2010/main" val="686690943"/>
      </p:ext>
    </p:extLst>
  </p:cSld>
  <p:clrMapOvr>
    <a:masterClrMapping/>
  </p:clrMapOvr>
  <p:transition>
    <p:fade/>
  </p:transition>
</p:sld>
</file>

<file path=ppt/theme/theme1.xml><?xml version="1.0" encoding="utf-8"?>
<a:theme xmlns:a="http://schemas.openxmlformats.org/drawingml/2006/main" name="Grace-2019">
  <a:themeElements>
    <a:clrScheme name="GRACE 1">
      <a:dk1>
        <a:srgbClr val="000000"/>
      </a:dk1>
      <a:lt1>
        <a:srgbClr val="FFFFFF"/>
      </a:lt1>
      <a:dk2>
        <a:srgbClr val="BABCBE"/>
      </a:dk2>
      <a:lt2>
        <a:srgbClr val="E6E7E8"/>
      </a:lt2>
      <a:accent1>
        <a:srgbClr val="7AC143"/>
      </a:accent1>
      <a:accent2>
        <a:srgbClr val="007B85"/>
      </a:accent2>
      <a:accent3>
        <a:srgbClr val="004990"/>
      </a:accent3>
      <a:accent4>
        <a:srgbClr val="739DD2"/>
      </a:accent4>
      <a:accent5>
        <a:srgbClr val="7473A9"/>
      </a:accent5>
      <a:accent6>
        <a:srgbClr val="5F6062"/>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20000"/>
            <a:lumOff val="80000"/>
          </a:schemeClr>
        </a:solidFill>
        <a:ln w="9525" algn="ctr">
          <a:noFill/>
          <a:miter lim="800000"/>
          <a:headEnd/>
          <a:tailEnd/>
        </a:ln>
        <a:effectLst/>
      </a:spPr>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defPPr algn="ctr">
          <a:spcBef>
            <a:spcPts val="600"/>
          </a:spcBef>
          <a:buClr>
            <a:schemeClr val="accent1"/>
          </a:buClr>
          <a:defRPr sz="1600" dirty="0" err="1" smtClean="0">
            <a:solidFill>
              <a:schemeClr val="accent6"/>
            </a:solidFill>
          </a:defRPr>
        </a:defPPr>
      </a:lstStyle>
    </a:spDef>
    <a:lnDef>
      <a:spPr>
        <a:ln w="38100">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ln>
          <a:noFill/>
        </a:ln>
      </a:spPr>
      <a:bodyPr wrap="square" lIns="91440" tIns="91440" rIns="91440" bIns="91440" rtlCol="0" anchor="t">
        <a:spAutoFit/>
      </a:bodyPr>
      <a:lstStyle>
        <a:defPPr marL="0" indent="0">
          <a:spcBef>
            <a:spcPts val="600"/>
          </a:spcBef>
          <a:buClr>
            <a:schemeClr val="accent1"/>
          </a:buClr>
          <a:buFont typeface="Wingdings" charset="2"/>
          <a:buNone/>
          <a:defRPr sz="1600" dirty="0" err="1" smtClean="0">
            <a:solidFill>
              <a:schemeClr val="accent6"/>
            </a:solidFill>
          </a:defRPr>
        </a:defPPr>
      </a:lstStyle>
    </a:txDef>
  </a:objectDefaults>
  <a:extraClrSchemeLst/>
  <a:extLst>
    <a:ext uri="{05A4C25C-085E-4340-85A3-A5531E510DB2}">
      <thm15:themeFamily xmlns:thm15="http://schemas.microsoft.com/office/thememl/2012/main" name="Grace-2019" id="{8AFACD0A-238E-E940-8BD8-4FEFF4077DD1}" vid="{F9A142DE-AADE-F340-8EE7-A2D2BE4E91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297fe61f2164106b41c639b724e4a80 xmlns="3bbc9925-4342-4566-9060-29395aa8030a">
      <Terms xmlns="http://schemas.microsoft.com/office/infopath/2007/PartnerControls"/>
    </b297fe61f2164106b41c639b724e4a80>
    <TaxCatchAllLabel xmlns="6140f467-e42e-42db-853d-1eed0113f6f8"/>
    <TaxKeywordTaxHTField xmlns="6140f467-e42e-42db-853d-1eed0113f6f8">
      <Terms xmlns="http://schemas.microsoft.com/office/infopath/2007/PartnerControls"/>
    </TaxKeywordTaxHTField>
    <TaxCatchAll xmlns="6140f467-e42e-42db-853d-1eed0113f6f8"/>
    <f49a6468e8254f1db6285e4b6e9d6f36 xmlns="6140f467-e42e-42db-853d-1eed0113f6f8">
      <Terms xmlns="http://schemas.microsoft.com/office/infopath/2007/PartnerControls"/>
    </f49a6468e8254f1db6285e4b6e9d6f36>
    <k6ca22a8d5e34a90b1127ec6e39e9f91 xmlns="3bbc9925-4342-4566-9060-29395aa8030a">
      <Terms xmlns="http://schemas.microsoft.com/office/infopath/2007/PartnerControls"/>
    </k6ca22a8d5e34a90b1127ec6e39e9f91>
    <d4afb5b1be4140c99e093c0d412d180f xmlns="6140f467-e42e-42db-853d-1eed0113f6f8">
      <Terms xmlns="http://schemas.microsoft.com/office/infopath/2007/PartnerControls"/>
    </d4afb5b1be4140c99e093c0d412d180f>
    <d39c428fda714706ad08a9b16ab36628 xmlns="6140f467-e42e-42db-853d-1eed0113f6f8">
      <Terms xmlns="http://schemas.microsoft.com/office/infopath/2007/PartnerControls"/>
    </d39c428fda714706ad08a9b16ab36628>
    <j2197f3d6d6e4c239e3eedc33710f310 xmlns="6140f467-e42e-42db-853d-1eed0113f6f8">
      <Terms xmlns="http://schemas.microsoft.com/office/infopath/2007/PartnerControls"/>
    </j2197f3d6d6e4c239e3eedc33710f310>
  </documentManagement>
</p:properties>
</file>

<file path=customXml/item3.xml><?xml version="1.0" encoding="utf-8"?>
<ct:contentTypeSchema xmlns:ct="http://schemas.microsoft.com/office/2006/metadata/contentType" xmlns:ma="http://schemas.microsoft.com/office/2006/metadata/properties/metaAttributes" ct:_="" ma:_="" ma:contentTypeName="ChannelOne Document" ma:contentTypeID="0x010100F130E016273CDF40A27D8EACC91F0D6A0044155712A1DFA34E8F0555C903E99FA6" ma:contentTypeVersion="53" ma:contentTypeDescription="" ma:contentTypeScope="" ma:versionID="ca33aaf1585ef2d8707c88dfc1b178a8">
  <xsd:schema xmlns:xsd="http://www.w3.org/2001/XMLSchema" xmlns:xs="http://www.w3.org/2001/XMLSchema" xmlns:p="http://schemas.microsoft.com/office/2006/metadata/properties" xmlns:ns3="6140f467-e42e-42db-853d-1eed0113f6f8" xmlns:ns4="3bbc9925-4342-4566-9060-29395aa8030a" xmlns:ns5="5d7777b4-668f-4fdf-88f7-35b06245aa05" targetNamespace="http://schemas.microsoft.com/office/2006/metadata/properties" ma:root="true" ma:fieldsID="c3e943cc5f1091faddd05d8cd9a838cb" ns3:_="" ns4:_="" ns5:_="">
    <xsd:import namespace="6140f467-e42e-42db-853d-1eed0113f6f8"/>
    <xsd:import namespace="3bbc9925-4342-4566-9060-29395aa8030a"/>
    <xsd:import namespace="5d7777b4-668f-4fdf-88f7-35b06245aa05"/>
    <xsd:element name="properties">
      <xsd:complexType>
        <xsd:sequence>
          <xsd:element name="documentManagement">
            <xsd:complexType>
              <xsd:all>
                <xsd:element ref="ns3:TaxCatchAll" minOccurs="0"/>
                <xsd:element ref="ns3:TaxCatchAllLabel" minOccurs="0"/>
                <xsd:element ref="ns3:TaxKeywordTaxHTField" minOccurs="0"/>
                <xsd:element ref="ns3:f49a6468e8254f1db6285e4b6e9d6f36" minOccurs="0"/>
                <xsd:element ref="ns3:d39c428fda714706ad08a9b16ab36628" minOccurs="0"/>
                <xsd:element ref="ns3:j2197f3d6d6e4c239e3eedc33710f310" minOccurs="0"/>
                <xsd:element ref="ns3:d4afb5b1be4140c99e093c0d412d180f" minOccurs="0"/>
                <xsd:element ref="ns4:b297fe61f2164106b41c639b724e4a80" minOccurs="0"/>
                <xsd:element ref="ns4:k6ca22a8d5e34a90b1127ec6e39e9f91" minOccurs="0"/>
                <xsd:element ref="ns5:MediaServiceMetadata" minOccurs="0"/>
                <xsd:element ref="ns5:MediaServiceFastMetadata"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0f467-e42e-42db-853d-1eed0113f6f8" elementFormDefault="qualified">
    <xsd:import namespace="http://schemas.microsoft.com/office/2006/documentManagement/types"/>
    <xsd:import namespace="http://schemas.microsoft.com/office/infopath/2007/PartnerControls"/>
    <xsd:element name="TaxCatchAll" ma:index="3" nillable="true" ma:displayName="Taxonomy Catch All Column" ma:description="" ma:hidden="true" ma:list="{ef3fe8d8-1b68-40ce-9459-0236498220e3}" ma:internalName="TaxCatchAll" ma:readOnly="false" ma:showField="CatchAllData" ma:web="3bbc9925-4342-4566-9060-29395aa8030a">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description="" ma:hidden="true" ma:list="{ef3fe8d8-1b68-40ce-9459-0236498220e3}" ma:internalName="TaxCatchAllLabel" ma:readOnly="false" ma:showField="CatchAllDataLabel" ma:web="3bbc9925-4342-4566-9060-29395aa8030a">
      <xsd:complexType>
        <xsd:complexContent>
          <xsd:extension base="dms:MultiChoiceLookup">
            <xsd:sequence>
              <xsd:element name="Value" type="dms:Lookup" maxOccurs="unbounded" minOccurs="0" nillable="true"/>
            </xsd:sequence>
          </xsd:extension>
        </xsd:complexContent>
      </xsd:complexType>
    </xsd:element>
    <xsd:element name="TaxKeywordTaxHTField" ma:index="1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f49a6468e8254f1db6285e4b6e9d6f36" ma:index="11" nillable="true" ma:taxonomy="true" ma:internalName="f49a6468e8254f1db6285e4b6e9d6f36" ma:taxonomyFieldName="Business" ma:displayName="Business" ma:readOnly="false" ma:default="" ma:fieldId="{f49a6468-e825-4f1d-b628-5e4b6e9d6f36}" ma:taxonomyMulti="true" ma:sspId="dca3ce44-df82-4f1c-8c61-93368b371276" ma:termSetId="c53de68a-7d84-4ee2-a7d4-ceea3aa83573" ma:anchorId="30232098-ef79-4fb4-a9f8-1f0300729c58" ma:open="false" ma:isKeyword="false">
      <xsd:complexType>
        <xsd:sequence>
          <xsd:element ref="pc:Terms" minOccurs="0" maxOccurs="1"/>
        </xsd:sequence>
      </xsd:complexType>
    </xsd:element>
    <xsd:element name="d39c428fda714706ad08a9b16ab36628" ma:index="12" nillable="true" ma:taxonomy="true" ma:internalName="d39c428fda714706ad08a9b16ab36628" ma:taxonomyFieldName="Enterprise" ma:displayName="Enterprise" ma:readOnly="false" ma:default="" ma:fieldId="{d39c428f-da71-4706-ad08-a9b16ab36628}" ma:taxonomyMulti="true" ma:sspId="dca3ce44-df82-4f1c-8c61-93368b371276" ma:termSetId="c53de68a-7d84-4ee2-a7d4-ceea3aa83573" ma:anchorId="05d5a3e1-957a-4c7c-bd33-9087c61c4be4" ma:open="false" ma:isKeyword="false">
      <xsd:complexType>
        <xsd:sequence>
          <xsd:element ref="pc:Terms" minOccurs="0" maxOccurs="1"/>
        </xsd:sequence>
      </xsd:complexType>
    </xsd:element>
    <xsd:element name="j2197f3d6d6e4c239e3eedc33710f310" ma:index="13" nillable="true" ma:taxonomy="true" ma:internalName="j2197f3d6d6e4c239e3eedc33710f310" ma:taxonomyFieldName="Function" ma:displayName="Function" ma:readOnly="false" ma:default="" ma:fieldId="{32197f3d-6d6e-4c23-9e3e-edc33710f310}" ma:taxonomyMulti="true" ma:sspId="dca3ce44-df82-4f1c-8c61-93368b371276" ma:termSetId="c53de68a-7d84-4ee2-a7d4-ceea3aa83573" ma:anchorId="862d7e11-0809-4156-a351-daf019f3ddd1" ma:open="false" ma:isKeyword="false">
      <xsd:complexType>
        <xsd:sequence>
          <xsd:element ref="pc:Terms" minOccurs="0" maxOccurs="1"/>
        </xsd:sequence>
      </xsd:complexType>
    </xsd:element>
    <xsd:element name="d4afb5b1be4140c99e093c0d412d180f" ma:index="14" nillable="true" ma:taxonomy="true" ma:internalName="d4afb5b1be4140c99e093c0d412d180f" ma:taxonomyFieldName="Locations" ma:displayName="Locations" ma:default="" ma:fieldId="{d4afb5b1-be41-40c9-9e09-3c0d412d180f}" ma:taxonomyMulti="true" ma:sspId="dca3ce44-df82-4f1c-8c61-93368b371276" ma:termSetId="c53de68a-7d84-4ee2-a7d4-ceea3aa83573" ma:anchorId="4ab5fba7-f175-4583-a7c4-bb81fb2d3095"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bbc9925-4342-4566-9060-29395aa8030a" elementFormDefault="qualified">
    <xsd:import namespace="http://schemas.microsoft.com/office/2006/documentManagement/types"/>
    <xsd:import namespace="http://schemas.microsoft.com/office/infopath/2007/PartnerControls"/>
    <xsd:element name="b297fe61f2164106b41c639b724e4a80" ma:index="16" nillable="true" ma:taxonomy="true" ma:internalName="b297fe61f2164106b41c639b724e4a80" ma:taxonomyFieldName="DocuType" ma:displayName="Document Type" ma:readOnly="false" ma:default="" ma:fieldId="{b297fe61-f216-4106-b41c-639b724e4a80}" ma:taxonomyMulti="true" ma:sspId="dca3ce44-df82-4f1c-8c61-93368b371276" ma:termSetId="09b8a034-bca9-4066-a412-0a18036094ed" ma:anchorId="00000000-0000-0000-0000-000000000000" ma:open="false" ma:isKeyword="false">
      <xsd:complexType>
        <xsd:sequence>
          <xsd:element ref="pc:Terms" minOccurs="0" maxOccurs="1"/>
        </xsd:sequence>
      </xsd:complexType>
    </xsd:element>
    <xsd:element name="k6ca22a8d5e34a90b1127ec6e39e9f91" ma:index="17" nillable="true" ma:taxonomy="true" ma:internalName="k6ca22a8d5e34a90b1127ec6e39e9f91" ma:taxonomyFieldName="GraceLocation" ma:displayName="Plant or Location" ma:readOnly="false" ma:default="" ma:fieldId="{46ca22a8-d5e3-4a90-b112-7ec6e39e9f91}" ma:taxonomyMulti="true" ma:sspId="dca3ce44-df82-4f1c-8c61-93368b371276" ma:termSetId="c53de68a-7d84-4ee2-a7d4-ceea3aa83573" ma:anchorId="4ab5fba7-f175-4583-a7c4-bb81fb2d3095" ma:open="true" ma:isKeyword="false">
      <xsd:complexType>
        <xsd:sequence>
          <xsd:element ref="pc:Terms" minOccurs="0" maxOccurs="1"/>
        </xsd:sequence>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7777b4-668f-4fdf-88f7-35b06245aa05"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ca3ce44-df82-4f1c-8c61-93368b371276" ContentTypeId="0x010100F130E016273CDF40A27D8EACC91F0D6A" PreviousValue="false"/>
</file>

<file path=customXml/itemProps1.xml><?xml version="1.0" encoding="utf-8"?>
<ds:datastoreItem xmlns:ds="http://schemas.openxmlformats.org/officeDocument/2006/customXml" ds:itemID="{EE1D97D7-3542-4FAF-9CC3-E29E83896740}">
  <ds:schemaRefs>
    <ds:schemaRef ds:uri="http://schemas.microsoft.com/sharepoint/v3/contenttype/forms"/>
  </ds:schemaRefs>
</ds:datastoreItem>
</file>

<file path=customXml/itemProps2.xml><?xml version="1.0" encoding="utf-8"?>
<ds:datastoreItem xmlns:ds="http://schemas.openxmlformats.org/officeDocument/2006/customXml" ds:itemID="{A2FC76CD-DC52-4C78-A16A-54DA3E3AA683}">
  <ds:schemaRefs>
    <ds:schemaRef ds:uri="http://schemas.microsoft.com/office/infopath/2007/PartnerControls"/>
    <ds:schemaRef ds:uri="3bbc9925-4342-4566-9060-29395aa8030a"/>
    <ds:schemaRef ds:uri="http://purl.org/dc/elements/1.1/"/>
    <ds:schemaRef ds:uri="http://schemas.microsoft.com/office/2006/metadata/properties"/>
    <ds:schemaRef ds:uri="5d7777b4-668f-4fdf-88f7-35b06245aa05"/>
    <ds:schemaRef ds:uri="http://purl.org/dc/terms/"/>
    <ds:schemaRef ds:uri="http://schemas.openxmlformats.org/package/2006/metadata/core-properties"/>
    <ds:schemaRef ds:uri="http://schemas.microsoft.com/office/2006/documentManagement/types"/>
    <ds:schemaRef ds:uri="6140f467-e42e-42db-853d-1eed0113f6f8"/>
    <ds:schemaRef ds:uri="http://www.w3.org/XML/1998/namespace"/>
    <ds:schemaRef ds:uri="http://purl.org/dc/dcmitype/"/>
  </ds:schemaRefs>
</ds:datastoreItem>
</file>

<file path=customXml/itemProps3.xml><?xml version="1.0" encoding="utf-8"?>
<ds:datastoreItem xmlns:ds="http://schemas.openxmlformats.org/officeDocument/2006/customXml" ds:itemID="{B6C9F300-105A-4FAA-B3B6-838EF2A902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0f467-e42e-42db-853d-1eed0113f6f8"/>
    <ds:schemaRef ds:uri="3bbc9925-4342-4566-9060-29395aa8030a"/>
    <ds:schemaRef ds:uri="5d7777b4-668f-4fdf-88f7-35b06245a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0C05EEA-C17A-470F-8284-B6A36E630D9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Grace-2019</Template>
  <TotalTime>172</TotalTime>
  <Words>1457</Words>
  <Application>Microsoft Office PowerPoint</Application>
  <PresentationFormat>On-screen Show (4:3)</PresentationFormat>
  <Paragraphs>237</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Arial Black</vt:lpstr>
      <vt:lpstr>Calibri</vt:lpstr>
      <vt:lpstr>Wingdings</vt:lpstr>
      <vt:lpstr>Grace-2019</vt:lpstr>
      <vt:lpstr>PowerPoint Presentation</vt:lpstr>
      <vt:lpstr>Safety Contact</vt:lpstr>
      <vt:lpstr>PowerPoint Presentation</vt:lpstr>
      <vt:lpstr>A Global Leader</vt:lpstr>
      <vt:lpstr>Earning Trust</vt:lpstr>
      <vt:lpstr>Strong Market Positions and Financial Performance</vt:lpstr>
      <vt:lpstr>Our Businesses</vt:lpstr>
      <vt:lpstr>Safety and Sustainability are Top Priorities</vt:lpstr>
      <vt:lpstr>Our Global Presence</vt:lpstr>
      <vt:lpstr>PowerPoint Presentation</vt:lpstr>
      <vt:lpstr>Manufacturing Leadership Program </vt:lpstr>
      <vt:lpstr>PowerPoint Presentation</vt:lpstr>
      <vt:lpstr>What do we look for in a candidate?</vt:lpstr>
      <vt:lpstr>Candice Theodossiou – Business Quality Manager</vt:lpstr>
      <vt:lpstr>Rachel Katzenberger – 1st Year MLP @ Corporate HQ</vt:lpstr>
      <vt:lpstr>PowerPoint Presentation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Schemm, Lisa</dc:creator>
  <cp:lastModifiedBy>Theodossiou, Candice</cp:lastModifiedBy>
  <cp:revision>28</cp:revision>
  <dcterms:created xsi:type="dcterms:W3CDTF">2019-04-03T19:50:25Z</dcterms:created>
  <dcterms:modified xsi:type="dcterms:W3CDTF">2020-02-19T15:55:51Z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0x010100F130E016273CDF40A27D8EACC91F0D6A0044155712A1DFA34E8F0555C903E99FA6</vt:lpwstr>
  </property>
  <property fmtid="{D5CDD505-2E9C-101B-9397-08002B2CF9AE}" pid="3" name="TaxKeyword">
    <vt:lpwstr/>
  </property>
  <property fmtid="{D5CDD505-2E9C-101B-9397-08002B2CF9AE}" pid="4" name="Locations">
    <vt:lpwstr/>
  </property>
  <property fmtid="{D5CDD505-2E9C-101B-9397-08002B2CF9AE}" pid="5" name="Business">
    <vt:lpwstr/>
  </property>
  <property fmtid="{D5CDD505-2E9C-101B-9397-08002B2CF9AE}" pid="6" name="Enterprise">
    <vt:lpwstr/>
  </property>
  <property fmtid="{D5CDD505-2E9C-101B-9397-08002B2CF9AE}" pid="7" name="GraceLocation">
    <vt:lpwstr/>
  </property>
  <property fmtid="{D5CDD505-2E9C-101B-9397-08002B2CF9AE}" pid="8" name="Function">
    <vt:lpwstr/>
  </property>
  <property fmtid="{D5CDD505-2E9C-101B-9397-08002B2CF9AE}" pid="9" name="DocuType">
    <vt:lpwstr/>
  </property>
</Properties>
</file>