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rial Narrow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Narrow-regular.fntdata"/><Relationship Id="rId10" Type="http://schemas.openxmlformats.org/officeDocument/2006/relationships/slide" Target="slides/slide5.xml"/><Relationship Id="rId13" Type="http://schemas.openxmlformats.org/officeDocument/2006/relationships/font" Target="fonts/ArialNarrow-italic.fntdata"/><Relationship Id="rId12" Type="http://schemas.openxmlformats.org/officeDocument/2006/relationships/font" Target="fonts/ArialNarrow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font" Target="fonts/ArialNarrow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033bf2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4f033bf21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477304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477304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09d7e61e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09d7e61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Widescreen cover.jpg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ctrTitle"/>
          </p:nvPr>
        </p:nvSpPr>
        <p:spPr>
          <a:xfrm>
            <a:off x="1182307" y="1668064"/>
            <a:ext cx="7615618" cy="19355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5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104037" y="3962245"/>
            <a:ext cx="7736508" cy="10478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ctr">
              <a:spcBef>
                <a:spcPts val="360"/>
              </a:spcBef>
              <a:spcAft>
                <a:spcPts val="0"/>
              </a:spcAft>
              <a:buClr>
                <a:srgbClr val="9895A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895A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9895A4"/>
              </a:buClr>
              <a:buSzPts val="1600"/>
              <a:buFont typeface="Merriweather Sans"/>
              <a:buNone/>
              <a:defRPr b="0" i="0" sz="1600" u="none" cap="none" strike="noStrike">
                <a:solidFill>
                  <a:srgbClr val="9895A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280"/>
              </a:spcBef>
              <a:spcAft>
                <a:spcPts val="0"/>
              </a:spcAft>
              <a:buClr>
                <a:srgbClr val="9895A4"/>
              </a:buClr>
              <a:buSzPts val="1400"/>
              <a:buFont typeface="Courier New"/>
              <a:buNone/>
              <a:defRPr b="0" i="0" sz="1400" u="none" cap="none" strike="noStrike">
                <a:solidFill>
                  <a:srgbClr val="9895A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9895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5A4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9895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5A4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9895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5A4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9895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5A4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9895A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895A4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pic>
        <p:nvPicPr>
          <p:cNvPr descr="SWE_Full_Master_Brand_Reversed.eps"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437" y="667638"/>
            <a:ext cx="1446498" cy="809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2"/>
          <p:cNvCxnSpPr/>
          <p:nvPr/>
        </p:nvCxnSpPr>
        <p:spPr>
          <a:xfrm>
            <a:off x="897480" y="-67733"/>
            <a:ext cx="0" cy="726904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" name="Google Shape;21;p2"/>
          <p:cNvCxnSpPr/>
          <p:nvPr/>
        </p:nvCxnSpPr>
        <p:spPr>
          <a:xfrm>
            <a:off x="914412" y="1144943"/>
            <a:ext cx="0" cy="3998557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Widescreen cover.jpg" id="77" name="Google Shape;7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>
            <p:ph type="ctrTitle"/>
          </p:nvPr>
        </p:nvSpPr>
        <p:spPr>
          <a:xfrm>
            <a:off x="1182307" y="1668064"/>
            <a:ext cx="76155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5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subTitle"/>
          </p:nvPr>
        </p:nvSpPr>
        <p:spPr>
          <a:xfrm>
            <a:off x="1104037" y="3962245"/>
            <a:ext cx="77364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ctr">
              <a:spcBef>
                <a:spcPts val="360"/>
              </a:spcBef>
              <a:spcAft>
                <a:spcPts val="0"/>
              </a:spcAft>
              <a:buClr>
                <a:srgbClr val="B0ADBD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B0ADB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20"/>
              </a:spcBef>
              <a:spcAft>
                <a:spcPts val="0"/>
              </a:spcAft>
              <a:buClr>
                <a:srgbClr val="B0ADBD"/>
              </a:buClr>
              <a:buSzPts val="1400"/>
              <a:buFont typeface="Merriweather Sans"/>
              <a:buNone/>
              <a:defRPr b="0" i="0" sz="1600" u="none" cap="none" strike="noStrike">
                <a:solidFill>
                  <a:srgbClr val="B0ADB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280"/>
              </a:spcBef>
              <a:spcAft>
                <a:spcPts val="0"/>
              </a:spcAft>
              <a:buClr>
                <a:srgbClr val="B0ADBD"/>
              </a:buClr>
              <a:buSzPts val="1400"/>
              <a:buFont typeface="Courier New"/>
              <a:buNone/>
              <a:defRPr b="0" i="0" sz="1400" u="none" cap="none" strike="noStrike">
                <a:solidFill>
                  <a:srgbClr val="B0ADB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B0ADBD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B0ADBD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B0ADBD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B0ADBD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B0ADBD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B0ADBD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B0ADBD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B0ADBD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B0ADBD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B0ADBD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pic>
        <p:nvPicPr>
          <p:cNvPr descr="SWE_Full_Master_Brand_Reversed.eps"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437" y="667638"/>
            <a:ext cx="1446600" cy="80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2"/>
          <p:cNvCxnSpPr/>
          <p:nvPr/>
        </p:nvCxnSpPr>
        <p:spPr>
          <a:xfrm>
            <a:off x="897480" y="-67733"/>
            <a:ext cx="0" cy="7269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12"/>
          <p:cNvCxnSpPr/>
          <p:nvPr/>
        </p:nvCxnSpPr>
        <p:spPr>
          <a:xfrm>
            <a:off x="914412" y="1144943"/>
            <a:ext cx="0" cy="39987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lide 5">
  <p:cSld name="1_slide 5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773661" y="955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sz="28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923925" y="1485900"/>
            <a:ext cx="7912200" cy="29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86" name="Google Shape;86;p13"/>
          <p:cNvSpPr txBox="1"/>
          <p:nvPr/>
        </p:nvSpPr>
        <p:spPr>
          <a:xfrm>
            <a:off x="8558589" y="4558465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904266" y="952826"/>
            <a:ext cx="82641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Narrow"/>
              <a:buNone/>
              <a:defRPr sz="24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17500" lvl="1" marL="9144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>
              <a:spcBef>
                <a:spcPts val="320"/>
              </a:spcBef>
              <a:spcAft>
                <a:spcPts val="0"/>
              </a:spcAft>
              <a:buSzPts val="1400"/>
              <a:buChar char="-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>
              <a:spcBef>
                <a:spcPts val="280"/>
              </a:spcBef>
              <a:spcAft>
                <a:spcPts val="0"/>
              </a:spcAft>
              <a:buSzPts val="1400"/>
              <a:buChar char="o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8623300" y="6413500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8775700" y="6565900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8928100" y="6718300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8558589" y="4558465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774281" y="955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sz="28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927100" y="954088"/>
            <a:ext cx="7848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/>
        </p:nvSpPr>
        <p:spPr>
          <a:xfrm>
            <a:off x="8558589" y="4558465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" name="Google Shape;97;p15"/>
          <p:cNvSpPr txBox="1"/>
          <p:nvPr>
            <p:ph type="title"/>
          </p:nvPr>
        </p:nvSpPr>
        <p:spPr>
          <a:xfrm>
            <a:off x="774281" y="955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sz="28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939800" y="866775"/>
            <a:ext cx="783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939800" y="2695575"/>
            <a:ext cx="7836000" cy="1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>
              <a:spcBef>
                <a:spcPts val="320"/>
              </a:spcBef>
              <a:spcAft>
                <a:spcPts val="0"/>
              </a:spcAft>
              <a:buSzPts val="1400"/>
              <a:buChar char="-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>
              <a:spcBef>
                <a:spcPts val="280"/>
              </a:spcBef>
              <a:spcAft>
                <a:spcPts val="0"/>
              </a:spcAft>
              <a:buSzPts val="1400"/>
              <a:buChar char="o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/>
        </p:nvSpPr>
        <p:spPr>
          <a:xfrm>
            <a:off x="8558589" y="4558465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774281" y="955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sz="28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958850" y="952500"/>
            <a:ext cx="3783000" cy="3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2" type="body"/>
          </p:nvPr>
        </p:nvSpPr>
        <p:spPr>
          <a:xfrm>
            <a:off x="5009966" y="952500"/>
            <a:ext cx="3783000" cy="3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showMasterSp="0">
  <p:cSld name="1_Title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Widescreen gray title.jpg"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7"/>
          <p:cNvCxnSpPr/>
          <p:nvPr/>
        </p:nvCxnSpPr>
        <p:spPr>
          <a:xfrm rot="10800000">
            <a:off x="892907" y="-75"/>
            <a:ext cx="0" cy="4581900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17"/>
          <p:cNvCxnSpPr/>
          <p:nvPr/>
        </p:nvCxnSpPr>
        <p:spPr>
          <a:xfrm rot="10800000">
            <a:off x="892907" y="4848900"/>
            <a:ext cx="0" cy="294600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WE_Master_Brand_Logo_Only_REVERSED.png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907" y="4581825"/>
            <a:ext cx="875100" cy="3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>
            <p:ph type="title"/>
          </p:nvPr>
        </p:nvSpPr>
        <p:spPr>
          <a:xfrm>
            <a:off x="946641" y="1129568"/>
            <a:ext cx="7975500" cy="22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 showMasterSp="0">
  <p:cSld name="2_Title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Widescreen yellow title.jpg" id="112" name="Google Shape;1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WE_Master_Brand_Logo_Only_REVERSED.png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907" y="4581825"/>
            <a:ext cx="875100" cy="3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>
            <p:ph type="title"/>
          </p:nvPr>
        </p:nvSpPr>
        <p:spPr>
          <a:xfrm>
            <a:off x="946641" y="1129568"/>
            <a:ext cx="7975500" cy="22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15" name="Google Shape;115;p18"/>
          <p:cNvCxnSpPr/>
          <p:nvPr/>
        </p:nvCxnSpPr>
        <p:spPr>
          <a:xfrm rot="10800000">
            <a:off x="892907" y="-75"/>
            <a:ext cx="0" cy="4581900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18"/>
          <p:cNvCxnSpPr/>
          <p:nvPr/>
        </p:nvCxnSpPr>
        <p:spPr>
          <a:xfrm rot="10800000">
            <a:off x="892907" y="4848900"/>
            <a:ext cx="0" cy="294600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Slide" showMasterSp="0">
  <p:cSld name="3_Title Slid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Widescreen purple title.jpg" id="118" name="Google Shape;11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WE_Master_Brand_Logo_Only_REVERSED.png"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907" y="4581825"/>
            <a:ext cx="875100" cy="3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>
            <p:ph type="title"/>
          </p:nvPr>
        </p:nvSpPr>
        <p:spPr>
          <a:xfrm>
            <a:off x="946641" y="1129568"/>
            <a:ext cx="7975500" cy="22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21" name="Google Shape;121;p19"/>
          <p:cNvCxnSpPr/>
          <p:nvPr/>
        </p:nvCxnSpPr>
        <p:spPr>
          <a:xfrm rot="10800000">
            <a:off x="892907" y="-75"/>
            <a:ext cx="0" cy="45819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19"/>
          <p:cNvCxnSpPr/>
          <p:nvPr/>
        </p:nvCxnSpPr>
        <p:spPr>
          <a:xfrm rot="10800000">
            <a:off x="892907" y="4848900"/>
            <a:ext cx="0" cy="2946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5">
  <p:cSld name="slide 5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773661" y="955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sz="2800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923925" y="1065213"/>
            <a:ext cx="79122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6" name="Google Shape;126;p20"/>
          <p:cNvSpPr txBox="1"/>
          <p:nvPr/>
        </p:nvSpPr>
        <p:spPr>
          <a:xfrm>
            <a:off x="8558589" y="4558465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lide 5">
  <p:cSld name="1_slide 5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773661" y="9557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i="0" sz="28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923925" y="1485900"/>
            <a:ext cx="7912100" cy="29004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5" name="Google Shape;25;p3"/>
          <p:cNvSpPr txBox="1"/>
          <p:nvPr/>
        </p:nvSpPr>
        <p:spPr>
          <a:xfrm>
            <a:off x="8558589" y="455846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" name="Google Shape;26;p3"/>
          <p:cNvSpPr txBox="1"/>
          <p:nvPr>
            <p:ph idx="2" type="body"/>
          </p:nvPr>
        </p:nvSpPr>
        <p:spPr>
          <a:xfrm>
            <a:off x="904266" y="952826"/>
            <a:ext cx="8264126" cy="533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/>
        </p:nvSpPr>
        <p:spPr>
          <a:xfrm>
            <a:off x="8623300" y="64135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8775700" y="65659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8928100" y="67183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8558589" y="455846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774281" y="9557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i="0" sz="28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927100" y="954088"/>
            <a:ext cx="784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/>
        </p:nvSpPr>
        <p:spPr>
          <a:xfrm>
            <a:off x="8558589" y="455846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774281" y="9557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i="0" sz="28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939800" y="866775"/>
            <a:ext cx="78358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939800" y="2695575"/>
            <a:ext cx="7835900" cy="16748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/>
        </p:nvSpPr>
        <p:spPr>
          <a:xfrm>
            <a:off x="8558589" y="455846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774281" y="9557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i="0" sz="28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58850" y="952500"/>
            <a:ext cx="3783013" cy="3408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5009966" y="952500"/>
            <a:ext cx="3783013" cy="3408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showMasterSp="0">
  <p:cSld name="1_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Widescreen gray title.jpg" id="45" name="Google Shape;4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7"/>
          <p:cNvCxnSpPr/>
          <p:nvPr/>
        </p:nvCxnSpPr>
        <p:spPr>
          <a:xfrm rot="10800000">
            <a:off x="892907" y="0"/>
            <a:ext cx="0" cy="4581825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7"/>
          <p:cNvCxnSpPr/>
          <p:nvPr/>
        </p:nvCxnSpPr>
        <p:spPr>
          <a:xfrm rot="10800000">
            <a:off x="892907" y="4848763"/>
            <a:ext cx="0" cy="294737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WE_Master_Brand_Logo_Only_REVERSED.png" id="48" name="Google Shape;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907" y="4581825"/>
            <a:ext cx="875093" cy="3658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>
            <p:ph type="title"/>
          </p:nvPr>
        </p:nvSpPr>
        <p:spPr>
          <a:xfrm>
            <a:off x="946641" y="1129568"/>
            <a:ext cx="7975600" cy="2244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Narrow"/>
              <a:buNone/>
              <a:defRPr b="1" i="0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 showMasterSp="0">
  <p:cSld name="2_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Widescreen yellow title.jpg" id="51" name="Google Shape;5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WE_Master_Brand_Logo_Only_REVERSED.png" id="52" name="Google Shape;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907" y="4581825"/>
            <a:ext cx="875093" cy="36585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type="title"/>
          </p:nvPr>
        </p:nvSpPr>
        <p:spPr>
          <a:xfrm>
            <a:off x="946641" y="1129568"/>
            <a:ext cx="7975600" cy="2244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b="1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 rot="10800000">
            <a:off x="892907" y="0"/>
            <a:ext cx="0" cy="4581825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8"/>
          <p:cNvCxnSpPr/>
          <p:nvPr/>
        </p:nvCxnSpPr>
        <p:spPr>
          <a:xfrm rot="10800000">
            <a:off x="892907" y="4848763"/>
            <a:ext cx="0" cy="294737"/>
          </a:xfrm>
          <a:prstGeom prst="straightConnector1">
            <a:avLst/>
          </a:prstGeom>
          <a:noFill/>
          <a:ln cap="flat" cmpd="sng" w="12700">
            <a:solidFill>
              <a:srgbClr val="47406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Slide" showMasterSp="0">
  <p:cSld name="3_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Widescreen purple title.jpg" id="57" name="Google Shape;5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WE_Master_Brand_Logo_Only_REVERSED.png" id="58" name="Google Shape;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907" y="4581825"/>
            <a:ext cx="875093" cy="3658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>
            <p:ph type="title"/>
          </p:nvPr>
        </p:nvSpPr>
        <p:spPr>
          <a:xfrm>
            <a:off x="946641" y="1129568"/>
            <a:ext cx="7975600" cy="2244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i="0" sz="24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60" name="Google Shape;60;p9"/>
          <p:cNvCxnSpPr/>
          <p:nvPr/>
        </p:nvCxnSpPr>
        <p:spPr>
          <a:xfrm rot="10800000">
            <a:off x="892907" y="0"/>
            <a:ext cx="0" cy="4581825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9"/>
          <p:cNvCxnSpPr/>
          <p:nvPr/>
        </p:nvCxnSpPr>
        <p:spPr>
          <a:xfrm rot="10800000">
            <a:off x="892907" y="4848763"/>
            <a:ext cx="0" cy="294737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5">
  <p:cSld name="slide 5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773661" y="9557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i="0" sz="28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923925" y="1065213"/>
            <a:ext cx="7912100" cy="3197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5" name="Google Shape;65;p10"/>
          <p:cNvSpPr txBox="1"/>
          <p:nvPr/>
        </p:nvSpPr>
        <p:spPr>
          <a:xfrm>
            <a:off x="8558589" y="455846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8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Widescreen body.jpg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7;p1"/>
          <p:cNvCxnSpPr/>
          <p:nvPr/>
        </p:nvCxnSpPr>
        <p:spPr>
          <a:xfrm rot="10800000">
            <a:off x="858448" y="-88652"/>
            <a:ext cx="0" cy="421305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" name="Google Shape;8;p1"/>
          <p:cNvCxnSpPr/>
          <p:nvPr/>
        </p:nvCxnSpPr>
        <p:spPr>
          <a:xfrm rot="10800000">
            <a:off x="858448" y="786268"/>
            <a:ext cx="0" cy="3688911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" name="Google Shape;9;p1"/>
          <p:cNvCxnSpPr/>
          <p:nvPr/>
        </p:nvCxnSpPr>
        <p:spPr>
          <a:xfrm rot="10800000">
            <a:off x="858448" y="4766737"/>
            <a:ext cx="0" cy="419097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WE_Master_Brand_Logo_Only_COLOR.png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8448" y="4475179"/>
            <a:ext cx="913909" cy="3820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8623300" y="6413500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9895A4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9895A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783430" y="9557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i="0" sz="28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914400" y="953973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WE_Broken_Line_PPT_Widescreen body.jpg" id="67" name="Google Shape;67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1"/>
          <p:cNvCxnSpPr/>
          <p:nvPr/>
        </p:nvCxnSpPr>
        <p:spPr>
          <a:xfrm rot="10800000">
            <a:off x="858448" y="-88547"/>
            <a:ext cx="0" cy="4212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1"/>
          <p:cNvCxnSpPr/>
          <p:nvPr/>
        </p:nvCxnSpPr>
        <p:spPr>
          <a:xfrm rot="10800000">
            <a:off x="858448" y="786379"/>
            <a:ext cx="0" cy="36888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1"/>
          <p:cNvCxnSpPr/>
          <p:nvPr/>
        </p:nvCxnSpPr>
        <p:spPr>
          <a:xfrm rot="10800000">
            <a:off x="858448" y="4766734"/>
            <a:ext cx="0" cy="41910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SWE_Master_Brand_Logo_Only_COLOR.png" id="71" name="Google Shape;7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8448" y="4475179"/>
            <a:ext cx="913800" cy="3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/>
        </p:nvSpPr>
        <p:spPr>
          <a:xfrm>
            <a:off x="8623300" y="6413500"/>
            <a:ext cx="3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0ADBD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1200" u="none" cap="none" strike="noStrike">
              <a:solidFill>
                <a:srgbClr val="B0ADB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" name="Google Shape;74;p11"/>
          <p:cNvSpPr txBox="1"/>
          <p:nvPr>
            <p:ph type="title"/>
          </p:nvPr>
        </p:nvSpPr>
        <p:spPr>
          <a:xfrm>
            <a:off x="783430" y="955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Narrow"/>
              <a:buNone/>
              <a:defRPr b="1" i="0" sz="2800" u="none" cap="none" strike="noStrik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914400" y="953973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Relationship Id="rId4" Type="http://schemas.openxmlformats.org/officeDocument/2006/relationships/image" Target="../media/image18.jpg"/><Relationship Id="rId5" Type="http://schemas.openxmlformats.org/officeDocument/2006/relationships/image" Target="../media/image23.jpg"/><Relationship Id="rId6" Type="http://schemas.openxmlformats.org/officeDocument/2006/relationships/image" Target="../media/image22.jpg"/><Relationship Id="rId7" Type="http://schemas.openxmlformats.org/officeDocument/2006/relationships/image" Target="../media/image14.png"/><Relationship Id="rId8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my.umbc.edu/groups/swe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ctrTitle"/>
          </p:nvPr>
        </p:nvSpPr>
        <p:spPr>
          <a:xfrm>
            <a:off x="998600" y="2026696"/>
            <a:ext cx="76155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Welcome Back to SWE!</a:t>
            </a:r>
            <a:endParaRPr b="0" i="0" sz="5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>
            <p:ph idx="1" type="subTitle"/>
          </p:nvPr>
        </p:nvSpPr>
        <p:spPr>
          <a:xfrm>
            <a:off x="1069612" y="3168795"/>
            <a:ext cx="77364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/>
              <a:t>February 5th,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774281" y="9557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</a:pPr>
            <a:r>
              <a:rPr lang="en-US"/>
              <a:t>Officer Introductions</a:t>
            </a:r>
            <a:endParaRPr b="1" i="0" sz="2800" u="none" cap="none" strike="noStrike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927100" y="954100"/>
            <a:ext cx="34659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/>
              <a:t>President-</a:t>
            </a:r>
            <a:r>
              <a:rPr b="1" lang="en-US" sz="2400">
                <a:solidFill>
                  <a:schemeClr val="accent4"/>
                </a:solidFill>
              </a:rPr>
              <a:t> Lily </a:t>
            </a:r>
            <a:endParaRPr b="1" sz="2400">
              <a:solidFill>
                <a:schemeClr val="accent4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VP- Kulsoom</a:t>
            </a:r>
            <a:endParaRPr b="1"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Treasurer- Sumana</a:t>
            </a:r>
            <a:endParaRPr b="1"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Event Coordinator- Kaitlynn</a:t>
            </a:r>
            <a:endParaRPr b="1"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PR Chair - Reda</a:t>
            </a:r>
            <a:endParaRPr b="1"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Freshman Rep - Cindy</a:t>
            </a:r>
            <a:endParaRPr b="1" sz="2400"/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b="-133170" l="-61489" r="61489" t="133170"/>
          <a:stretch/>
        </p:blipFill>
        <p:spPr>
          <a:xfrm>
            <a:off x="5357300" y="3119978"/>
            <a:ext cx="1290273" cy="172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 rotWithShape="1">
          <a:blip r:embed="rId4">
            <a:alphaModFix/>
          </a:blip>
          <a:srcRect b="20482" l="9711" r="8193" t="4818"/>
          <a:stretch/>
        </p:blipFill>
        <p:spPr>
          <a:xfrm>
            <a:off x="7222100" y="95575"/>
            <a:ext cx="1781775" cy="19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5">
            <a:alphaModFix/>
          </a:blip>
          <a:srcRect b="17632" l="9155" r="27749" t="12946"/>
          <a:stretch/>
        </p:blipFill>
        <p:spPr>
          <a:xfrm>
            <a:off x="7522207" y="2094450"/>
            <a:ext cx="1553769" cy="224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6">
            <a:alphaModFix/>
          </a:blip>
          <a:srcRect b="7094" l="12793" r="32763" t="20061"/>
          <a:stretch/>
        </p:blipFill>
        <p:spPr>
          <a:xfrm>
            <a:off x="5841913" y="2335989"/>
            <a:ext cx="1680296" cy="168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92113" y="95575"/>
            <a:ext cx="1329987" cy="22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93012" y="952975"/>
            <a:ext cx="1499140" cy="199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904475" y="-1"/>
            <a:ext cx="7975500" cy="79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 US!!!</a:t>
            </a: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904475" y="561750"/>
            <a:ext cx="4566900" cy="13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myUMBC:</a:t>
            </a:r>
            <a:r>
              <a:rPr lang="en-US" sz="1800"/>
              <a:t> </a:t>
            </a:r>
            <a:r>
              <a:rPr lang="en-US" sz="1800" u="sng">
                <a:hlinkClick r:id="rId3"/>
              </a:rPr>
              <a:t>http://my.umbc.edu/groups/swe</a:t>
            </a:r>
            <a:r>
              <a:rPr lang="en-US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Facebook: </a:t>
            </a:r>
            <a:r>
              <a:rPr lang="en-US" sz="1800"/>
              <a:t>SWE at UMBC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Instagram:</a:t>
            </a:r>
            <a:r>
              <a:rPr lang="en-US" sz="1800"/>
              <a:t> @umbc_swe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412" y="1002150"/>
            <a:ext cx="1566375" cy="28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1499" y="150600"/>
            <a:ext cx="3238476" cy="48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6">
            <a:alphaModFix/>
          </a:blip>
          <a:srcRect b="56749" l="21628" r="22812" t="14044"/>
          <a:stretch/>
        </p:blipFill>
        <p:spPr>
          <a:xfrm>
            <a:off x="815800" y="2468425"/>
            <a:ext cx="7512398" cy="222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774281" y="9557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</a:pPr>
            <a:r>
              <a:rPr lang="en-US"/>
              <a:t>Upcoming Dates </a:t>
            </a:r>
            <a:endParaRPr b="1" i="0" sz="2800" u="none" cap="none" strike="noStrike">
              <a:solidFill>
                <a:schemeClr val="dk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939800" y="866775"/>
            <a:ext cx="7873500" cy="3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2/7 - UMBC Spring Career Fair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2/12 - Games w/ SWE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2/19 - WR Grace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2/20 - SWE’s Cocoa Networking Bar (EWEEK Event)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774281" y="95576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Membership Points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927100" y="954088"/>
            <a:ext cx="7848600" cy="3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1 point is given for meeting attendance, sharing us on social media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2 points are given for volunteering and tabling events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3 points means you are a full member. You can vote in elections, run for spring elections, and can put us on your resume.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5 points gets you a shirt!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SWE Theme 1">
      <a:dk1>
        <a:srgbClr val="575072"/>
      </a:dk1>
      <a:lt1>
        <a:srgbClr val="FFFFFF"/>
      </a:lt1>
      <a:dk2>
        <a:srgbClr val="DCC554"/>
      </a:dk2>
      <a:lt2>
        <a:srgbClr val="999799"/>
      </a:lt2>
      <a:accent1>
        <a:srgbClr val="554F6F"/>
      </a:accent1>
      <a:accent2>
        <a:srgbClr val="999799"/>
      </a:accent2>
      <a:accent3>
        <a:srgbClr val="D4BB43"/>
      </a:accent3>
      <a:accent4>
        <a:srgbClr val="575072"/>
      </a:accent4>
      <a:accent5>
        <a:srgbClr val="999799"/>
      </a:accent5>
      <a:accent6>
        <a:srgbClr val="FFFFFF"/>
      </a:accent6>
      <a:hlink>
        <a:srgbClr val="575171"/>
      </a:hlink>
      <a:folHlink>
        <a:srgbClr val="D4BB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Theme">
  <a:themeElements>
    <a:clrScheme name="SWE Theme 1">
      <a:dk1>
        <a:srgbClr val="575072"/>
      </a:dk1>
      <a:lt1>
        <a:srgbClr val="FFFFFF"/>
      </a:lt1>
      <a:dk2>
        <a:srgbClr val="DCC554"/>
      </a:dk2>
      <a:lt2>
        <a:srgbClr val="999799"/>
      </a:lt2>
      <a:accent1>
        <a:srgbClr val="554F6F"/>
      </a:accent1>
      <a:accent2>
        <a:srgbClr val="999799"/>
      </a:accent2>
      <a:accent3>
        <a:srgbClr val="D4BB43"/>
      </a:accent3>
      <a:accent4>
        <a:srgbClr val="575072"/>
      </a:accent4>
      <a:accent5>
        <a:srgbClr val="999799"/>
      </a:accent5>
      <a:accent6>
        <a:srgbClr val="FFFFFF"/>
      </a:accent6>
      <a:hlink>
        <a:srgbClr val="575171"/>
      </a:hlink>
      <a:folHlink>
        <a:srgbClr val="D4BB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