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B6E3B-731C-4059-A063-5D3FBB16F7F8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47F26BE-FDD6-4A4E-A335-90FF62777F10}">
      <dgm:prSet phldrT="[Text]"/>
      <dgm:spPr/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CBED3C08-DE4B-4ED8-A2DE-8259729E7A4D}" type="parTrans" cxnId="{D0682900-B047-4035-BE32-68EE85617DAE}">
      <dgm:prSet/>
      <dgm:spPr/>
      <dgm:t>
        <a:bodyPr/>
        <a:lstStyle/>
        <a:p>
          <a:endParaRPr lang="en-US"/>
        </a:p>
      </dgm:t>
    </dgm:pt>
    <dgm:pt modelId="{EAEB1C18-7FCE-4071-A1C3-B593232CEEDD}" type="sibTrans" cxnId="{D0682900-B047-4035-BE32-68EE85617DAE}">
      <dgm:prSet/>
      <dgm:spPr/>
      <dgm:t>
        <a:bodyPr/>
        <a:lstStyle/>
        <a:p>
          <a:endParaRPr lang="en-US"/>
        </a:p>
      </dgm:t>
    </dgm:pt>
    <dgm:pt modelId="{B5D30C44-76E7-4D48-BF97-42F82F7759D4}">
      <dgm:prSet phldrT="[Text]" custT="1"/>
      <dgm:spPr/>
      <dgm:t>
        <a:bodyPr/>
        <a:lstStyle/>
        <a:p>
          <a:r>
            <a:rPr lang="en-US" sz="1800" b="1" dirty="0" smtClean="0">
              <a:effectLst/>
            </a:rPr>
            <a:t>Cutting-edge research in Remote Sensing Science and Technology in line with NOAA’s Mission Goals, and in support of NOAA line offices.</a:t>
          </a:r>
          <a:endParaRPr lang="en-US" sz="1800" b="1" dirty="0">
            <a:effectLst/>
          </a:endParaRPr>
        </a:p>
      </dgm:t>
    </dgm:pt>
    <dgm:pt modelId="{C677E437-6255-44FE-AE3D-FBE4589F1F25}" type="parTrans" cxnId="{19A18CBC-4EB6-4CD3-A2D9-5721F7C927FC}">
      <dgm:prSet/>
      <dgm:spPr/>
      <dgm:t>
        <a:bodyPr/>
        <a:lstStyle/>
        <a:p>
          <a:endParaRPr lang="en-US"/>
        </a:p>
      </dgm:t>
    </dgm:pt>
    <dgm:pt modelId="{CAAF8D41-2288-42B6-8745-8F9F2E5A2A51}" type="sibTrans" cxnId="{19A18CBC-4EB6-4CD3-A2D9-5721F7C927FC}">
      <dgm:prSet/>
      <dgm:spPr/>
      <dgm:t>
        <a:bodyPr/>
        <a:lstStyle/>
        <a:p>
          <a:endParaRPr lang="en-US"/>
        </a:p>
      </dgm:t>
    </dgm:pt>
    <dgm:pt modelId="{5CA4B9C7-4A67-4963-9AB9-2E75112566A7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23878FA5-F99A-4518-BECC-FC79FD9DCB3C}" type="parTrans" cxnId="{1487C132-783D-42EC-8F99-92C767CACA7B}">
      <dgm:prSet/>
      <dgm:spPr/>
      <dgm:t>
        <a:bodyPr/>
        <a:lstStyle/>
        <a:p>
          <a:endParaRPr lang="en-US"/>
        </a:p>
      </dgm:t>
    </dgm:pt>
    <dgm:pt modelId="{0C0C8C79-C385-47AB-AAB9-2637B90A8D3D}" type="sibTrans" cxnId="{1487C132-783D-42EC-8F99-92C767CACA7B}">
      <dgm:prSet/>
      <dgm:spPr/>
      <dgm:t>
        <a:bodyPr/>
        <a:lstStyle/>
        <a:p>
          <a:endParaRPr lang="en-US"/>
        </a:p>
      </dgm:t>
    </dgm:pt>
    <dgm:pt modelId="{3D9839A9-E866-43BD-9523-CD4CC806E822}">
      <dgm:prSet phldrT="[Text]" custT="1"/>
      <dgm:spPr/>
      <dgm:t>
        <a:bodyPr/>
        <a:lstStyle/>
        <a:p>
          <a:r>
            <a:rPr lang="en-US" sz="1800" b="1" dirty="0" smtClean="0">
              <a:effectLst/>
            </a:rPr>
            <a:t>Educate and train students in STEM relevant topics aligned with NOAA’s mission to provide a diverse future workforce.</a:t>
          </a:r>
          <a:endParaRPr lang="en-US" sz="1800" b="1" dirty="0">
            <a:effectLst/>
          </a:endParaRPr>
        </a:p>
      </dgm:t>
    </dgm:pt>
    <dgm:pt modelId="{C9839738-C57C-4AE6-8030-B6BC98D61682}" type="parTrans" cxnId="{819A815E-DE36-45A4-85D6-DB939A92885A}">
      <dgm:prSet/>
      <dgm:spPr/>
      <dgm:t>
        <a:bodyPr/>
        <a:lstStyle/>
        <a:p>
          <a:endParaRPr lang="en-US"/>
        </a:p>
      </dgm:t>
    </dgm:pt>
    <dgm:pt modelId="{5634CE46-CCD0-497B-BD3C-C420AB17B56D}" type="sibTrans" cxnId="{819A815E-DE36-45A4-85D6-DB939A92885A}">
      <dgm:prSet/>
      <dgm:spPr/>
      <dgm:t>
        <a:bodyPr/>
        <a:lstStyle/>
        <a:p>
          <a:endParaRPr lang="en-US"/>
        </a:p>
      </dgm:t>
    </dgm:pt>
    <dgm:pt modelId="{78C7189C-5201-4D88-A259-2F737C2D3692}">
      <dgm:prSet phldrT="[Text]"/>
      <dgm:spPr/>
      <dgm:t>
        <a:bodyPr/>
        <a:lstStyle/>
        <a:p>
          <a:r>
            <a:rPr lang="en-US" dirty="0" smtClean="0"/>
            <a:t>Inspire next generation</a:t>
          </a:r>
          <a:endParaRPr lang="en-US" dirty="0"/>
        </a:p>
      </dgm:t>
    </dgm:pt>
    <dgm:pt modelId="{AFC0D2A0-A077-4D27-9818-B566AC1C96BF}" type="parTrans" cxnId="{3505BC36-B443-4F16-A207-B299B6E632EE}">
      <dgm:prSet/>
      <dgm:spPr/>
      <dgm:t>
        <a:bodyPr/>
        <a:lstStyle/>
        <a:p>
          <a:endParaRPr lang="en-US"/>
        </a:p>
      </dgm:t>
    </dgm:pt>
    <dgm:pt modelId="{095C7284-7E6D-4E31-88DB-039C9421BF33}" type="sibTrans" cxnId="{3505BC36-B443-4F16-A207-B299B6E632EE}">
      <dgm:prSet/>
      <dgm:spPr/>
      <dgm:t>
        <a:bodyPr/>
        <a:lstStyle/>
        <a:p>
          <a:endParaRPr lang="en-US"/>
        </a:p>
      </dgm:t>
    </dgm:pt>
    <dgm:pt modelId="{01F87497-DA4F-4A7C-AD69-E0638CF637D8}">
      <dgm:prSet phldrT="[Text]" custT="1"/>
      <dgm:spPr/>
      <dgm:t>
        <a:bodyPr/>
        <a:lstStyle/>
        <a:p>
          <a:r>
            <a:rPr lang="en-US" sz="1800" b="1" dirty="0" smtClean="0">
              <a:effectLst/>
            </a:rPr>
            <a:t>Recruit and retain students by developing a pipeline from high school through college to train them in NOAA sciences.</a:t>
          </a:r>
          <a:endParaRPr lang="en-US" sz="1800" b="1" dirty="0">
            <a:effectLst/>
          </a:endParaRPr>
        </a:p>
      </dgm:t>
    </dgm:pt>
    <dgm:pt modelId="{C2A48FA3-32C4-4DFA-84E0-AF257BCAEC9C}" type="parTrans" cxnId="{CF0F5E54-B606-4C06-8CBA-1F0718A1F9FE}">
      <dgm:prSet/>
      <dgm:spPr/>
      <dgm:t>
        <a:bodyPr/>
        <a:lstStyle/>
        <a:p>
          <a:endParaRPr lang="en-US"/>
        </a:p>
      </dgm:t>
    </dgm:pt>
    <dgm:pt modelId="{4F576CB6-BA84-41C0-AF07-E6960FDFEA09}" type="sibTrans" cxnId="{CF0F5E54-B606-4C06-8CBA-1F0718A1F9FE}">
      <dgm:prSet/>
      <dgm:spPr/>
      <dgm:t>
        <a:bodyPr/>
        <a:lstStyle/>
        <a:p>
          <a:endParaRPr lang="en-US"/>
        </a:p>
      </dgm:t>
    </dgm:pt>
    <dgm:pt modelId="{E8035C46-1B53-4E32-8A83-AEAF1617AD03}" type="pres">
      <dgm:prSet presAssocID="{91BB6E3B-731C-4059-A063-5D3FBB16F7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0BF8EE-E6BC-41F0-99F9-C442360EBB3C}" type="pres">
      <dgm:prSet presAssocID="{B47F26BE-FDD6-4A4E-A335-90FF62777F10}" presName="linNode" presStyleCnt="0"/>
      <dgm:spPr/>
    </dgm:pt>
    <dgm:pt modelId="{1BDD79A8-40BF-4D75-A77B-41790CCE4444}" type="pres">
      <dgm:prSet presAssocID="{B47F26BE-FDD6-4A4E-A335-90FF62777F10}" presName="parentText" presStyleLbl="node1" presStyleIdx="0" presStyleCnt="3" custScaleX="751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F6BAD-4131-407E-A920-3A1749B39B2E}" type="pres">
      <dgm:prSet presAssocID="{B47F26BE-FDD6-4A4E-A335-90FF62777F10}" presName="descendantText" presStyleLbl="alignAccFollowNode1" presStyleIdx="0" presStyleCnt="3" custScaleX="125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10025-966E-43DC-A3D0-2EFE87629BAE}" type="pres">
      <dgm:prSet presAssocID="{EAEB1C18-7FCE-4071-A1C3-B593232CEEDD}" presName="sp" presStyleCnt="0"/>
      <dgm:spPr/>
    </dgm:pt>
    <dgm:pt modelId="{CB5553A5-CA50-497C-A0D2-80DA47A54B5B}" type="pres">
      <dgm:prSet presAssocID="{5CA4B9C7-4A67-4963-9AB9-2E75112566A7}" presName="linNode" presStyleCnt="0"/>
      <dgm:spPr/>
    </dgm:pt>
    <dgm:pt modelId="{ED21BAFB-1B9C-4A13-852D-9F277DA56B60}" type="pres">
      <dgm:prSet presAssocID="{5CA4B9C7-4A67-4963-9AB9-2E75112566A7}" presName="parentText" presStyleLbl="node1" presStyleIdx="1" presStyleCnt="3" custScaleX="751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2100F-51A2-4026-A195-A40A30C78FD7}" type="pres">
      <dgm:prSet presAssocID="{5CA4B9C7-4A67-4963-9AB9-2E75112566A7}" presName="descendantText" presStyleLbl="alignAccFollowNode1" presStyleIdx="1" presStyleCnt="3" custScaleX="125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B58C6-965B-4E48-BADC-FF82066BF9E8}" type="pres">
      <dgm:prSet presAssocID="{0C0C8C79-C385-47AB-AAB9-2637B90A8D3D}" presName="sp" presStyleCnt="0"/>
      <dgm:spPr/>
    </dgm:pt>
    <dgm:pt modelId="{171E5AC9-E4B8-4F81-9D43-629FB885F90D}" type="pres">
      <dgm:prSet presAssocID="{78C7189C-5201-4D88-A259-2F737C2D3692}" presName="linNode" presStyleCnt="0"/>
      <dgm:spPr/>
    </dgm:pt>
    <dgm:pt modelId="{38A11B93-4635-4681-BF3E-F91833FB776C}" type="pres">
      <dgm:prSet presAssocID="{78C7189C-5201-4D88-A259-2F737C2D3692}" presName="parentText" presStyleLbl="node1" presStyleIdx="2" presStyleCnt="3" custScaleX="751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F41DE-76B4-4D6D-90E9-2620DBEECC05}" type="pres">
      <dgm:prSet presAssocID="{78C7189C-5201-4D88-A259-2F737C2D3692}" presName="descendantText" presStyleLbl="alignAccFollowNode1" presStyleIdx="2" presStyleCnt="3" custScaleX="125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682900-B047-4035-BE32-68EE85617DAE}" srcId="{91BB6E3B-731C-4059-A063-5D3FBB16F7F8}" destId="{B47F26BE-FDD6-4A4E-A335-90FF62777F10}" srcOrd="0" destOrd="0" parTransId="{CBED3C08-DE4B-4ED8-A2DE-8259729E7A4D}" sibTransId="{EAEB1C18-7FCE-4071-A1C3-B593232CEEDD}"/>
    <dgm:cxn modelId="{44E9D937-EE85-4872-9D4A-5423F7924249}" type="presOf" srcId="{91BB6E3B-731C-4059-A063-5D3FBB16F7F8}" destId="{E8035C46-1B53-4E32-8A83-AEAF1617AD03}" srcOrd="0" destOrd="0" presId="urn:microsoft.com/office/officeart/2005/8/layout/vList5"/>
    <dgm:cxn modelId="{3505BC36-B443-4F16-A207-B299B6E632EE}" srcId="{91BB6E3B-731C-4059-A063-5D3FBB16F7F8}" destId="{78C7189C-5201-4D88-A259-2F737C2D3692}" srcOrd="2" destOrd="0" parTransId="{AFC0D2A0-A077-4D27-9818-B566AC1C96BF}" sibTransId="{095C7284-7E6D-4E31-88DB-039C9421BF33}"/>
    <dgm:cxn modelId="{BD442824-A76C-4B99-ADA3-CC034F989D2B}" type="presOf" srcId="{B5D30C44-76E7-4D48-BF97-42F82F7759D4}" destId="{F32F6BAD-4131-407E-A920-3A1749B39B2E}" srcOrd="0" destOrd="0" presId="urn:microsoft.com/office/officeart/2005/8/layout/vList5"/>
    <dgm:cxn modelId="{F8F5CC25-12F2-4637-88BD-9C313A807E0E}" type="presOf" srcId="{B47F26BE-FDD6-4A4E-A335-90FF62777F10}" destId="{1BDD79A8-40BF-4D75-A77B-41790CCE4444}" srcOrd="0" destOrd="0" presId="urn:microsoft.com/office/officeart/2005/8/layout/vList5"/>
    <dgm:cxn modelId="{19A18CBC-4EB6-4CD3-A2D9-5721F7C927FC}" srcId="{B47F26BE-FDD6-4A4E-A335-90FF62777F10}" destId="{B5D30C44-76E7-4D48-BF97-42F82F7759D4}" srcOrd="0" destOrd="0" parTransId="{C677E437-6255-44FE-AE3D-FBE4589F1F25}" sibTransId="{CAAF8D41-2288-42B6-8745-8F9F2E5A2A51}"/>
    <dgm:cxn modelId="{CF0F5E54-B606-4C06-8CBA-1F0718A1F9FE}" srcId="{78C7189C-5201-4D88-A259-2F737C2D3692}" destId="{01F87497-DA4F-4A7C-AD69-E0638CF637D8}" srcOrd="0" destOrd="0" parTransId="{C2A48FA3-32C4-4DFA-84E0-AF257BCAEC9C}" sibTransId="{4F576CB6-BA84-41C0-AF07-E6960FDFEA09}"/>
    <dgm:cxn modelId="{B4B92562-4B94-4A37-A42B-C284D0ECAABD}" type="presOf" srcId="{3D9839A9-E866-43BD-9523-CD4CC806E822}" destId="{E562100F-51A2-4026-A195-A40A30C78FD7}" srcOrd="0" destOrd="0" presId="urn:microsoft.com/office/officeart/2005/8/layout/vList5"/>
    <dgm:cxn modelId="{1487C132-783D-42EC-8F99-92C767CACA7B}" srcId="{91BB6E3B-731C-4059-A063-5D3FBB16F7F8}" destId="{5CA4B9C7-4A67-4963-9AB9-2E75112566A7}" srcOrd="1" destOrd="0" parTransId="{23878FA5-F99A-4518-BECC-FC79FD9DCB3C}" sibTransId="{0C0C8C79-C385-47AB-AAB9-2637B90A8D3D}"/>
    <dgm:cxn modelId="{DD8D1C11-F51D-45F9-B02D-6121A1481267}" type="presOf" srcId="{5CA4B9C7-4A67-4963-9AB9-2E75112566A7}" destId="{ED21BAFB-1B9C-4A13-852D-9F277DA56B60}" srcOrd="0" destOrd="0" presId="urn:microsoft.com/office/officeart/2005/8/layout/vList5"/>
    <dgm:cxn modelId="{819A815E-DE36-45A4-85D6-DB939A92885A}" srcId="{5CA4B9C7-4A67-4963-9AB9-2E75112566A7}" destId="{3D9839A9-E866-43BD-9523-CD4CC806E822}" srcOrd="0" destOrd="0" parTransId="{C9839738-C57C-4AE6-8030-B6BC98D61682}" sibTransId="{5634CE46-CCD0-497B-BD3C-C420AB17B56D}"/>
    <dgm:cxn modelId="{0F2167FD-15FD-4E7B-AFCF-CBDFC8CAA69C}" type="presOf" srcId="{78C7189C-5201-4D88-A259-2F737C2D3692}" destId="{38A11B93-4635-4681-BF3E-F91833FB776C}" srcOrd="0" destOrd="0" presId="urn:microsoft.com/office/officeart/2005/8/layout/vList5"/>
    <dgm:cxn modelId="{AAA4EED5-CDF5-4F2C-9AE8-B1C8FE63B8BD}" type="presOf" srcId="{01F87497-DA4F-4A7C-AD69-E0638CF637D8}" destId="{0A8F41DE-76B4-4D6D-90E9-2620DBEECC05}" srcOrd="0" destOrd="0" presId="urn:microsoft.com/office/officeart/2005/8/layout/vList5"/>
    <dgm:cxn modelId="{61EC3BD8-B504-4F77-8274-74190C41CBCB}" type="presParOf" srcId="{E8035C46-1B53-4E32-8A83-AEAF1617AD03}" destId="{030BF8EE-E6BC-41F0-99F9-C442360EBB3C}" srcOrd="0" destOrd="0" presId="urn:microsoft.com/office/officeart/2005/8/layout/vList5"/>
    <dgm:cxn modelId="{A9450341-1327-49EE-83D5-0C5CAB740FC5}" type="presParOf" srcId="{030BF8EE-E6BC-41F0-99F9-C442360EBB3C}" destId="{1BDD79A8-40BF-4D75-A77B-41790CCE4444}" srcOrd="0" destOrd="0" presId="urn:microsoft.com/office/officeart/2005/8/layout/vList5"/>
    <dgm:cxn modelId="{0D36FF8B-6AB7-4447-AE27-EFDD74E6A6A3}" type="presParOf" srcId="{030BF8EE-E6BC-41F0-99F9-C442360EBB3C}" destId="{F32F6BAD-4131-407E-A920-3A1749B39B2E}" srcOrd="1" destOrd="0" presId="urn:microsoft.com/office/officeart/2005/8/layout/vList5"/>
    <dgm:cxn modelId="{BDAEE0C5-13F3-4D2E-B596-8F787BDA0208}" type="presParOf" srcId="{E8035C46-1B53-4E32-8A83-AEAF1617AD03}" destId="{A7510025-966E-43DC-A3D0-2EFE87629BAE}" srcOrd="1" destOrd="0" presId="urn:microsoft.com/office/officeart/2005/8/layout/vList5"/>
    <dgm:cxn modelId="{3FBAF525-CE73-482F-BDE9-0ABCB3B425FF}" type="presParOf" srcId="{E8035C46-1B53-4E32-8A83-AEAF1617AD03}" destId="{CB5553A5-CA50-497C-A0D2-80DA47A54B5B}" srcOrd="2" destOrd="0" presId="urn:microsoft.com/office/officeart/2005/8/layout/vList5"/>
    <dgm:cxn modelId="{4AC7AFCD-D42B-4DCD-A77F-7FFFD440C203}" type="presParOf" srcId="{CB5553A5-CA50-497C-A0D2-80DA47A54B5B}" destId="{ED21BAFB-1B9C-4A13-852D-9F277DA56B60}" srcOrd="0" destOrd="0" presId="urn:microsoft.com/office/officeart/2005/8/layout/vList5"/>
    <dgm:cxn modelId="{73B19037-D04E-48C5-8C49-AAD76CFFBC95}" type="presParOf" srcId="{CB5553A5-CA50-497C-A0D2-80DA47A54B5B}" destId="{E562100F-51A2-4026-A195-A40A30C78FD7}" srcOrd="1" destOrd="0" presId="urn:microsoft.com/office/officeart/2005/8/layout/vList5"/>
    <dgm:cxn modelId="{D92441A3-5599-460E-A369-E8FBC03B060A}" type="presParOf" srcId="{E8035C46-1B53-4E32-8A83-AEAF1617AD03}" destId="{331B58C6-965B-4E48-BADC-FF82066BF9E8}" srcOrd="3" destOrd="0" presId="urn:microsoft.com/office/officeart/2005/8/layout/vList5"/>
    <dgm:cxn modelId="{FD8BE77D-62F8-461B-9431-F2C1FB2E6E9C}" type="presParOf" srcId="{E8035C46-1B53-4E32-8A83-AEAF1617AD03}" destId="{171E5AC9-E4B8-4F81-9D43-629FB885F90D}" srcOrd="4" destOrd="0" presId="urn:microsoft.com/office/officeart/2005/8/layout/vList5"/>
    <dgm:cxn modelId="{D265024F-7CD2-4882-8AD3-41A04D4BFE48}" type="presParOf" srcId="{171E5AC9-E4B8-4F81-9D43-629FB885F90D}" destId="{38A11B93-4635-4681-BF3E-F91833FB776C}" srcOrd="0" destOrd="0" presId="urn:microsoft.com/office/officeart/2005/8/layout/vList5"/>
    <dgm:cxn modelId="{FC37E4C4-1C79-4658-8860-040EB8DDCAA5}" type="presParOf" srcId="{171E5AC9-E4B8-4F81-9D43-629FB885F90D}" destId="{0A8F41DE-76B4-4D6D-90E9-2620DBEECC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F6BAD-4131-407E-A920-3A1749B39B2E}">
      <dsp:nvSpPr>
        <dsp:cNvPr id="0" name=""/>
        <dsp:cNvSpPr/>
      </dsp:nvSpPr>
      <dsp:spPr>
        <a:xfrm rot="5400000">
          <a:off x="4199906" y="-2186067"/>
          <a:ext cx="975019" cy="559460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effectLst/>
            </a:rPr>
            <a:t>Cutting-edge research in Remote Sensing Science and Technology in line with NOAA’s Mission Goals, and in support of NOAA line offices.</a:t>
          </a:r>
          <a:endParaRPr lang="en-US" sz="1800" b="1" kern="1200" dirty="0">
            <a:effectLst/>
          </a:endParaRPr>
        </a:p>
      </dsp:txBody>
      <dsp:txXfrm rot="-5400000">
        <a:off x="1890116" y="171320"/>
        <a:ext cx="5547004" cy="879825"/>
      </dsp:txXfrm>
    </dsp:sp>
    <dsp:sp modelId="{1BDD79A8-40BF-4D75-A77B-41790CCE4444}">
      <dsp:nvSpPr>
        <dsp:cNvPr id="0" name=""/>
        <dsp:cNvSpPr/>
      </dsp:nvSpPr>
      <dsp:spPr>
        <a:xfrm>
          <a:off x="811" y="1846"/>
          <a:ext cx="1889304" cy="12187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Science</a:t>
          </a:r>
          <a:endParaRPr lang="en-US" sz="2600" kern="1200" dirty="0"/>
        </a:p>
      </dsp:txBody>
      <dsp:txXfrm>
        <a:off x="60307" y="61342"/>
        <a:ext cx="1770312" cy="1099781"/>
      </dsp:txXfrm>
    </dsp:sp>
    <dsp:sp modelId="{E562100F-51A2-4026-A195-A40A30C78FD7}">
      <dsp:nvSpPr>
        <dsp:cNvPr id="0" name=""/>
        <dsp:cNvSpPr/>
      </dsp:nvSpPr>
      <dsp:spPr>
        <a:xfrm rot="5400000">
          <a:off x="4199906" y="-906354"/>
          <a:ext cx="975019" cy="5594601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effectLst/>
            </a:rPr>
            <a:t>Educate and train students in STEM relevant topics aligned with NOAA’s mission to provide a diverse future workforce.</a:t>
          </a:r>
          <a:endParaRPr lang="en-US" sz="1800" b="1" kern="1200" dirty="0">
            <a:effectLst/>
          </a:endParaRPr>
        </a:p>
      </dsp:txBody>
      <dsp:txXfrm rot="-5400000">
        <a:off x="1890116" y="1451033"/>
        <a:ext cx="5547004" cy="879825"/>
      </dsp:txXfrm>
    </dsp:sp>
    <dsp:sp modelId="{ED21BAFB-1B9C-4A13-852D-9F277DA56B60}">
      <dsp:nvSpPr>
        <dsp:cNvPr id="0" name=""/>
        <dsp:cNvSpPr/>
      </dsp:nvSpPr>
      <dsp:spPr>
        <a:xfrm>
          <a:off x="811" y="1281559"/>
          <a:ext cx="1889304" cy="1218773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Education</a:t>
          </a:r>
          <a:endParaRPr lang="en-US" sz="2600" kern="1200" dirty="0"/>
        </a:p>
      </dsp:txBody>
      <dsp:txXfrm>
        <a:off x="60307" y="1341055"/>
        <a:ext cx="1770312" cy="1099781"/>
      </dsp:txXfrm>
    </dsp:sp>
    <dsp:sp modelId="{0A8F41DE-76B4-4D6D-90E9-2620DBEECC05}">
      <dsp:nvSpPr>
        <dsp:cNvPr id="0" name=""/>
        <dsp:cNvSpPr/>
      </dsp:nvSpPr>
      <dsp:spPr>
        <a:xfrm rot="5400000">
          <a:off x="4199906" y="373357"/>
          <a:ext cx="975019" cy="5594601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effectLst/>
            </a:rPr>
            <a:t>Recruit and retain students by developing a pipeline from high school through college to train them in NOAA sciences.</a:t>
          </a:r>
          <a:endParaRPr lang="en-US" sz="1800" b="1" kern="1200" dirty="0">
            <a:effectLst/>
          </a:endParaRPr>
        </a:p>
      </dsp:txBody>
      <dsp:txXfrm rot="-5400000">
        <a:off x="1890116" y="2730745"/>
        <a:ext cx="5547004" cy="879825"/>
      </dsp:txXfrm>
    </dsp:sp>
    <dsp:sp modelId="{38A11B93-4635-4681-BF3E-F91833FB776C}">
      <dsp:nvSpPr>
        <dsp:cNvPr id="0" name=""/>
        <dsp:cNvSpPr/>
      </dsp:nvSpPr>
      <dsp:spPr>
        <a:xfrm>
          <a:off x="811" y="2561271"/>
          <a:ext cx="1889304" cy="1218773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Inspire next generation</a:t>
          </a:r>
          <a:endParaRPr lang="en-US" sz="2600" kern="1200" dirty="0"/>
        </a:p>
      </dsp:txBody>
      <dsp:txXfrm>
        <a:off x="60307" y="2620767"/>
        <a:ext cx="1770312" cy="1099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461-E856-40E7-95BD-9D3F1441BC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B44-7A49-4425-9269-CD01F4C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461-E856-40E7-95BD-9D3F1441BC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B44-7A49-4425-9269-CD01F4C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461-E856-40E7-95BD-9D3F1441BC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B44-7A49-4425-9269-CD01F4C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5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461-E856-40E7-95BD-9D3F1441BC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B44-7A49-4425-9269-CD01F4C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5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461-E856-40E7-95BD-9D3F1441BC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B44-7A49-4425-9269-CD01F4C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7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461-E856-40E7-95BD-9D3F1441BC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B44-7A49-4425-9269-CD01F4C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9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461-E856-40E7-95BD-9D3F1441BC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B44-7A49-4425-9269-CD01F4C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461-E856-40E7-95BD-9D3F1441BC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B44-7A49-4425-9269-CD01F4C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461-E856-40E7-95BD-9D3F1441BC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B44-7A49-4425-9269-CD01F4C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7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461-E856-40E7-95BD-9D3F1441BC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B44-7A49-4425-9269-CD01F4C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3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461-E856-40E7-95BD-9D3F1441BC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B44-7A49-4425-9269-CD01F4C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FA461-E856-40E7-95BD-9D3F1441BC1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8FB44-7A49-4425-9269-CD01F4C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4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429966" y="2566481"/>
            <a:ext cx="91440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Summer Bridge Program</a:t>
            </a:r>
          </a:p>
          <a:p>
            <a:pPr marL="0" indent="0" algn="ctr">
              <a:buNone/>
            </a:pPr>
            <a:r>
              <a:rPr lang="en-US" sz="4800" b="1" dirty="0" smtClean="0"/>
              <a:t>June </a:t>
            </a:r>
            <a:r>
              <a:rPr lang="en-US" sz="4800" b="1" dirty="0" smtClean="0"/>
              <a:t>1-August </a:t>
            </a:r>
            <a:r>
              <a:rPr lang="en-US" sz="4800" b="1" dirty="0" smtClean="0"/>
              <a:t>7, 2020</a:t>
            </a:r>
            <a:endParaRPr lang="en-US" sz="4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332164" y="4871931"/>
            <a:ext cx="7339604" cy="759918"/>
            <a:chOff x="534450" y="2947447"/>
            <a:chExt cx="7683325" cy="9334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806" y="3166941"/>
              <a:ext cx="1111141" cy="3295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50" y="3084480"/>
              <a:ext cx="946916" cy="444446"/>
            </a:xfrm>
            <a:prstGeom prst="rect">
              <a:avLst/>
            </a:prstGeom>
          </p:spPr>
        </p:pic>
        <p:pic>
          <p:nvPicPr>
            <p:cNvPr id="12" name="Picture 11" descr="upr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630" y="2947447"/>
              <a:ext cx="921784" cy="9334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048" y="3074701"/>
              <a:ext cx="1088727" cy="61428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180" y="2947447"/>
              <a:ext cx="1034710" cy="85359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5109525" y="5913954"/>
            <a:ext cx="1934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noaacrest.org</a:t>
            </a:r>
          </a:p>
        </p:txBody>
      </p:sp>
      <p:pic>
        <p:nvPicPr>
          <p:cNvPr id="15" name="Picture 2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75" y="745260"/>
            <a:ext cx="5533349" cy="91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385" y="5029042"/>
            <a:ext cx="1440812" cy="3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0933" y="1451102"/>
            <a:ext cx="800563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 u="sng" spc="-55" dirty="0">
                <a:solidFill>
                  <a:schemeClr val="accent5"/>
                </a:solidFill>
              </a:rPr>
              <a:t>Lead Institution</a:t>
            </a:r>
          </a:p>
          <a:p>
            <a:pPr algn="ctr">
              <a:lnSpc>
                <a:spcPts val="2600"/>
              </a:lnSpc>
            </a:pPr>
            <a:endParaRPr lang="en-US" sz="2800" b="1" u="sng" spc="-55" dirty="0"/>
          </a:p>
          <a:p>
            <a:pPr algn="ctr">
              <a:lnSpc>
                <a:spcPts val="2600"/>
              </a:lnSpc>
            </a:pPr>
            <a:r>
              <a:rPr lang="en-US" sz="2800" spc="-55" dirty="0" smtClean="0"/>
              <a:t>The City </a:t>
            </a:r>
            <a:r>
              <a:rPr lang="en-US" sz="2800" spc="-55" dirty="0"/>
              <a:t>College of the City University of New York, NY </a:t>
            </a:r>
          </a:p>
          <a:p>
            <a:pPr algn="ctr">
              <a:lnSpc>
                <a:spcPts val="2600"/>
              </a:lnSpc>
            </a:pPr>
            <a:endParaRPr lang="en-US" sz="2800" spc="-55" dirty="0"/>
          </a:p>
          <a:p>
            <a:pPr algn="ctr">
              <a:lnSpc>
                <a:spcPts val="2600"/>
              </a:lnSpc>
            </a:pPr>
            <a:r>
              <a:rPr lang="en-US" sz="2800" b="1" u="sng" spc="-55" dirty="0">
                <a:solidFill>
                  <a:schemeClr val="accent5"/>
                </a:solidFill>
              </a:rPr>
              <a:t>Partner Institutions</a:t>
            </a:r>
          </a:p>
          <a:p>
            <a:pPr algn="ctr">
              <a:lnSpc>
                <a:spcPts val="2600"/>
              </a:lnSpc>
            </a:pPr>
            <a:endParaRPr lang="en-US" sz="2800" u="sng" spc="-55" dirty="0">
              <a:solidFill>
                <a:schemeClr val="accent5"/>
              </a:solidFill>
            </a:endParaRPr>
          </a:p>
          <a:p>
            <a:pPr algn="ctr">
              <a:lnSpc>
                <a:spcPts val="2600"/>
              </a:lnSpc>
            </a:pPr>
            <a:r>
              <a:rPr lang="en-US" sz="2800" spc="-55" dirty="0"/>
              <a:t>Hampton University, VA</a:t>
            </a:r>
          </a:p>
          <a:p>
            <a:pPr algn="ctr">
              <a:lnSpc>
                <a:spcPts val="2600"/>
              </a:lnSpc>
            </a:pPr>
            <a:endParaRPr lang="en-US" sz="2800" spc="-55" dirty="0"/>
          </a:p>
          <a:p>
            <a:pPr algn="ctr">
              <a:lnSpc>
                <a:spcPts val="2600"/>
              </a:lnSpc>
            </a:pPr>
            <a:r>
              <a:rPr lang="en-US" sz="2800" spc="-55" dirty="0">
                <a:cs typeface="Calibri"/>
              </a:rPr>
              <a:t>San Diego State University, CA</a:t>
            </a:r>
          </a:p>
          <a:p>
            <a:pPr algn="ctr">
              <a:lnSpc>
                <a:spcPts val="2600"/>
              </a:lnSpc>
            </a:pPr>
            <a:endParaRPr lang="en-US" sz="2800" spc="-55" dirty="0">
              <a:cs typeface="Calibri"/>
            </a:endParaRPr>
          </a:p>
          <a:p>
            <a:pPr algn="ctr">
              <a:lnSpc>
                <a:spcPts val="2600"/>
              </a:lnSpc>
            </a:pPr>
            <a:r>
              <a:rPr lang="en-US" sz="2800" spc="-55" dirty="0"/>
              <a:t>University of Maryland Baltimore County, MD</a:t>
            </a:r>
          </a:p>
          <a:p>
            <a:pPr algn="ctr">
              <a:lnSpc>
                <a:spcPts val="2600"/>
              </a:lnSpc>
            </a:pPr>
            <a:endParaRPr lang="en-US" sz="2800" spc="-55" dirty="0"/>
          </a:p>
          <a:p>
            <a:pPr algn="ctr">
              <a:lnSpc>
                <a:spcPts val="2600"/>
              </a:lnSpc>
            </a:pPr>
            <a:r>
              <a:rPr lang="en-US" sz="2800" spc="-55" dirty="0">
                <a:cs typeface="Calibri"/>
              </a:rPr>
              <a:t>University of Puerto Rico, Mayaguez, PR</a:t>
            </a:r>
          </a:p>
          <a:p>
            <a:pPr algn="ctr">
              <a:lnSpc>
                <a:spcPts val="2600"/>
              </a:lnSpc>
            </a:pPr>
            <a:endParaRPr lang="en-US" sz="2800" spc="-55" dirty="0">
              <a:cs typeface="Calibri"/>
            </a:endParaRPr>
          </a:p>
          <a:p>
            <a:pPr algn="ctr">
              <a:lnSpc>
                <a:spcPts val="2600"/>
              </a:lnSpc>
            </a:pPr>
            <a:r>
              <a:rPr lang="en-US" sz="2800" spc="-55" dirty="0" smtClean="0"/>
              <a:t>The University </a:t>
            </a:r>
            <a:r>
              <a:rPr lang="en-US" sz="2800" spc="-55" dirty="0"/>
              <a:t>of </a:t>
            </a:r>
            <a:r>
              <a:rPr lang="en-US" sz="2800" spc="-55" dirty="0" smtClean="0"/>
              <a:t>Texas at </a:t>
            </a:r>
            <a:r>
              <a:rPr lang="en-US" sz="2800" spc="-55" dirty="0"/>
              <a:t>El Paso, TX</a:t>
            </a:r>
            <a:endParaRPr lang="en-US" sz="2800" dirty="0">
              <a:cs typeface="Calibri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81" y="275395"/>
            <a:ext cx="5533349" cy="91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931459" y="1298945"/>
            <a:ext cx="626632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Goals and Objectives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988772"/>
              </p:ext>
            </p:extLst>
          </p:nvPr>
        </p:nvGraphicFramePr>
        <p:xfrm>
          <a:off x="2321860" y="2137145"/>
          <a:ext cx="7485529" cy="378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218522" y="6028904"/>
            <a:ext cx="1934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noaacrest.org</a:t>
            </a: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81" y="275395"/>
            <a:ext cx="5533349" cy="91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398714" y="1411288"/>
            <a:ext cx="8269287" cy="1619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50" b="1" u="sng" dirty="0">
                <a:latin typeface="Calibri"/>
                <a:cs typeface="Calibri"/>
              </a:rPr>
              <a:t>Center-Wide Education &amp;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136"/>
          <a:stretch/>
        </p:blipFill>
        <p:spPr>
          <a:xfrm>
            <a:off x="3426126" y="2220223"/>
            <a:ext cx="4914900" cy="4171950"/>
          </a:xfrm>
          <a:prstGeom prst="rect">
            <a:avLst/>
          </a:prstGeom>
        </p:spPr>
      </p:pic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81" y="275395"/>
            <a:ext cx="5533349" cy="91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1967083" y="1100905"/>
            <a:ext cx="2069616" cy="57626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buNone/>
            </a:pPr>
            <a:r>
              <a:rPr lang="en-US" sz="2600" b="1" u="sng" dirty="0">
                <a:solidFill>
                  <a:srgbClr val="C00000"/>
                </a:solidFill>
                <a:latin typeface="Calibri"/>
                <a:cs typeface="Calibri"/>
              </a:rPr>
              <a:t>Coastal Resilience</a:t>
            </a:r>
          </a:p>
        </p:txBody>
      </p:sp>
      <p:sp>
        <p:nvSpPr>
          <p:cNvPr id="3" name="Text Placeholder 8"/>
          <p:cNvSpPr txBox="1">
            <a:spLocks/>
          </p:cNvSpPr>
          <p:nvPr/>
        </p:nvSpPr>
        <p:spPr>
          <a:xfrm>
            <a:off x="2085958" y="1939689"/>
            <a:ext cx="2182212" cy="33528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Coastal Observations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Advanced Modeling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Remote Sensing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Environmental Assessment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Socio-economic Assessment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Mitigation of Stressors</a:t>
            </a: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801989" y="1070537"/>
            <a:ext cx="2064181" cy="5762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buNone/>
            </a:pPr>
            <a:r>
              <a:rPr lang="en-US" sz="2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Atmospheric Hazards</a:t>
            </a: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4729280" y="1948994"/>
            <a:ext cx="2438400" cy="337812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 dirty="0"/>
              <a:t>Air 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 dirty="0"/>
              <a:t>Wind Energy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 dirty="0"/>
              <a:t>Heat Stress and Urban Modeling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 dirty="0"/>
              <a:t>Numerical Weather Forecasting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 dirty="0"/>
              <a:t>Severe Storm Prediction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 dirty="0"/>
              <a:t>Remote Sensing and Environmental Technology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 dirty="0"/>
              <a:t>Stratospheric Ozone Monitoring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524528" y="5280297"/>
            <a:ext cx="4940158" cy="5762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buNone/>
            </a:pPr>
            <a:r>
              <a:rPr lang="en-US" sz="2600" b="1" u="sng" dirty="0">
                <a:solidFill>
                  <a:schemeClr val="accent5"/>
                </a:solidFill>
                <a:latin typeface="Calibri"/>
                <a:cs typeface="Calibri"/>
              </a:rPr>
              <a:t>Social </a:t>
            </a:r>
            <a:r>
              <a:rPr lang="en-US" sz="2600" b="1" u="sng" dirty="0" smtClean="0">
                <a:solidFill>
                  <a:schemeClr val="accent5"/>
                </a:solidFill>
                <a:latin typeface="Calibri"/>
                <a:cs typeface="Calibri"/>
              </a:rPr>
              <a:t>Sciences</a:t>
            </a:r>
            <a:endParaRPr lang="en-US" sz="2600" b="1" u="sng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6014650" y="5748636"/>
            <a:ext cx="3387725" cy="763390"/>
          </a:xfrm>
          <a:prstGeom prst="rect">
            <a:avLst/>
          </a:prstGeom>
        </p:spPr>
        <p:txBody>
          <a:bodyPr numCol="1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5"/>
                </a:solidFill>
              </a:rPr>
              <a:t>Environmental Economics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5"/>
                </a:solidFill>
              </a:rPr>
              <a:t>Sustainability Science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494627" y="982709"/>
            <a:ext cx="2234654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endParaRPr lang="en-US" dirty="0">
              <a:solidFill>
                <a:schemeClr val="accent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9103500" y="1299680"/>
            <a:ext cx="213360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9141198" y="1890286"/>
            <a:ext cx="1828800" cy="2913513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7621194" y="1885456"/>
            <a:ext cx="2514600" cy="3505200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Vulnerability Assessment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Socioeconomic Impact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Unified Prediction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Natural Hazards Protection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Climate Adaptation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Climate Mitigation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Climate Drivers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7208473" y="1219445"/>
            <a:ext cx="289560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en-US" sz="2600" b="1" u="sng" dirty="0">
                <a:solidFill>
                  <a:srgbClr val="C00000"/>
                </a:solidFill>
                <a:latin typeface="Calibri"/>
                <a:cs typeface="Calibri"/>
              </a:rPr>
              <a:t>Water Prediction &amp; Ecosystem Services</a:t>
            </a: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6783188" y="1516108"/>
            <a:ext cx="1981200" cy="2913513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6710482" y="1510421"/>
            <a:ext cx="2090467" cy="29135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4528" y="5760007"/>
            <a:ext cx="2438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5"/>
                </a:solidFill>
              </a:rPr>
              <a:t>Public 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5"/>
                </a:solidFill>
              </a:rPr>
              <a:t>Planning and </a:t>
            </a:r>
            <a:r>
              <a:rPr lang="en-US" b="1" dirty="0" smtClean="0">
                <a:solidFill>
                  <a:schemeClr val="accent5"/>
                </a:solidFill>
              </a:rPr>
              <a:t>Policy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8447" y="368060"/>
            <a:ext cx="3520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Research Themes</a:t>
            </a:r>
          </a:p>
        </p:txBody>
      </p:sp>
    </p:spTree>
    <p:extLst>
      <p:ext uri="{BB962C8B-B14F-4D97-AF65-F5344CB8AC3E}">
        <p14:creationId xmlns:p14="http://schemas.microsoft.com/office/powerpoint/2010/main" val="22669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517" y="999748"/>
            <a:ext cx="4866402" cy="728821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+mn-lt"/>
              </a:rPr>
              <a:t>Summer Bridge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1763358"/>
            <a:ext cx="10024533" cy="4351338"/>
          </a:xfrm>
        </p:spPr>
        <p:txBody>
          <a:bodyPr>
            <a:noAutofit/>
          </a:bodyPr>
          <a:lstStyle/>
          <a:p>
            <a:r>
              <a:rPr lang="en-US" sz="1800" smtClean="0"/>
              <a:t>Paid </a:t>
            </a:r>
            <a:r>
              <a:rPr lang="en-US" sz="1800" dirty="0"/>
              <a:t>summer internship for eligible students (US citizens and GPA 3.0 and above)</a:t>
            </a:r>
          </a:p>
          <a:p>
            <a:r>
              <a:rPr lang="en-US" sz="1800" dirty="0"/>
              <a:t>​Research opportunities in Earth System </a:t>
            </a:r>
            <a:r>
              <a:rPr lang="en-US" sz="1800" dirty="0" smtClean="0"/>
              <a:t>Science, Engineering and Social Sciences </a:t>
            </a:r>
            <a:r>
              <a:rPr lang="en-US" sz="1800" dirty="0"/>
              <a:t>using Observations from NOAA satellites and Ground‐based Measurements, with a goal of understanding &amp; predicting changes in our Earth’s </a:t>
            </a:r>
            <a:r>
              <a:rPr lang="en-US" sz="1800" dirty="0" smtClean="0"/>
              <a:t>Environment and the societal benefits.</a:t>
            </a:r>
            <a:endParaRPr lang="en-US" sz="1800" dirty="0"/>
          </a:p>
          <a:p>
            <a:r>
              <a:rPr lang="en-US" sz="1800" dirty="0"/>
              <a:t>​Workshops in Remote Sensing, GIS and MATLAB</a:t>
            </a:r>
          </a:p>
          <a:p>
            <a:r>
              <a:rPr lang="en-US" sz="1800" dirty="0"/>
              <a:t>​​Training opportunities for Sophomores to apply for NOAA Undergraduate Scholarship Program</a:t>
            </a:r>
          </a:p>
          <a:p>
            <a:r>
              <a:rPr lang="en-US" sz="1800" dirty="0"/>
              <a:t>​HANDS‐ON RESEARCH TRAINING &amp; EXPERIENTIAL LEARNING IN NOAA-RELATED SCIENCES</a:t>
            </a:r>
          </a:p>
          <a:p>
            <a:r>
              <a:rPr lang="en-US" sz="1800" dirty="0"/>
              <a:t>​STRENGTHEN YOUR RESEARCH &amp; DATA ANALYSIS SKILLS</a:t>
            </a:r>
          </a:p>
          <a:p>
            <a:r>
              <a:rPr lang="en-US" sz="1800" dirty="0"/>
              <a:t>​ACCESS TO SEMINARS &amp; MENTORING FROM </a:t>
            </a:r>
            <a:r>
              <a:rPr lang="en-US" sz="1800" dirty="0" smtClean="0"/>
              <a:t>CESSRST </a:t>
            </a:r>
            <a:r>
              <a:rPr lang="en-US" sz="1800" dirty="0"/>
              <a:t>ADVISORS &amp; SCIENTISTS</a:t>
            </a:r>
          </a:p>
          <a:p>
            <a:r>
              <a:rPr lang="en-US" sz="1800" dirty="0"/>
              <a:t>​EARN $4000 INTERNSHIP </a:t>
            </a:r>
            <a:r>
              <a:rPr lang="en-US" sz="1800" dirty="0" smtClean="0"/>
              <a:t>STIPEND</a:t>
            </a:r>
          </a:p>
          <a:p>
            <a:r>
              <a:rPr lang="en-US" sz="1800" dirty="0" smtClean="0"/>
              <a:t>Weeklong End Program Activities at City College of New York, NY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549065" y="5687820"/>
            <a:ext cx="7171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https://www.noaacrest.org/apply/summer-bridge</a:t>
            </a: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43" y="151093"/>
            <a:ext cx="5533349" cy="91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51397" y="6127555"/>
            <a:ext cx="6730643" cy="72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 smtClean="0">
                <a:solidFill>
                  <a:srgbClr val="FF0000"/>
                </a:solidFill>
                <a:latin typeface="+mn-lt"/>
              </a:rPr>
              <a:t>Application Deadline: </a:t>
            </a:r>
            <a:r>
              <a:rPr lang="en-US" sz="3200" b="1" u="sng" dirty="0" smtClean="0">
                <a:solidFill>
                  <a:srgbClr val="FF0000"/>
                </a:solidFill>
                <a:latin typeface="+mn-lt"/>
              </a:rPr>
              <a:t>April 3, </a:t>
            </a:r>
            <a:r>
              <a:rPr lang="en-US" sz="3200" b="1" u="sng" dirty="0" smtClean="0">
                <a:solidFill>
                  <a:srgbClr val="FF0000"/>
                </a:solidFill>
                <a:latin typeface="+mn-lt"/>
              </a:rPr>
              <a:t>2020</a:t>
            </a:r>
            <a:endParaRPr lang="en-US" sz="3200" b="1" u="sng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7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229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Summer Bridge Program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Ruben Delgado</dc:creator>
  <cp:lastModifiedBy>Ruben Delgado</cp:lastModifiedBy>
  <cp:revision>11</cp:revision>
  <dcterms:created xsi:type="dcterms:W3CDTF">2020-01-29T21:40:26Z</dcterms:created>
  <dcterms:modified xsi:type="dcterms:W3CDTF">2020-02-24T17:06:44Z</dcterms:modified>
</cp:coreProperties>
</file>