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9" r:id="rId4"/>
    <p:sldId id="260" r:id="rId5"/>
    <p:sldId id="261" r:id="rId6"/>
    <p:sldId id="267" r:id="rId7"/>
    <p:sldId id="266" r:id="rId8"/>
    <p:sldId id="268" r:id="rId9"/>
    <p:sldId id="262" r:id="rId10"/>
    <p:sldId id="263" r:id="rId11"/>
    <p:sldId id="264" r:id="rId12"/>
    <p:sldId id="265" r:id="rId13"/>
    <p:sldId id="269" r:id="rId14"/>
    <p:sldId id="271" r:id="rId15"/>
    <p:sldId id="272" r:id="rId16"/>
    <p:sldId id="273" r:id="rId17"/>
    <p:sldId id="270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80" autoAdjust="0"/>
  </p:normalViewPr>
  <p:slideViewPr>
    <p:cSldViewPr snapToGrid="0" snapToObjects="1" showGuides="1">
      <p:cViewPr varScale="1">
        <p:scale>
          <a:sx n="84" d="100"/>
          <a:sy n="84" d="100"/>
        </p:scale>
        <p:origin x="-8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73FBF-BD01-6C44-8CD4-0CCC2A1C18A7}" type="datetimeFigureOut">
              <a:rPr lang="en-US" smtClean="0"/>
              <a:t>3/16/11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C8F6C-7481-174D-A60B-E9E2495F6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4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  <a:sym typeface="Chalkboard" charset="0"/>
              </a:defRPr>
            </a:lvl1pPr>
            <a:lvl2pPr marL="37931725" indent="-37474525"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2pPr>
            <a:lvl3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3pPr>
            <a:lvl4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4pPr>
            <a:lvl5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9pPr>
          </a:lstStyle>
          <a:p>
            <a:pPr eaLnBrk="1" hangingPunct="1"/>
            <a:fld id="{B63737D2-4815-484F-BC39-CB0C9CFF5C51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  <a:sym typeface="Chalkboard" charset="0"/>
              </a:defRPr>
            </a:lvl1pPr>
            <a:lvl2pPr marL="37931725" indent="-37474525"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2pPr>
            <a:lvl3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3pPr>
            <a:lvl4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4pPr>
            <a:lvl5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9pPr>
          </a:lstStyle>
          <a:p>
            <a:pPr eaLnBrk="1" hangingPunct="1"/>
            <a:fld id="{B63737D2-4815-484F-BC39-CB0C9CFF5C51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  <a:sym typeface="Chalkboard" charset="0"/>
              </a:defRPr>
            </a:lvl1pPr>
            <a:lvl2pPr marL="37931725" indent="-37474525"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2pPr>
            <a:lvl3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3pPr>
            <a:lvl4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4pPr>
            <a:lvl5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9pPr>
          </a:lstStyle>
          <a:p>
            <a:pPr eaLnBrk="1" hangingPunct="1"/>
            <a:fld id="{B63737D2-4815-484F-BC39-CB0C9CFF5C51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  <a:sym typeface="Chalkboard" charset="0"/>
              </a:defRPr>
            </a:lvl1pPr>
            <a:lvl2pPr marL="37931725" indent="-37474525"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2pPr>
            <a:lvl3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3pPr>
            <a:lvl4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4pPr>
            <a:lvl5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9pPr>
          </a:lstStyle>
          <a:p>
            <a:pPr eaLnBrk="1" hangingPunct="1"/>
            <a:fld id="{B63737D2-4815-484F-BC39-CB0C9CFF5C51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  <a:sym typeface="Chalkboard" charset="0"/>
              </a:defRPr>
            </a:lvl1pPr>
            <a:lvl2pPr marL="37931725" indent="-37474525"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2pPr>
            <a:lvl3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3pPr>
            <a:lvl4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4pPr>
            <a:lvl5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9pPr>
          </a:lstStyle>
          <a:p>
            <a:pPr eaLnBrk="1" hangingPunct="1"/>
            <a:fld id="{B63737D2-4815-484F-BC39-CB0C9CFF5C51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  <a:sym typeface="Chalkboard" charset="0"/>
              </a:defRPr>
            </a:lvl1pPr>
            <a:lvl2pPr marL="37931725" indent="-37474525"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2pPr>
            <a:lvl3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3pPr>
            <a:lvl4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4pPr>
            <a:lvl5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9pPr>
          </a:lstStyle>
          <a:p>
            <a:pPr eaLnBrk="1" hangingPunct="1"/>
            <a:fld id="{B63737D2-4815-484F-BC39-CB0C9CFF5C51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  <a:sym typeface="Chalkboard" charset="0"/>
              </a:defRPr>
            </a:lvl1pPr>
            <a:lvl2pPr marL="37931725" indent="-37474525"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2pPr>
            <a:lvl3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3pPr>
            <a:lvl4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4pPr>
            <a:lvl5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9pPr>
          </a:lstStyle>
          <a:p>
            <a:pPr eaLnBrk="1" hangingPunct="1"/>
            <a:fld id="{B63737D2-4815-484F-BC39-CB0C9CFF5C51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  <a:sym typeface="Chalkboard" charset="0"/>
              </a:defRPr>
            </a:lvl1pPr>
            <a:lvl2pPr marL="37931725" indent="-37474525"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2pPr>
            <a:lvl3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3pPr>
            <a:lvl4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4pPr>
            <a:lvl5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9pPr>
          </a:lstStyle>
          <a:p>
            <a:pPr eaLnBrk="1" hangingPunct="1"/>
            <a:fld id="{B63737D2-4815-484F-BC39-CB0C9CFF5C51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  <a:sym typeface="Chalkboard" charset="0"/>
              </a:defRPr>
            </a:lvl1pPr>
            <a:lvl2pPr marL="37931725" indent="-37474525"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2pPr>
            <a:lvl3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3pPr>
            <a:lvl4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4pPr>
            <a:lvl5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9pPr>
          </a:lstStyle>
          <a:p>
            <a:pPr eaLnBrk="1" hangingPunct="1"/>
            <a:fld id="{B63737D2-4815-484F-BC39-CB0C9CFF5C51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  <a:sym typeface="Chalkboard" charset="0"/>
              </a:defRPr>
            </a:lvl1pPr>
            <a:lvl2pPr marL="37931725" indent="-37474525"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2pPr>
            <a:lvl3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3pPr>
            <a:lvl4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4pPr>
            <a:lvl5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9pPr>
          </a:lstStyle>
          <a:p>
            <a:pPr eaLnBrk="1" hangingPunct="1"/>
            <a:fld id="{B63737D2-4815-484F-BC39-CB0C9CFF5C51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  <a:sym typeface="Chalkboard" charset="0"/>
              </a:defRPr>
            </a:lvl1pPr>
            <a:lvl2pPr marL="37931725" indent="-37474525"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2pPr>
            <a:lvl3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3pPr>
            <a:lvl4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4pPr>
            <a:lvl5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9pPr>
          </a:lstStyle>
          <a:p>
            <a:pPr eaLnBrk="1" hangingPunct="1"/>
            <a:fld id="{B63737D2-4815-484F-BC39-CB0C9CFF5C51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  <a:sym typeface="Chalkboard" charset="0"/>
              </a:defRPr>
            </a:lvl1pPr>
            <a:lvl2pPr marL="37931725" indent="-37474525"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2pPr>
            <a:lvl3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3pPr>
            <a:lvl4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4pPr>
            <a:lvl5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9pPr>
          </a:lstStyle>
          <a:p>
            <a:pPr eaLnBrk="1" hangingPunct="1"/>
            <a:fld id="{B63737D2-4815-484F-BC39-CB0C9CFF5C51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  <a:sym typeface="Chalkboard" charset="0"/>
              </a:defRPr>
            </a:lvl1pPr>
            <a:lvl2pPr marL="37931725" indent="-37474525"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2pPr>
            <a:lvl3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3pPr>
            <a:lvl4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4pPr>
            <a:lvl5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9pPr>
          </a:lstStyle>
          <a:p>
            <a:pPr eaLnBrk="1" hangingPunct="1"/>
            <a:fld id="{B63737D2-4815-484F-BC39-CB0C9CFF5C51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  <a:sym typeface="Chalkboard" charset="0"/>
              </a:defRPr>
            </a:lvl1pPr>
            <a:lvl2pPr marL="37931725" indent="-37474525"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2pPr>
            <a:lvl3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3pPr>
            <a:lvl4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4pPr>
            <a:lvl5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9pPr>
          </a:lstStyle>
          <a:p>
            <a:pPr eaLnBrk="1" hangingPunct="1"/>
            <a:fld id="{B63737D2-4815-484F-BC39-CB0C9CFF5C51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  <a:sym typeface="Chalkboard" charset="0"/>
              </a:defRPr>
            </a:lvl1pPr>
            <a:lvl2pPr marL="37931725" indent="-37474525"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2pPr>
            <a:lvl3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3pPr>
            <a:lvl4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4pPr>
            <a:lvl5pPr eaLnBrk="0" hangingPunct="0"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halkboard" charset="0"/>
                <a:ea typeface="ＭＳ Ｐゴシック" charset="0"/>
                <a:sym typeface="Chalkboard" charset="0"/>
              </a:defRPr>
            </a:lvl9pPr>
          </a:lstStyle>
          <a:p>
            <a:pPr eaLnBrk="1" hangingPunct="1"/>
            <a:fld id="{B63737D2-4815-484F-BC39-CB0C9CFF5C51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391B-157F-794E-9A21-20DE456F4885}" type="datetimeFigureOut">
              <a:rPr lang="en-US" smtClean="0"/>
              <a:t>3/16/11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B3AB-FD75-1E45-B1E7-F4424D64D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6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391B-157F-794E-9A21-20DE456F4885}" type="datetimeFigureOut">
              <a:rPr lang="en-US" smtClean="0"/>
              <a:t>3/16/11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B3AB-FD75-1E45-B1E7-F4424D64D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7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391B-157F-794E-9A21-20DE456F4885}" type="datetimeFigureOut">
              <a:rPr lang="en-US" smtClean="0"/>
              <a:t>3/16/11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B3AB-FD75-1E45-B1E7-F4424D64D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05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0984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11294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57543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314450"/>
            <a:ext cx="3611880" cy="554355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314450"/>
            <a:ext cx="3611880" cy="554355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80835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6016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0703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78219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07537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391B-157F-794E-9A21-20DE456F4885}" type="datetimeFigureOut">
              <a:rPr lang="en-US" smtClean="0"/>
              <a:t>3/16/11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B3AB-FD75-1E45-B1E7-F4424D64D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56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 smtClean="0">
              <a:sym typeface="Chalkboard" pitchFamily="6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487855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34224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2230" y="125730"/>
            <a:ext cx="1840230" cy="67322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540" y="125730"/>
            <a:ext cx="5383530" cy="67322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8102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391B-157F-794E-9A21-20DE456F4885}" type="datetimeFigureOut">
              <a:rPr lang="en-US" smtClean="0"/>
              <a:t>3/16/11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B3AB-FD75-1E45-B1E7-F4424D64D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3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391B-157F-794E-9A21-20DE456F4885}" type="datetimeFigureOut">
              <a:rPr lang="en-US" smtClean="0"/>
              <a:t>3/16/11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B3AB-FD75-1E45-B1E7-F4424D64D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8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391B-157F-794E-9A21-20DE456F4885}" type="datetimeFigureOut">
              <a:rPr lang="en-US" smtClean="0"/>
              <a:t>3/16/11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B3AB-FD75-1E45-B1E7-F4424D64D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4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391B-157F-794E-9A21-20DE456F4885}" type="datetimeFigureOut">
              <a:rPr lang="en-US" smtClean="0"/>
              <a:t>3/16/11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B3AB-FD75-1E45-B1E7-F4424D64D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391B-157F-794E-9A21-20DE456F4885}" type="datetimeFigureOut">
              <a:rPr lang="en-US" smtClean="0"/>
              <a:t>3/16/11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B3AB-FD75-1E45-B1E7-F4424D64D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391B-157F-794E-9A21-20DE456F4885}" type="datetimeFigureOut">
              <a:rPr lang="en-US" smtClean="0"/>
              <a:t>3/16/11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B3AB-FD75-1E45-B1E7-F4424D64D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4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391B-157F-794E-9A21-20DE456F4885}" type="datetimeFigureOut">
              <a:rPr lang="en-US" smtClean="0"/>
              <a:t>3/16/11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B3AB-FD75-1E45-B1E7-F4424D64D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7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C391B-157F-794E-9A21-20DE456F4885}" type="datetimeFigureOut">
              <a:rPr lang="en-US" smtClean="0"/>
              <a:t>3/16/11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4B3AB-FD75-1E45-B1E7-F4424D64D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5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1540" y="125730"/>
            <a:ext cx="7360920" cy="182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3444" tIns="0" rIns="148133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540" y="1314450"/>
            <a:ext cx="736092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1148" tIns="0" rIns="4114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Chalkboard" charset="0"/>
              </a:rPr>
              <a:t>Fourth level</a:t>
            </a:r>
          </a:p>
          <a:p>
            <a:pPr lvl="4"/>
            <a:r>
              <a:rPr lang="en-US">
                <a:sym typeface="Chalkboar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47929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xStyles>
    <p:titleStyle>
      <a:lvl1pPr marL="122873" indent="-100013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ＭＳ Ｐゴシック" pitchFamily="24" charset="-128"/>
          <a:cs typeface="ＭＳ Ｐゴシック" pitchFamily="24" charset="-128"/>
          <a:sym typeface="Chalkboard" charset="0"/>
        </a:defRPr>
      </a:lvl1pPr>
      <a:lvl2pPr marL="122873" indent="-100013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pitchFamily="68" charset="0"/>
          <a:ea typeface="ＭＳ Ｐゴシック" pitchFamily="24" charset="-128"/>
          <a:cs typeface="ＭＳ Ｐゴシック" pitchFamily="24" charset="-128"/>
          <a:sym typeface="Chalkboard" charset="0"/>
        </a:defRPr>
      </a:lvl2pPr>
      <a:lvl3pPr marL="122873" indent="-100013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pitchFamily="68" charset="0"/>
          <a:ea typeface="ＭＳ Ｐゴシック" pitchFamily="24" charset="-128"/>
          <a:cs typeface="ＭＳ Ｐゴシック" pitchFamily="24" charset="-128"/>
          <a:sym typeface="Chalkboard" charset="0"/>
        </a:defRPr>
      </a:lvl3pPr>
      <a:lvl4pPr marL="122873" indent="-100013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pitchFamily="68" charset="0"/>
          <a:ea typeface="ＭＳ Ｐゴシック" pitchFamily="24" charset="-128"/>
          <a:cs typeface="ＭＳ Ｐゴシック" pitchFamily="24" charset="-128"/>
          <a:sym typeface="Chalkboard" charset="0"/>
        </a:defRPr>
      </a:lvl4pPr>
      <a:lvl5pPr marL="122873" indent="-100013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pitchFamily="68" charset="0"/>
          <a:ea typeface="ＭＳ Ｐゴシック" pitchFamily="24" charset="-128"/>
          <a:cs typeface="ＭＳ Ｐゴシック" pitchFamily="24" charset="-128"/>
          <a:sym typeface="Chalkboard" charset="0"/>
        </a:defRPr>
      </a:lvl5pPr>
      <a:lvl6pPr marL="534353" indent="-10001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pitchFamily="68" charset="0"/>
          <a:sym typeface="Chalkboard" pitchFamily="68" charset="0"/>
        </a:defRPr>
      </a:lvl6pPr>
      <a:lvl7pPr marL="945833" indent="-10001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pitchFamily="68" charset="0"/>
          <a:sym typeface="Chalkboard" pitchFamily="68" charset="0"/>
        </a:defRPr>
      </a:lvl7pPr>
      <a:lvl8pPr marL="1357313" indent="-10001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pitchFamily="68" charset="0"/>
          <a:sym typeface="Chalkboard" pitchFamily="68" charset="0"/>
        </a:defRPr>
      </a:lvl8pPr>
      <a:lvl9pPr marL="1768793" indent="-10001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pitchFamily="68" charset="0"/>
          <a:sym typeface="Chalkboard" pitchFamily="68" charset="0"/>
        </a:defRPr>
      </a:lvl9pPr>
    </p:titleStyle>
    <p:bodyStyle>
      <a:lvl1pPr marL="658654" indent="-425768" algn="l" rtl="0" eaLnBrk="0" fontAlgn="base" hangingPunct="0">
        <a:spcBef>
          <a:spcPts val="2070"/>
        </a:spcBef>
        <a:spcAft>
          <a:spcPct val="0"/>
        </a:spcAft>
        <a:buClr>
          <a:srgbClr val="FFFFFF"/>
        </a:buClr>
        <a:buSzPct val="66000"/>
        <a:buFont typeface="Lucida Grande" charset="0"/>
        <a:buChar char="•"/>
        <a:defRPr sz="25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  <a:sym typeface="Chalkboard" charset="0"/>
        </a:defRPr>
      </a:lvl1pPr>
      <a:lvl2pPr marL="1047274" indent="-425768" algn="l" rtl="0" eaLnBrk="0" fontAlgn="base" hangingPunct="0">
        <a:spcBef>
          <a:spcPts val="2070"/>
        </a:spcBef>
        <a:spcAft>
          <a:spcPct val="0"/>
        </a:spcAft>
        <a:buClr>
          <a:srgbClr val="FFFFFF"/>
        </a:buClr>
        <a:buSzPct val="66000"/>
        <a:buFont typeface="Lucida Grande" charset="0"/>
        <a:buChar char="•"/>
        <a:defRPr sz="2500">
          <a:solidFill>
            <a:schemeClr val="tx1"/>
          </a:solidFill>
          <a:latin typeface="+mn-lt"/>
          <a:ea typeface="ＭＳ Ｐゴシック" pitchFamily="68" charset="-128"/>
          <a:sym typeface="Chalkboard" charset="0"/>
        </a:defRPr>
      </a:lvl2pPr>
      <a:lvl3pPr marL="1424464" indent="-425768" algn="l" rtl="0" eaLnBrk="0" fontAlgn="base" hangingPunct="0">
        <a:spcBef>
          <a:spcPts val="2070"/>
        </a:spcBef>
        <a:spcAft>
          <a:spcPct val="0"/>
        </a:spcAft>
        <a:buClr>
          <a:srgbClr val="FFFFFF"/>
        </a:buClr>
        <a:buSzPct val="66000"/>
        <a:buFont typeface="Lucida Grande" charset="0"/>
        <a:buChar char="•"/>
        <a:defRPr sz="2500">
          <a:solidFill>
            <a:schemeClr val="tx1"/>
          </a:solidFill>
          <a:latin typeface="+mn-lt"/>
          <a:ea typeface="ＭＳ Ｐゴシック" pitchFamily="68" charset="-128"/>
          <a:sym typeface="Chalkboard" charset="0"/>
        </a:defRPr>
      </a:lvl3pPr>
      <a:lvl4pPr marL="1824514" indent="-425768" algn="l" rtl="0" eaLnBrk="0" fontAlgn="base" hangingPunct="0">
        <a:spcBef>
          <a:spcPts val="2070"/>
        </a:spcBef>
        <a:spcAft>
          <a:spcPct val="0"/>
        </a:spcAft>
        <a:buClr>
          <a:srgbClr val="FFFFFF"/>
        </a:buClr>
        <a:buSzPct val="66000"/>
        <a:buFont typeface="Lucida Grande" charset="0"/>
        <a:buChar char="•"/>
        <a:defRPr sz="2500">
          <a:solidFill>
            <a:schemeClr val="tx1"/>
          </a:solidFill>
          <a:latin typeface="+mn-lt"/>
          <a:ea typeface="ＭＳ Ｐゴシック" pitchFamily="68" charset="-128"/>
          <a:sym typeface="Chalkboard" charset="0"/>
        </a:defRPr>
      </a:lvl4pPr>
      <a:lvl5pPr marL="2235994" indent="-425768" algn="l" rtl="0" eaLnBrk="0" fontAlgn="base" hangingPunct="0">
        <a:spcBef>
          <a:spcPts val="2070"/>
        </a:spcBef>
        <a:spcAft>
          <a:spcPct val="0"/>
        </a:spcAft>
        <a:buClr>
          <a:srgbClr val="FFFFFF"/>
        </a:buClr>
        <a:buSzPct val="66000"/>
        <a:buFont typeface="Lucida Grande" charset="0"/>
        <a:buChar char="•"/>
        <a:defRPr sz="2500">
          <a:solidFill>
            <a:schemeClr val="tx1"/>
          </a:solidFill>
          <a:latin typeface="+mn-lt"/>
          <a:ea typeface="ＭＳ Ｐゴシック" pitchFamily="68" charset="-128"/>
          <a:sym typeface="Chalkboard" charset="0"/>
        </a:defRPr>
      </a:lvl5pPr>
      <a:lvl6pPr marL="2647474" indent="-425768" algn="l" rtl="0" fontAlgn="base">
        <a:spcBef>
          <a:spcPts val="2070"/>
        </a:spcBef>
        <a:spcAft>
          <a:spcPct val="0"/>
        </a:spcAft>
        <a:buClr>
          <a:srgbClr val="FFFFFF"/>
        </a:buClr>
        <a:buSzPct val="66000"/>
        <a:buFont typeface="Lucida Grande" pitchFamily="68" charset="0"/>
        <a:buChar char="•"/>
        <a:defRPr sz="2500">
          <a:solidFill>
            <a:schemeClr val="tx1"/>
          </a:solidFill>
          <a:latin typeface="+mn-lt"/>
          <a:ea typeface="ＭＳ Ｐゴシック" pitchFamily="68" charset="-128"/>
          <a:sym typeface="Chalkboard" pitchFamily="68" charset="0"/>
        </a:defRPr>
      </a:lvl6pPr>
      <a:lvl7pPr marL="3058954" indent="-425768" algn="l" rtl="0" fontAlgn="base">
        <a:spcBef>
          <a:spcPts val="2070"/>
        </a:spcBef>
        <a:spcAft>
          <a:spcPct val="0"/>
        </a:spcAft>
        <a:buClr>
          <a:srgbClr val="FFFFFF"/>
        </a:buClr>
        <a:buSzPct val="66000"/>
        <a:buFont typeface="Lucida Grande" pitchFamily="68" charset="0"/>
        <a:buChar char="•"/>
        <a:defRPr sz="2500">
          <a:solidFill>
            <a:schemeClr val="tx1"/>
          </a:solidFill>
          <a:latin typeface="+mn-lt"/>
          <a:ea typeface="ＭＳ Ｐゴシック" pitchFamily="68" charset="-128"/>
          <a:sym typeface="Chalkboard" pitchFamily="68" charset="0"/>
        </a:defRPr>
      </a:lvl7pPr>
      <a:lvl8pPr marL="3470434" indent="-425768" algn="l" rtl="0" fontAlgn="base">
        <a:spcBef>
          <a:spcPts val="2070"/>
        </a:spcBef>
        <a:spcAft>
          <a:spcPct val="0"/>
        </a:spcAft>
        <a:buClr>
          <a:srgbClr val="FFFFFF"/>
        </a:buClr>
        <a:buSzPct val="66000"/>
        <a:buFont typeface="Lucida Grande" pitchFamily="68" charset="0"/>
        <a:buChar char="•"/>
        <a:defRPr sz="2500">
          <a:solidFill>
            <a:schemeClr val="tx1"/>
          </a:solidFill>
          <a:latin typeface="+mn-lt"/>
          <a:ea typeface="ＭＳ Ｐゴシック" pitchFamily="68" charset="-128"/>
          <a:sym typeface="Chalkboard" pitchFamily="68" charset="0"/>
        </a:defRPr>
      </a:lvl8pPr>
      <a:lvl9pPr marL="3881914" indent="-425768" algn="l" rtl="0" fontAlgn="base">
        <a:spcBef>
          <a:spcPts val="2070"/>
        </a:spcBef>
        <a:spcAft>
          <a:spcPct val="0"/>
        </a:spcAft>
        <a:buClr>
          <a:srgbClr val="FFFFFF"/>
        </a:buClr>
        <a:buSzPct val="66000"/>
        <a:buFont typeface="Lucida Grande" pitchFamily="68" charset="0"/>
        <a:buChar char="•"/>
        <a:defRPr sz="2500">
          <a:solidFill>
            <a:schemeClr val="tx1"/>
          </a:solidFill>
          <a:latin typeface="+mn-lt"/>
          <a:ea typeface="ＭＳ Ｐゴシック" pitchFamily="68" charset="-128"/>
          <a:sym typeface="Chalkboard" pitchFamily="68" charset="0"/>
        </a:defRPr>
      </a:lvl9pPr>
    </p:bodyStyle>
    <p:otherStyle>
      <a:defPPr>
        <a:defRPr lang="en-US"/>
      </a:defPPr>
      <a:lvl1pPr marL="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r="47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outerShdw blurRad="50800" dist="63500" dir="2700000" algn="tl" rotWithShape="0">
              <a:srgbClr val="000000"/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rebuchet MS"/>
                <a:cs typeface="Trebuchet MS"/>
              </a:rPr>
              <a:t>Mathematical Biology at Truman State University</a:t>
            </a:r>
            <a:endParaRPr lang="en-US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Tim Walston</a:t>
            </a:r>
            <a:endParaRPr lang="en-US" b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/>
                </a:outerShdw>
              </a:effectLst>
              <a:latin typeface="Trebuchet MS"/>
              <a:cs typeface="Trebuchet MS"/>
            </a:endParaRPr>
          </a:p>
        </p:txBody>
      </p:sp>
      <p:pic>
        <p:nvPicPr>
          <p:cNvPr id="5" name="Picture 4" descr="mathbio_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44" y="172783"/>
            <a:ext cx="5789076" cy="1391365"/>
          </a:xfrm>
          <a:prstGeom prst="rect">
            <a:avLst/>
          </a:prstGeom>
          <a:solidFill>
            <a:srgbClr val="FFFFFF"/>
          </a:solidFill>
          <a:effectLst>
            <a:outerShdw blurRad="76200" dist="88900" dir="2700000" algn="tl" rotWithShape="0">
              <a:prstClr val="black">
                <a:alpha val="91000"/>
              </a:prstClr>
            </a:outerShdw>
          </a:effec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41901" y="5119140"/>
            <a:ext cx="8458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“We aren’t trying to get biologists to become mathematicians, or mathematicians to become biologists. We just hope they can learn to speak each other’s language better.”</a:t>
            </a:r>
            <a:endParaRPr lang="en-US" sz="2400" b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/>
                </a:out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0768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20" y="1763240"/>
            <a:ext cx="8908203" cy="4268861"/>
          </a:xfrm>
          <a:prstGeom prst="rect">
            <a:avLst/>
          </a:prstGeom>
          <a:noFill/>
        </p:spPr>
        <p:txBody>
          <a:bodyPr wrap="square" lIns="82295" tIns="41148" rIns="82295" bIns="41148" rtlCol="0">
            <a:spAutoFit/>
          </a:bodyPr>
          <a:lstStyle/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Calculus and Mathematical Methods for the Physical Sciences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Pilot: Academic Year 2012-2013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Goal: Provide Chemistry (and Physics) majors with an alternative to Calculus II and III sequence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Will substitute for Calculus II and III requirement for Chemistry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Pre-requisite of Calculus I</a:t>
            </a:r>
          </a:p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3200" dirty="0" smtClean="0"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7093"/>
          </a:xfrm>
        </p:spPr>
        <p:txBody>
          <a:bodyPr/>
          <a:lstStyle/>
          <a:p>
            <a:r>
              <a:rPr lang="en-US" sz="48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Revisions to Calculus Sequence</a:t>
            </a:r>
            <a:endParaRPr lang="en-US" sz="4800" dirty="0">
              <a:effectLst>
                <a:outerShdw blurRad="50800" dist="50800" dir="2700000" algn="tl" rotWithShape="0">
                  <a:srgbClr val="000000"/>
                </a:outerShdw>
              </a:effectLst>
              <a:latin typeface="Trebuchet MS"/>
              <a:cs typeface="Trebuchet MS"/>
            </a:endParaRPr>
          </a:p>
        </p:txBody>
      </p:sp>
      <p:pic>
        <p:nvPicPr>
          <p:cNvPr id="5" name="Picture 4" descr="spectra_2009_11_02_pantone_black_blue_notra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270" y="5980099"/>
            <a:ext cx="3342824" cy="626562"/>
          </a:xfrm>
          <a:prstGeom prst="rect">
            <a:avLst/>
          </a:prstGeom>
          <a:effectLst>
            <a:outerShdw blurRad="50800" dist="63500" dir="2700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0936635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20" y="1400408"/>
            <a:ext cx="8908203" cy="5192190"/>
          </a:xfrm>
          <a:prstGeom prst="rect">
            <a:avLst/>
          </a:prstGeom>
          <a:noFill/>
        </p:spPr>
        <p:txBody>
          <a:bodyPr wrap="square" lIns="82295" tIns="41148" rIns="82295" bIns="41148" rtlCol="0">
            <a:spAutoFit/>
          </a:bodyPr>
          <a:lstStyle/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Lab modules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Examples: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Introductory Biology – Enzyme Kinetics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Genetics – Bioinformatics (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BioQUEST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)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3200" dirty="0" smtClean="0"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Math minutes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Short modules that can be done in a classroom in 2-10 minutes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Modules are written with scripts and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Powerpoints</a:t>
            </a:r>
            <a:endParaRPr lang="en-US" sz="2400" dirty="0" smtClean="0"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Each module can be used in both disciplines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3200" dirty="0" smtClean="0"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Individual efforts</a:t>
            </a:r>
            <a:endParaRPr lang="en-US" sz="2000" dirty="0" smtClean="0"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9221"/>
          </a:xfrm>
        </p:spPr>
        <p:txBody>
          <a:bodyPr/>
          <a:lstStyle/>
          <a:p>
            <a:r>
              <a:rPr lang="en-US" sz="36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Incorporation of </a:t>
            </a:r>
            <a:r>
              <a:rPr lang="en-US" sz="36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MathBio</a:t>
            </a:r>
            <a:r>
              <a:rPr lang="en-US" sz="36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 concepts in majors-level Intro courses</a:t>
            </a:r>
            <a:endParaRPr lang="en-US" sz="3600" dirty="0">
              <a:effectLst>
                <a:outerShdw blurRad="50800" dist="50800" dir="2700000" algn="tl" rotWithShape="0">
                  <a:srgbClr val="000000"/>
                </a:out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79440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20" y="1067812"/>
            <a:ext cx="8908203" cy="4576637"/>
          </a:xfrm>
          <a:prstGeom prst="rect">
            <a:avLst/>
          </a:prstGeom>
          <a:noFill/>
        </p:spPr>
        <p:txBody>
          <a:bodyPr wrap="square" lIns="82295" tIns="41148" rIns="82295" bIns="41148" rtlCol="0">
            <a:spAutoFit/>
          </a:bodyPr>
          <a:lstStyle/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Traditional Lab Unit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Week 1: Use spectrophotometers to measure the effect of various factors on </a:t>
            </a:r>
            <a:r>
              <a:rPr lang="en-US" sz="2000" dirty="0" err="1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tyrosinase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 activity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err="1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Tyrosinase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 extracted from mushrooms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Parameters tested include: Levels of substrate and enzyme, and Temperature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Week 2: Students design own experiment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Sample experiments include:</a:t>
            </a:r>
          </a:p>
          <a:p>
            <a:pPr marL="1885945" lvl="3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Green Apples vs. Red Apples</a:t>
            </a:r>
          </a:p>
          <a:p>
            <a:pPr marL="1885945" lvl="3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Buffers with various pH levels</a:t>
            </a:r>
          </a:p>
          <a:p>
            <a:pPr marL="1885945" lvl="3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Bananas vs. Oranges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Many/most student-designed experiments yielded uninspiring results that were difficult to draw conclusions from or relate directly to enzyme kinetics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9221"/>
          </a:xfrm>
        </p:spPr>
        <p:txBody>
          <a:bodyPr/>
          <a:lstStyle/>
          <a:p>
            <a:r>
              <a:rPr lang="en-US" sz="44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Enzyme Kinetics in Intro Biology</a:t>
            </a:r>
            <a:endParaRPr lang="en-US" sz="4400" dirty="0">
              <a:effectLst>
                <a:outerShdw blurRad="50800" dist="50800" dir="2700000" algn="tl" rotWithShape="0">
                  <a:srgbClr val="000000"/>
                </a:out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01639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20" y="1067812"/>
            <a:ext cx="8908203" cy="5684633"/>
          </a:xfrm>
          <a:prstGeom prst="rect">
            <a:avLst/>
          </a:prstGeom>
          <a:noFill/>
        </p:spPr>
        <p:txBody>
          <a:bodyPr wrap="square" lIns="82295" tIns="41148" rIns="82295" bIns="41148" rtlCol="0">
            <a:spAutoFit/>
          </a:bodyPr>
          <a:lstStyle/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Traditional Lab Unit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Week 1: Use spectrophotometers to measure the effect of various factors on </a:t>
            </a:r>
            <a:r>
              <a:rPr lang="en-US" sz="2000" dirty="0" err="1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tyrosinase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 activity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err="1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Tyrosinase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 extracted from mushrooms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Parameters tested include: Levels of substrate and enzyme, and Temperature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Week 2: Students design own experiment</a:t>
            </a:r>
          </a:p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2000" dirty="0"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dirty="0" err="1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MathBio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 Lab Unit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Week 1: Students create a mathematical model of enzyme activity</a:t>
            </a:r>
            <a:endParaRPr lang="en-US" sz="2000" dirty="0"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Uses Microsoft Excel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Can test levels of substrate and enzyme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Week 2: Traditional Lab Week 1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2000" dirty="0"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Outcomes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Reduces “investigative” aspect of lab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Increases student understanding of enzyme kinetics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9221"/>
          </a:xfrm>
        </p:spPr>
        <p:txBody>
          <a:bodyPr/>
          <a:lstStyle/>
          <a:p>
            <a:r>
              <a:rPr lang="en-US" sz="44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Enzyme Kinetics in Intro Biology</a:t>
            </a:r>
            <a:endParaRPr lang="en-US" sz="4400" dirty="0">
              <a:effectLst>
                <a:outerShdw blurRad="50800" dist="50800" dir="2700000" algn="tl" rotWithShape="0">
                  <a:srgbClr val="000000"/>
                </a:out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639773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9221"/>
          </a:xfrm>
        </p:spPr>
        <p:txBody>
          <a:bodyPr/>
          <a:lstStyle/>
          <a:p>
            <a:r>
              <a:rPr lang="en-US" sz="44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Enzyme Kinetics in Intro Biology</a:t>
            </a:r>
            <a:endParaRPr lang="en-US" sz="4400" dirty="0">
              <a:effectLst>
                <a:outerShdw blurRad="50800" dist="50800" dir="2700000" algn="tl" rotWithShape="0">
                  <a:srgbClr val="000000"/>
                </a:outerShdw>
              </a:effectLst>
              <a:latin typeface="Trebuchet MS"/>
              <a:cs typeface="Trebuchet MS"/>
            </a:endParaRPr>
          </a:p>
        </p:txBody>
      </p:sp>
      <p:pic>
        <p:nvPicPr>
          <p:cNvPr id="3" name="Picture 2" descr="Screen shot 2011-03-15 at 2.07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87" y="1179221"/>
            <a:ext cx="5502862" cy="1402691"/>
          </a:xfrm>
          <a:prstGeom prst="rect">
            <a:avLst/>
          </a:prstGeom>
          <a:effectLst>
            <a:outerShdw blurRad="50800" dist="76200" dir="2700000" algn="tl" rotWithShape="0">
              <a:srgbClr val="000000"/>
            </a:outerShdw>
          </a:effectLst>
        </p:spPr>
      </p:pic>
      <p:pic>
        <p:nvPicPr>
          <p:cNvPr id="5" name="Picture 4" descr="Screen shot 2011-03-15 at 2.08.2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" y="3104666"/>
            <a:ext cx="9144000" cy="371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802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20" y="1400408"/>
            <a:ext cx="8908203" cy="5376856"/>
          </a:xfrm>
          <a:prstGeom prst="rect">
            <a:avLst/>
          </a:prstGeom>
          <a:noFill/>
        </p:spPr>
        <p:txBody>
          <a:bodyPr wrap="square" lIns="82295" tIns="41148" rIns="82295" bIns="41148" rtlCol="0">
            <a:spAutoFit/>
          </a:bodyPr>
          <a:lstStyle/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Math minutes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Short modules that can be done in a classroom in 2-10 minutes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Modules are written with scripts and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Powerpoint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 presentations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Each module can be used in both disciplines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Sample modules: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Resolution of microscopes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Binomial probability for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Mendelian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 traits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Surface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Area:Volume</a:t>
            </a:r>
            <a:r>
              <a:rPr lang="en-US" sz="2400" dirty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ratio for cell size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err="1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Allometric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 scaling laws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err="1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Gigantothermy</a:t>
            </a:r>
            <a:endParaRPr lang="en-US" sz="2400" dirty="0" smtClean="0"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Modeling feedback to regulate respiration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Calculating stream discharge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9221"/>
          </a:xfrm>
        </p:spPr>
        <p:txBody>
          <a:bodyPr/>
          <a:lstStyle/>
          <a:p>
            <a:r>
              <a:rPr lang="en-US" sz="36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Incorporation of </a:t>
            </a:r>
            <a:r>
              <a:rPr lang="en-US" sz="36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MathBio</a:t>
            </a:r>
            <a:r>
              <a:rPr lang="en-US" sz="36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 concepts in majors-level Intro courses</a:t>
            </a:r>
            <a:endParaRPr lang="en-US" sz="3600" dirty="0">
              <a:effectLst>
                <a:outerShdw blurRad="50800" dist="50800" dir="2700000" algn="tl" rotWithShape="0">
                  <a:srgbClr val="000000"/>
                </a:out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229325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20" y="1740572"/>
            <a:ext cx="8908203" cy="4822859"/>
          </a:xfrm>
          <a:prstGeom prst="rect">
            <a:avLst/>
          </a:prstGeom>
          <a:noFill/>
        </p:spPr>
        <p:txBody>
          <a:bodyPr wrap="square" lIns="82295" tIns="41148" rIns="82295" bIns="41148" rtlCol="0">
            <a:spAutoFit/>
          </a:bodyPr>
          <a:lstStyle/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External grants for individual/team faculty research projects</a:t>
            </a:r>
          </a:p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Departments allowing a wider range of elective courses</a:t>
            </a:r>
          </a:p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MABI course designation</a:t>
            </a:r>
          </a:p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Physical Chemistry for Life Sciences course</a:t>
            </a:r>
          </a:p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Proposal for a Biochemistry and Molecular Biology major</a:t>
            </a:r>
            <a:endParaRPr lang="en-US" sz="2800" dirty="0"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Integrated STEM pathway for undecided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students</a:t>
            </a:r>
          </a:p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Collaborations with AT Still University (Clinical </a:t>
            </a:r>
            <a:r>
              <a:rPr lang="en-US" sz="280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Researcher Program)</a:t>
            </a:r>
            <a:endParaRPr lang="en-US" sz="2800" dirty="0" smtClean="0"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320" y="0"/>
            <a:ext cx="8028878" cy="1542058"/>
          </a:xfrm>
        </p:spPr>
        <p:txBody>
          <a:bodyPr/>
          <a:lstStyle/>
          <a:p>
            <a:r>
              <a:rPr lang="en-US" sz="40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Interesting </a:t>
            </a:r>
            <a:r>
              <a:rPr lang="en-US" sz="4000" dirty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P</a:t>
            </a:r>
            <a:r>
              <a:rPr lang="en-US" sz="40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roducts of the </a:t>
            </a:r>
            <a:r>
              <a:rPr lang="en-US" sz="40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MathBio</a:t>
            </a:r>
            <a:r>
              <a:rPr lang="en-US" sz="40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 Program</a:t>
            </a:r>
            <a:endParaRPr lang="en-US" sz="4000" dirty="0">
              <a:effectLst>
                <a:outerShdw blurRad="50800" dist="50800" dir="2700000" algn="tl" rotWithShape="0">
                  <a:srgbClr val="000000"/>
                </a:out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307284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r="47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567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</a:rPr>
              <a:t>Acknowledgements</a:t>
            </a:r>
            <a:endParaRPr lang="en-US" dirty="0">
              <a:solidFill>
                <a:srgbClr val="FFFFFF"/>
              </a:solidFill>
              <a:effectLst>
                <a:outerShdw blurRad="50800" dist="508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915" y="1012921"/>
            <a:ext cx="8229600" cy="569389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Truman State University</a:t>
            </a:r>
          </a:p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NSF-funded Research Learning Communities in Mathematical Biology program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PIs: Jason Miller, Pam Ryan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Biology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Brent Buckner, Laura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Fielden-Rechav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, Stephanie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Foré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, Stephen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Hudman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, Diane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Janick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-Buckner, Michael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Kelrick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, John Ma, Chad Montgomery, Tim Walston, Tony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Weisstein</a:t>
            </a:r>
            <a:endParaRPr lang="en-US" dirty="0" smtClean="0">
              <a:solidFill>
                <a:srgbClr val="FFFFFF"/>
              </a:solidFill>
              <a:effectLst>
                <a:outerShdw blurRad="50800" dist="50800" dir="2700000" algn="tl" rotWithShape="0">
                  <a:srgbClr val="000000"/>
                </a:outerShdw>
              </a:effectLst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Mathematics and Computer Science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Michael Adams, Jon Beck, Don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Bindner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, Dean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DeCock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, Alan Garvey, Todd Hammond, Hyun-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Joo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Kim, Bob Matthews, Jason Miller, Pam Ryan Phil Ryan, Scott Thatcher</a:t>
            </a:r>
          </a:p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Other faculty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Peter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Rolnick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(Physics)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A.T. Still University for Health Sciences – Brian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Degenhardt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, Rob Baer</a:t>
            </a:r>
          </a:p>
          <a:p>
            <a:pPr lvl="1"/>
            <a:endParaRPr lang="en-US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/>
                </a:outerShdw>
              </a:effectLst>
            </a:endParaRPr>
          </a:p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NSF-funded Scientists Prepared, Enriched, and Challenged Through Research-based Activities (SPECTRA) program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Jason Miller, Barbara Kramer, Tim Walston, Kelsey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Aurand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de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Razo</a:t>
            </a:r>
            <a:endParaRPr lang="en-US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425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r="47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797" y="1974444"/>
            <a:ext cx="8689553" cy="4515082"/>
          </a:xfrm>
          <a:prstGeom prst="rect">
            <a:avLst/>
          </a:prstGeom>
          <a:noFill/>
        </p:spPr>
        <p:txBody>
          <a:bodyPr wrap="square" lIns="82295" tIns="41148" rIns="82295" bIns="41148" rtlCol="0">
            <a:spAutoFit/>
          </a:bodyPr>
          <a:lstStyle/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Mathematical Biology Minor</a:t>
            </a:r>
          </a:p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Colloquium</a:t>
            </a:r>
          </a:p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Undergraduate </a:t>
            </a:r>
            <a:r>
              <a:rPr lang="en-US" sz="3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Research Teams</a:t>
            </a:r>
          </a:p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Upper</a:t>
            </a:r>
            <a:r>
              <a:rPr lang="en-US" sz="3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-level Electives</a:t>
            </a:r>
          </a:p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Calculus and Mathematical Methods for the 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Sciences</a:t>
            </a:r>
            <a:endParaRPr lang="en-US" sz="32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Increased </a:t>
            </a:r>
            <a:r>
              <a:rPr lang="en-US" sz="3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incorporation of interdisciplinary topics/modules in introductory 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courses</a:t>
            </a:r>
            <a:endParaRPr lang="en-US" sz="32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</p:txBody>
      </p:sp>
      <p:pic>
        <p:nvPicPr>
          <p:cNvPr id="5" name="Picture 4" descr="mathbio_log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44" y="172783"/>
            <a:ext cx="5789076" cy="1391365"/>
          </a:xfrm>
          <a:prstGeom prst="rect">
            <a:avLst/>
          </a:prstGeom>
          <a:solidFill>
            <a:schemeClr val="tx1"/>
          </a:solidFill>
          <a:effectLst>
            <a:outerShdw blurRad="76200" dist="88900" dir="2700000" algn="tl" rotWithShape="0">
              <a:prstClr val="black">
                <a:alpha val="9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10469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957" y="1339479"/>
            <a:ext cx="8908203" cy="4884415"/>
          </a:xfrm>
          <a:prstGeom prst="rect">
            <a:avLst/>
          </a:prstGeom>
          <a:noFill/>
        </p:spPr>
        <p:txBody>
          <a:bodyPr wrap="square" lIns="82295" tIns="41148" rIns="82295" bIns="41148" rtlCol="0">
            <a:spAutoFit/>
          </a:bodyPr>
          <a:lstStyle/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Portfolio-based Minor</a:t>
            </a:r>
          </a:p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15 credits (9 at 300+</a:t>
            </a:r>
            <a:r>
              <a:rPr lang="en-US" sz="3200" dirty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level)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Introduction to Mathematical Biology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3 research credits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2 readings or independent study credits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Regular attendance at </a:t>
            </a:r>
            <a:r>
              <a:rPr lang="en-US" sz="2800" dirty="0" err="1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MathBio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 Colloquium (or departmental seminar series)</a:t>
            </a:r>
            <a:endParaRPr lang="en-US" sz="2800" dirty="0"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Pre-approval of learning plan</a:t>
            </a:r>
          </a:p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Demonstrate proficiency in mathematical biology</a:t>
            </a:r>
            <a:endParaRPr lang="en-US" sz="2800" dirty="0"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957" y="125730"/>
            <a:ext cx="8908203" cy="962781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Mathematical Biology Minor</a:t>
            </a:r>
            <a:endParaRPr lang="en-US" dirty="0">
              <a:effectLst>
                <a:outerShdw blurRad="50800" dist="50800" dir="2700000" algn="tl" rotWithShape="0">
                  <a:srgbClr val="000000"/>
                </a:out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392763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957" y="1022446"/>
            <a:ext cx="8908203" cy="5746188"/>
          </a:xfrm>
          <a:prstGeom prst="rect">
            <a:avLst/>
          </a:prstGeom>
          <a:noFill/>
        </p:spPr>
        <p:txBody>
          <a:bodyPr wrap="square" lIns="82295" tIns="41148" rIns="82295" bIns="41148" rtlCol="0">
            <a:spAutoFit/>
          </a:bodyPr>
          <a:lstStyle/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600" dirty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Demonstrate proficiency in: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Modeling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Developing or applying a mathematical model in a biological context</a:t>
            </a:r>
            <a:endParaRPr lang="en-US" sz="2800" dirty="0"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Computation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Developing or applying computational tools in a biological context</a:t>
            </a:r>
            <a:endParaRPr lang="en-US" sz="2800" dirty="0"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Statistical Analysis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Statistical testing of a biological hypothesis</a:t>
            </a:r>
            <a:endParaRPr lang="en-US" sz="2800" dirty="0"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Data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Acquisition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Acquiring data on a biological phenomena</a:t>
            </a:r>
            <a:endParaRPr lang="en-US" sz="2800" dirty="0"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Research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Conducting open-ended research at the intersection of mathematics and biology</a:t>
            </a:r>
            <a:endParaRPr lang="en-US" sz="2400" dirty="0"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5730"/>
            <a:ext cx="9144000" cy="88719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Mathematical Biology Minor</a:t>
            </a:r>
            <a:endParaRPr lang="en-US" dirty="0">
              <a:effectLst>
                <a:outerShdw blurRad="50800" dist="50800" dir="2700000" algn="tl" rotWithShape="0">
                  <a:srgbClr val="000000"/>
                </a:out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559779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957" y="977092"/>
            <a:ext cx="8908203" cy="5869299"/>
          </a:xfrm>
          <a:prstGeom prst="rect">
            <a:avLst/>
          </a:prstGeom>
          <a:noFill/>
        </p:spPr>
        <p:txBody>
          <a:bodyPr wrap="square" lIns="82295" tIns="41148" rIns="82295" bIns="41148" rtlCol="0">
            <a:spAutoFit/>
          </a:bodyPr>
          <a:lstStyle/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Answer a biological question by employing mathematics/computation</a:t>
            </a:r>
          </a:p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3200" dirty="0" smtClean="0"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Interdisciplinary research teams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Faculty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Biology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Mathematics and Computer Science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Undergraduate students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Biology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Mathematics and Computer Science</a:t>
            </a:r>
          </a:p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3200" dirty="0" smtClean="0"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Learn how to speak the language of the other discipline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5730"/>
            <a:ext cx="9144000" cy="887190"/>
          </a:xfrm>
        </p:spPr>
        <p:txBody>
          <a:bodyPr/>
          <a:lstStyle/>
          <a:p>
            <a:r>
              <a:rPr lang="en-US" sz="44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Research in Mathematical Biology</a:t>
            </a:r>
            <a:endParaRPr lang="en-US" sz="4400" dirty="0">
              <a:effectLst>
                <a:outerShdw blurRad="50800" dist="50800" dir="2700000" algn="tl" rotWithShape="0">
                  <a:srgbClr val="000000"/>
                </a:out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751900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957" y="1022446"/>
            <a:ext cx="8908203" cy="5746188"/>
          </a:xfrm>
          <a:prstGeom prst="rect">
            <a:avLst/>
          </a:prstGeom>
          <a:noFill/>
        </p:spPr>
        <p:txBody>
          <a:bodyPr wrap="square" lIns="82295" tIns="41148" rIns="82295" bIns="41148" rtlCol="0">
            <a:spAutoFit/>
          </a:bodyPr>
          <a:lstStyle/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Year-long experience</a:t>
            </a:r>
            <a:endParaRPr lang="en-US" sz="3600" dirty="0" smtClean="0"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Spring – Research proposal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Read literature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Learn lab techniques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Write proposal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Summer – Conduct research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10-week research experience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Community experience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Fall – Technical report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Complete research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Write technical report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Present research in fall seminar, Student Research Conference, and external research conference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5730"/>
            <a:ext cx="9144000" cy="887190"/>
          </a:xfrm>
        </p:spPr>
        <p:txBody>
          <a:bodyPr/>
          <a:lstStyle/>
          <a:p>
            <a:r>
              <a:rPr lang="en-US" sz="44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Research in Mathematical Biology</a:t>
            </a:r>
            <a:endParaRPr lang="en-US" sz="4400" dirty="0">
              <a:effectLst>
                <a:outerShdw blurRad="50800" dist="50800" dir="2700000" algn="tl" rotWithShape="0">
                  <a:srgbClr val="000000"/>
                </a:out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248519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957" y="1022446"/>
            <a:ext cx="8908203" cy="5499967"/>
          </a:xfrm>
          <a:prstGeom prst="rect">
            <a:avLst/>
          </a:prstGeom>
          <a:noFill/>
        </p:spPr>
        <p:txBody>
          <a:bodyPr wrap="square" lIns="82295" tIns="41148" rIns="82295" bIns="41148" rtlCol="0">
            <a:spAutoFit/>
          </a:bodyPr>
          <a:lstStyle/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Projects at Truman State University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Dynamics of tick </a:t>
            </a:r>
            <a:r>
              <a:rPr lang="en-US" sz="2000" dirty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p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opulations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Modeling the effect of CO</a:t>
            </a:r>
            <a:r>
              <a:rPr lang="en-US" sz="2000" baseline="-25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2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 on plant shoot architecture and flowering pattern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Separating the effects of genetic drift and natural selection using a modification of Tajima’s D statistic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Measuring and standardizing osteopathic manipulations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Visualizing and modeling cellular networks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Synthetic biology for research and teaching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Automated annotation of the maize genome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Using GIS to model endangered plant populations on Missouri glades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Visualizing and modeling </a:t>
            </a:r>
            <a:r>
              <a:rPr lang="en-US" sz="2000" dirty="0" err="1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gravitropism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 on flax roots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Calculating and modeling digestive efficiency and foraging behaviors in snakes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Population modeling with </a:t>
            </a:r>
            <a:r>
              <a:rPr lang="en-US" sz="2000" i="1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Paramecia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and </a:t>
            </a:r>
            <a:r>
              <a:rPr lang="en-US" sz="2000" i="1" dirty="0" err="1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Dudinia</a:t>
            </a:r>
            <a:endParaRPr lang="en-US" sz="2000" i="1" dirty="0" smtClean="0"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Identification of bat species based on echolocation calls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Modeling tick prey-seeking behaviors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5730"/>
            <a:ext cx="9144000" cy="887190"/>
          </a:xfrm>
        </p:spPr>
        <p:txBody>
          <a:bodyPr/>
          <a:lstStyle/>
          <a:p>
            <a:r>
              <a:rPr lang="en-US" sz="44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Research in Mathematical Biology</a:t>
            </a:r>
            <a:endParaRPr lang="en-US" sz="4400" dirty="0">
              <a:effectLst>
                <a:outerShdw blurRad="50800" dist="50800" dir="2700000" algn="tl" rotWithShape="0">
                  <a:srgbClr val="000000"/>
                </a:out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92414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837" y="916620"/>
            <a:ext cx="8908203" cy="5930854"/>
          </a:xfrm>
          <a:prstGeom prst="rect">
            <a:avLst/>
          </a:prstGeom>
          <a:noFill/>
        </p:spPr>
        <p:txBody>
          <a:bodyPr wrap="square" lIns="82295" tIns="41148" rIns="82295" bIns="41148" rtlCol="0">
            <a:spAutoFit/>
          </a:bodyPr>
          <a:lstStyle/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Introduction to Mathematical Biology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Team-taught by faculty member in both disciplines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Module-based topics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Lecture and lab (typically engaging biological and computational approaches)</a:t>
            </a:r>
          </a:p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Offered regularly: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Bioinformatics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Biometry</a:t>
            </a:r>
          </a:p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3200" dirty="0"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Offered on as-needed/requested basis: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Introduction to Scientific Computing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Biostatistics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0140"/>
            <a:ext cx="9144000" cy="88719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Electives in </a:t>
            </a:r>
            <a:r>
              <a:rPr lang="en-US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MathBio</a:t>
            </a:r>
            <a:endParaRPr lang="en-US" dirty="0">
              <a:effectLst>
                <a:outerShdw blurRad="50800" dist="50800" dir="2700000" algn="tl" rotWithShape="0">
                  <a:srgbClr val="000000"/>
                </a:out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891670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20" y="1028888"/>
            <a:ext cx="8908203" cy="5161413"/>
          </a:xfrm>
          <a:prstGeom prst="rect">
            <a:avLst/>
          </a:prstGeom>
          <a:noFill/>
        </p:spPr>
        <p:txBody>
          <a:bodyPr wrap="square" lIns="82295" tIns="41148" rIns="82295" bIns="41148" rtlCol="0">
            <a:spAutoFit/>
          </a:bodyPr>
          <a:lstStyle/>
          <a:p>
            <a:pPr marL="514345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Calculus and Mathematical Methods for the Life Sciences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Pilot: Fall 2011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Goal: Engage Biology and Agriculture majors in practical applications of the Calculus and other advanced mathematics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Substitutes for Calculus I requirement in both degrees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Does not fulfill Calculus II pre-requisites</a:t>
            </a:r>
          </a:p>
          <a:p>
            <a:pPr marL="971545" lvl="1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Topics in course: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Differential and integral calculus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Partial derivatives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Basic statistics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Matrix theory</a:t>
            </a:r>
          </a:p>
          <a:p>
            <a:pPr marL="1428745" lvl="2" indent="-514345" defTabSz="82296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effectLst>
                  <a:outerShdw blurRad="107950" dist="63500" dir="2700000" algn="tl" rotWithShape="0">
                    <a:prstClr val="black">
                      <a:alpha val="98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  <a:sym typeface="Chalkboard" charset="0"/>
              </a:rPr>
              <a:t>Mathematical modeling</a:t>
            </a:r>
            <a:endParaRPr lang="en-US" sz="2400" dirty="0" smtClean="0">
              <a:solidFill>
                <a:srgbClr val="FFFFFF"/>
              </a:solidFill>
              <a:effectLst>
                <a:outerShdw blurRad="107950" dist="63500" dir="2700000" algn="tl" rotWithShape="0">
                  <a:prstClr val="black">
                    <a:alpha val="98000"/>
                  </a:prstClr>
                </a:outerShdw>
              </a:effectLst>
              <a:latin typeface="Trebuchet MS"/>
              <a:ea typeface="ＭＳ Ｐゴシック" charset="0"/>
              <a:cs typeface="Trebuchet MS"/>
              <a:sym typeface="Chalkboard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7093"/>
          </a:xfrm>
        </p:spPr>
        <p:txBody>
          <a:bodyPr/>
          <a:lstStyle/>
          <a:p>
            <a:r>
              <a:rPr lang="en-US" sz="48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Revisions to Calculus Sequence</a:t>
            </a:r>
            <a:endParaRPr lang="en-US" sz="4800" dirty="0">
              <a:effectLst>
                <a:outerShdw blurRad="50800" dist="50800" dir="2700000" algn="tl" rotWithShape="0">
                  <a:srgbClr val="000000"/>
                </a:outerShdw>
              </a:effectLst>
              <a:latin typeface="Trebuchet MS"/>
              <a:cs typeface="Trebuchet MS"/>
            </a:endParaRPr>
          </a:p>
        </p:txBody>
      </p:sp>
      <p:pic>
        <p:nvPicPr>
          <p:cNvPr id="5" name="Picture 4" descr="spectra_2009_11_02_pantone_black_blue_notra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270" y="5980099"/>
            <a:ext cx="3342824" cy="626562"/>
          </a:xfrm>
          <a:prstGeom prst="rect">
            <a:avLst/>
          </a:prstGeom>
          <a:effectLst>
            <a:outerShdw blurRad="50800" dist="63500" dir="2700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7849426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halkboard"/>
        <a:ea typeface=""/>
        <a:cs typeface=""/>
      </a:majorFont>
      <a:minorFont>
        <a:latin typeface="Chalkbo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stealth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68" charset="0"/>
            <a:sym typeface="Chalkboard" pitchFamily="6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stealth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pitchFamily="68" charset="0"/>
            <a:sym typeface="Chalkboard" pitchFamily="68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</TotalTime>
  <Words>1076</Words>
  <Application>Microsoft Macintosh PowerPoint</Application>
  <PresentationFormat>On-screen Show (4:3)</PresentationFormat>
  <Paragraphs>191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1_Title &amp; Bullets</vt:lpstr>
      <vt:lpstr>Mathematical Biology at Truman State University</vt:lpstr>
      <vt:lpstr>PowerPoint Presentation</vt:lpstr>
      <vt:lpstr>Mathematical Biology Minor</vt:lpstr>
      <vt:lpstr>Mathematical Biology Minor</vt:lpstr>
      <vt:lpstr>Research in Mathematical Biology</vt:lpstr>
      <vt:lpstr>Research in Mathematical Biology</vt:lpstr>
      <vt:lpstr>Research in Mathematical Biology</vt:lpstr>
      <vt:lpstr>Electives in MathBio</vt:lpstr>
      <vt:lpstr>Revisions to Calculus Sequence</vt:lpstr>
      <vt:lpstr>Revisions to Calculus Sequence</vt:lpstr>
      <vt:lpstr>Incorporation of MathBio concepts in majors-level Intro courses</vt:lpstr>
      <vt:lpstr>Enzyme Kinetics in Intro Biology</vt:lpstr>
      <vt:lpstr>Enzyme Kinetics in Intro Biology</vt:lpstr>
      <vt:lpstr>Enzyme Kinetics in Intro Biology</vt:lpstr>
      <vt:lpstr>Incorporation of MathBio concepts in majors-level Intro courses</vt:lpstr>
      <vt:lpstr>Interesting Products of the MathBio Program</vt:lpstr>
      <vt:lpstr>Acknowledgements</vt:lpstr>
    </vt:vector>
  </TitlesOfParts>
  <Company>Truman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Biology at Truman State University</dc:title>
  <dc:creator>Tim Walston</dc:creator>
  <cp:lastModifiedBy>Tim Walston</cp:lastModifiedBy>
  <cp:revision>24</cp:revision>
  <dcterms:created xsi:type="dcterms:W3CDTF">2011-03-07T21:47:11Z</dcterms:created>
  <dcterms:modified xsi:type="dcterms:W3CDTF">2011-03-16T17:54:52Z</dcterms:modified>
</cp:coreProperties>
</file>