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5143500" type="screen16x9"/>
  <p:notesSz cx="6858000" cy="9144000"/>
  <p:embeddedFontLst>
    <p:embeddedFont>
      <p:font typeface="Lato" panose="020B0604020202020204" charset="0"/>
      <p:regular r:id="rId38"/>
      <p:bold r:id="rId39"/>
      <p:italic r:id="rId40"/>
      <p:boldItalic r:id="rId41"/>
    </p:embeddedFont>
    <p:embeddedFont>
      <p:font typeface="Raleway" panose="020B0604020202020204" charset="0"/>
      <p:regular r:id="rId42"/>
      <p:bold r:id="rId43"/>
      <p:italic r:id="rId44"/>
      <p:boldItalic r:id="rId4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77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5.fntdata"/><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3.fntdata"/><Relationship Id="rId45"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6.fntdata"/><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726a33f9e3_0_2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726a33f9e3_0_2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7f93ba3dc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7f93ba3d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 minutes break</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726a33f9e3_0_2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726a33f9e3_0_2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72b55734f1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72b55734f1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 minutes break</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72f609a2b3_1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72f609a2b3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726a33f9e3_0_2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726a33f9e3_0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728b48d086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728b48d086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72f609a2b3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72f609a2b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72f609a2b3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72f609a2b3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726a33f9e3_0_2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726a33f9e3_0_2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726a33f9e3_0_2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726a33f9e3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728b48d086_1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728b48d086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72b55734f1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72b55734f1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728b48d086_1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728b48d086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728b48d086_1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728b48d086_1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728b48d086_1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728b48d086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728b48d086_1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728b48d086_1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726a33f9e3_0_2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726a33f9e3_0_2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72f609a2b3_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72f609a2b3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72f609a2b3_2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72f609a2b3_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72f609a2b3_5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72f609a2b3_5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728b48d086_1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728b48d086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Short Break</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72f609a2b3_5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72f609a2b3_5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7f93ba3dc0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7f93ba3dc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72f609a2b3_1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72f609a2b3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726a33f9e3_0_2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726a33f9e3_0_2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72b55734f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72b55734f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72f609a2b3_5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72f609a2b3_5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726a33f9e3_0_1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726a33f9e3_0_1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726a33f9e3_0_2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726a33f9e3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28b48d08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28b48d08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26a33f9e3_0_2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26a33f9e3_0_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2b55734f1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2b55734f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728b48d086_1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728b48d086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rgbClr val="D9EA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s://www.youtube.com/watch?v=inpok4MKVLM"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hyperlink" Target="https://counseling.umbc.edu/workshops/" TargetMode="External"/><Relationship Id="rId4" Type="http://schemas.openxmlformats.org/officeDocument/2006/relationships/hyperlink" Target="https://umbc.welltrack.com/"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https://counseling.umbc.edu/workshops/"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thehotline.org"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counseling.umbc.edu/resources/covid-19-resource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counseling.umbc.edu/"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7950" y="1199975"/>
            <a:ext cx="7688100" cy="166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Skills for Success</a:t>
            </a:r>
            <a:endParaRPr/>
          </a:p>
        </p:txBody>
      </p:sp>
      <p:sp>
        <p:nvSpPr>
          <p:cNvPr id="87" name="Google Shape;87;p13"/>
          <p:cNvSpPr txBox="1">
            <a:spLocks noGrp="1"/>
          </p:cNvSpPr>
          <p:nvPr>
            <p:ph type="subTitle" idx="1"/>
          </p:nvPr>
        </p:nvSpPr>
        <p:spPr>
          <a:xfrm>
            <a:off x="727950" y="2111825"/>
            <a:ext cx="7688100" cy="3031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a:highlight>
                  <a:srgbClr val="00FF00"/>
                </a:highlight>
              </a:rPr>
              <a:t>Session I:     Procrastination</a:t>
            </a:r>
            <a:endParaRPr sz="1800" b="1">
              <a:highlight>
                <a:srgbClr val="00FF00"/>
              </a:highlight>
            </a:endParaRPr>
          </a:p>
          <a:p>
            <a:pPr marL="0" lvl="0" indent="0" algn="l" rtl="0">
              <a:spcBef>
                <a:spcPts val="0"/>
              </a:spcBef>
              <a:spcAft>
                <a:spcPts val="0"/>
              </a:spcAft>
              <a:buNone/>
            </a:pPr>
            <a:r>
              <a:rPr lang="en" sz="1800" b="1"/>
              <a:t>Session II:   Stress Management</a:t>
            </a:r>
            <a:endParaRPr sz="1800" b="1"/>
          </a:p>
          <a:p>
            <a:pPr marL="0" lvl="0" indent="0" algn="l" rtl="0">
              <a:spcBef>
                <a:spcPts val="0"/>
              </a:spcBef>
              <a:spcAft>
                <a:spcPts val="0"/>
              </a:spcAft>
              <a:buNone/>
            </a:pPr>
            <a:r>
              <a:rPr lang="en" sz="1800" b="1"/>
              <a:t>Session III: Time Management </a:t>
            </a:r>
            <a:endParaRPr sz="1800" b="1"/>
          </a:p>
          <a:p>
            <a:pPr marL="0" lvl="0" indent="0" algn="l" rtl="0">
              <a:spcBef>
                <a:spcPts val="0"/>
              </a:spcBef>
              <a:spcAft>
                <a:spcPts val="0"/>
              </a:spcAft>
              <a:buNone/>
            </a:pPr>
            <a:r>
              <a:rPr lang="en" sz="1800" b="1"/>
              <a:t>Session IV: Test Anxiety</a:t>
            </a:r>
            <a:endParaRPr sz="1800" b="1"/>
          </a:p>
          <a:p>
            <a:pPr marL="0" lvl="0" indent="0" algn="l" rtl="0">
              <a:spcBef>
                <a:spcPts val="0"/>
              </a:spcBef>
              <a:spcAft>
                <a:spcPts val="0"/>
              </a:spcAft>
              <a:buNone/>
            </a:pPr>
            <a:r>
              <a:rPr lang="en" sz="1800" b="1"/>
              <a:t>Session V:   Motivation</a:t>
            </a:r>
            <a:endParaRPr sz="1800" b="1"/>
          </a:p>
          <a:p>
            <a:pPr marL="0" lvl="0" indent="0" algn="l" rtl="0">
              <a:spcBef>
                <a:spcPts val="0"/>
              </a:spcBef>
              <a:spcAft>
                <a:spcPts val="0"/>
              </a:spcAft>
              <a:buNone/>
            </a:pPr>
            <a:r>
              <a:rPr lang="en" sz="1800" b="1"/>
              <a:t>Session VI: Getting Through Finals</a:t>
            </a:r>
            <a:endParaRPr sz="1800" b="1"/>
          </a:p>
          <a:p>
            <a:pPr marL="0" lvl="0" indent="0" algn="l" rtl="0">
              <a:spcBef>
                <a:spcPts val="0"/>
              </a:spcBef>
              <a:spcAft>
                <a:spcPts val="0"/>
              </a:spcAft>
              <a:buNone/>
            </a:pPr>
            <a:endParaRPr sz="1800" b="1"/>
          </a:p>
          <a:p>
            <a:pPr marL="0" lvl="0" indent="0" algn="l" rtl="0">
              <a:spcBef>
                <a:spcPts val="0"/>
              </a:spcBef>
              <a:spcAft>
                <a:spcPts val="0"/>
              </a:spcAft>
              <a:buNone/>
            </a:pPr>
            <a:r>
              <a:rPr lang="en" sz="1800" b="1"/>
              <a:t>Presenter: Helen Ding, Moderator: Ishita Arora</a:t>
            </a:r>
            <a:endParaRPr sz="1800" b="1"/>
          </a:p>
          <a:p>
            <a:pPr marL="0" lvl="0" indent="0" algn="l" rtl="0">
              <a:spcBef>
                <a:spcPts val="0"/>
              </a:spcBef>
              <a:spcAft>
                <a:spcPts val="0"/>
              </a:spcAft>
              <a:buNone/>
            </a:pPr>
            <a:r>
              <a:rPr lang="en" sz="1800" b="1"/>
              <a:t>UMBC Counseling Center</a:t>
            </a:r>
            <a:endParaRPr sz="18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Do You Procrastinate?</a:t>
            </a:r>
            <a:endParaRPr/>
          </a:p>
        </p:txBody>
      </p:sp>
      <p:sp>
        <p:nvSpPr>
          <p:cNvPr id="142" name="Google Shape;142;p22"/>
          <p:cNvSpPr txBox="1">
            <a:spLocks noGrp="1"/>
          </p:cNvSpPr>
          <p:nvPr>
            <p:ph type="body" idx="1"/>
          </p:nvPr>
        </p:nvSpPr>
        <p:spPr>
          <a:xfrm>
            <a:off x="729450" y="2078875"/>
            <a:ext cx="7688700" cy="28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Please use the chat feature to share your procrastination experience:</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What are some thoughts that occur to you when you procrastinate?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Why do you think you procrastinate?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How  do you feel when you procrastinate?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What are some activities that  you do when you procrastinate?</a:t>
            </a: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Solutions You Have Tried</a:t>
            </a:r>
            <a:endParaRPr/>
          </a:p>
        </p:txBody>
      </p:sp>
      <p:sp>
        <p:nvSpPr>
          <p:cNvPr id="153" name="Google Shape;153;p2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Using the chat function, please comment on how  you have tried to stop procrastination?</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What worked?</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What doesn’t work?</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What makes it hard to stop procrastinating?</a:t>
            </a:r>
            <a:endParaRPr>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5"/>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Common Forms of Procrastination</a:t>
            </a:r>
            <a:endParaRPr/>
          </a:p>
        </p:txBody>
      </p:sp>
      <p:sp>
        <p:nvSpPr>
          <p:cNvPr id="164" name="Google Shape;164;p26"/>
          <p:cNvSpPr txBox="1">
            <a:spLocks noGrp="1"/>
          </p:cNvSpPr>
          <p:nvPr>
            <p:ph type="body" idx="1"/>
          </p:nvPr>
        </p:nvSpPr>
        <p:spPr>
          <a:xfrm>
            <a:off x="729450" y="1853850"/>
            <a:ext cx="7688700" cy="34053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Clr>
                <a:srgbClr val="000000"/>
              </a:buClr>
              <a:buSzPts val="1300"/>
              <a:buChar char="●"/>
            </a:pPr>
            <a:r>
              <a:rPr lang="en">
                <a:solidFill>
                  <a:srgbClr val="000000"/>
                </a:solidFill>
              </a:rPr>
              <a:t>Wishful thinking, if I ignore the task, there is no task.</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Underestimate the amount of time it will take to do a task.</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Self deception about the importance of an assignment.</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Substitute with another worthy task, i.e. cleaning or exercising.</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Tell yourself ‘minor’ delays are harmless.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Commit to the task in form but not in substance.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Work only on  one part of the task.</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Spend too much time choosing between options rather than making a choice and  doing the work.</a:t>
            </a: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Why Do We Procrastinate?</a:t>
            </a:r>
            <a:endParaRPr/>
          </a:p>
        </p:txBody>
      </p:sp>
      <p:sp>
        <p:nvSpPr>
          <p:cNvPr id="170" name="Google Shape;170;p27"/>
          <p:cNvSpPr txBox="1">
            <a:spLocks noGrp="1"/>
          </p:cNvSpPr>
          <p:nvPr>
            <p:ph type="body" idx="1"/>
          </p:nvPr>
        </p:nvSpPr>
        <p:spPr>
          <a:xfrm>
            <a:off x="729450" y="2078875"/>
            <a:ext cx="7688700" cy="2685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Definition of Procrastination: The avoidance of doing work that needs to be done.</a:t>
            </a:r>
            <a:endParaRPr>
              <a:solidFill>
                <a:srgbClr val="000000"/>
              </a:solidFill>
            </a:endParaRPr>
          </a:p>
          <a:p>
            <a:pPr marL="0" lvl="0" indent="0" algn="l" rtl="0">
              <a:spcBef>
                <a:spcPts val="1600"/>
              </a:spcBef>
              <a:spcAft>
                <a:spcPts val="0"/>
              </a:spcAft>
              <a:buNone/>
            </a:pPr>
            <a:r>
              <a:rPr lang="en">
                <a:solidFill>
                  <a:srgbClr val="000000"/>
                </a:solidFill>
              </a:rPr>
              <a:t>Avoidance is one of the FFF responses to stress: Flight, Fight, Freeze.</a:t>
            </a:r>
            <a:endParaRPr>
              <a:solidFill>
                <a:srgbClr val="000000"/>
              </a:solidFill>
            </a:endParaRPr>
          </a:p>
          <a:p>
            <a:pPr marL="0" lvl="0" indent="0" algn="l" rtl="0">
              <a:spcBef>
                <a:spcPts val="1600"/>
              </a:spcBef>
              <a:spcAft>
                <a:spcPts val="0"/>
              </a:spcAft>
              <a:buNone/>
            </a:pPr>
            <a:r>
              <a:rPr lang="en">
                <a:solidFill>
                  <a:srgbClr val="000000"/>
                </a:solidFill>
              </a:rPr>
              <a:t>Procrastination is a common and reasonable coping method: </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We all use FFF to protect ourselves from overwhelming stress. </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Sometimes, we can overestimate the stress, and engage in unnecessary FFF response.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To reduce procrastination, we need to reduce the threat and stress of our tasks.</a:t>
            </a:r>
            <a:endParaRPr>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Common Causes: Anxiety</a:t>
            </a:r>
            <a:endParaRPr/>
          </a:p>
        </p:txBody>
      </p:sp>
      <p:sp>
        <p:nvSpPr>
          <p:cNvPr id="176" name="Google Shape;176;p28"/>
          <p:cNvSpPr txBox="1">
            <a:spLocks noGrp="1"/>
          </p:cNvSpPr>
          <p:nvPr>
            <p:ph type="body" idx="1"/>
          </p:nvPr>
        </p:nvSpPr>
        <p:spPr>
          <a:xfrm>
            <a:off x="729450" y="1853850"/>
            <a:ext cx="7688700" cy="328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Perfectionism: I won’t be able to get it right.</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It’s hard to start if you aim very high, aim for progress, you can always make improvements.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If you can’t find the right way to start, start by doing the worst job ever, then go back and edit.</a:t>
            </a:r>
            <a:endParaRPr>
              <a:solidFill>
                <a:srgbClr val="000000"/>
              </a:solidFill>
            </a:endParaRPr>
          </a:p>
          <a:p>
            <a:pPr marL="0" lvl="0" indent="0" algn="l" rtl="0">
              <a:spcBef>
                <a:spcPts val="1600"/>
              </a:spcBef>
              <a:spcAft>
                <a:spcPts val="0"/>
              </a:spcAft>
              <a:buNone/>
            </a:pPr>
            <a:r>
              <a:rPr lang="en">
                <a:solidFill>
                  <a:srgbClr val="000000"/>
                </a:solidFill>
              </a:rPr>
              <a:t>Evaluation Anxiety:  What if I get a bad grade?</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Everything I do leads to learning  and will help me in the long term to get better grades. </a:t>
            </a:r>
            <a:endParaRPr>
              <a:solidFill>
                <a:srgbClr val="000000"/>
              </a:solidFill>
            </a:endParaRPr>
          </a:p>
          <a:p>
            <a:pPr marL="0" lvl="0" indent="0" algn="l" rtl="0">
              <a:spcBef>
                <a:spcPts val="1600"/>
              </a:spcBef>
              <a:spcAft>
                <a:spcPts val="0"/>
              </a:spcAft>
              <a:buNone/>
            </a:pPr>
            <a:r>
              <a:rPr lang="en">
                <a:solidFill>
                  <a:srgbClr val="000000"/>
                </a:solidFill>
              </a:rPr>
              <a:t>Fear of the Unknown: I have never done this before, how do I know if I’m even doing it right?</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There is always a first time. All I can do is try my best. </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Whatever I do this time will make it easier the next time.</a:t>
            </a:r>
            <a:endParaRPr>
              <a:solidFill>
                <a:srgbClr val="000000"/>
              </a:solidFill>
            </a:endParaRPr>
          </a:p>
          <a:p>
            <a:pPr marL="457200" lvl="0" indent="0" algn="l" rtl="0">
              <a:spcBef>
                <a:spcPts val="1600"/>
              </a:spcBef>
              <a:spcAft>
                <a:spcPts val="0"/>
              </a:spcAft>
              <a:buNone/>
            </a:pPr>
            <a:endParaRPr>
              <a:solidFill>
                <a:srgbClr val="000000"/>
              </a:solidFill>
            </a:endParaRPr>
          </a:p>
          <a:p>
            <a:pPr marL="457200" lvl="0" indent="0" algn="l" rtl="0">
              <a:spcBef>
                <a:spcPts val="1600"/>
              </a:spcBef>
              <a:spcAft>
                <a:spcPts val="1600"/>
              </a:spcAft>
              <a:buNone/>
            </a:pPr>
            <a:endParaRPr>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Common Causes: Lack of Motivation</a:t>
            </a:r>
            <a:endParaRPr/>
          </a:p>
          <a:p>
            <a:pPr marL="0" lvl="0" indent="0" algn="l" rtl="0">
              <a:spcBef>
                <a:spcPts val="0"/>
              </a:spcBef>
              <a:spcAft>
                <a:spcPts val="0"/>
              </a:spcAft>
              <a:buNone/>
            </a:pPr>
            <a:endParaRPr/>
          </a:p>
        </p:txBody>
      </p:sp>
      <p:sp>
        <p:nvSpPr>
          <p:cNvPr id="182" name="Google Shape;182;p29"/>
          <p:cNvSpPr txBox="1">
            <a:spLocks noGrp="1"/>
          </p:cNvSpPr>
          <p:nvPr>
            <p:ph type="body" idx="1"/>
          </p:nvPr>
        </p:nvSpPr>
        <p:spPr>
          <a:xfrm>
            <a:off x="729450" y="2078875"/>
            <a:ext cx="7688700" cy="2942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Lack of relevance. Ex: This has nothing to do with my life.</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Reframe it, remember how short term tasks relate to long term goals.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Let go of some tasks that really are meaningless to you.</a:t>
            </a:r>
            <a:endParaRPr>
              <a:solidFill>
                <a:srgbClr val="000000"/>
              </a:solidFill>
            </a:endParaRPr>
          </a:p>
          <a:p>
            <a:pPr marL="0" lvl="0" indent="0" algn="l" rtl="0">
              <a:spcBef>
                <a:spcPts val="1600"/>
              </a:spcBef>
              <a:spcAft>
                <a:spcPts val="0"/>
              </a:spcAft>
              <a:buNone/>
            </a:pPr>
            <a:r>
              <a:rPr lang="en">
                <a:solidFill>
                  <a:srgbClr val="000000"/>
                </a:solidFill>
              </a:rPr>
              <a:t>Doing it for someone else instead of  yourself. Ex: I don’t even want to take this class.</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Explore and honor your personal  goals and values in life.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Goals may be long term, but values are how you want to live right now, day to day.</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Find a way to carry out your task that honors your values.</a:t>
            </a:r>
            <a:endParaRPr>
              <a:solidFill>
                <a:srgbClr val="000000"/>
              </a:solidFill>
            </a:endParaRPr>
          </a:p>
          <a:p>
            <a:pPr marL="1371600" lvl="1" indent="-298450" algn="l" rtl="0">
              <a:spcBef>
                <a:spcPts val="0"/>
              </a:spcBef>
              <a:spcAft>
                <a:spcPts val="0"/>
              </a:spcAft>
              <a:buClr>
                <a:srgbClr val="000000"/>
              </a:buClr>
              <a:buSzPts val="1100"/>
              <a:buChar char="○"/>
            </a:pPr>
            <a:r>
              <a:rPr lang="en">
                <a:solidFill>
                  <a:srgbClr val="000000"/>
                </a:solidFill>
              </a:rPr>
              <a:t>Ex: If you value friendship, can you find a study partner and support each other?</a:t>
            </a:r>
            <a:endParaRPr>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a:t>Common Causes: Knowledge Barrier</a:t>
            </a:r>
            <a:endParaRPr/>
          </a:p>
        </p:txBody>
      </p:sp>
      <p:sp>
        <p:nvSpPr>
          <p:cNvPr id="188" name="Google Shape;188;p30"/>
          <p:cNvSpPr txBox="1">
            <a:spLocks noGrp="1"/>
          </p:cNvSpPr>
          <p:nvPr>
            <p:ph type="body" idx="1"/>
          </p:nvPr>
        </p:nvSpPr>
        <p:spPr>
          <a:xfrm>
            <a:off x="729450" y="1979225"/>
            <a:ext cx="7688700" cy="2974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Lack of confidence in my skills. Ex: I’m not good at writing. </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Do a reality check, is my opinion of myself accurate? </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I have a choice in how I talk to myself. I can choose to judge myself or to support myself.</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The more I believe in myself, the easier it will be for me to try to do the work.</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The more I try and practice, the more I can improve.</a:t>
            </a:r>
            <a:endParaRPr>
              <a:solidFill>
                <a:srgbClr val="000000"/>
              </a:solidFill>
            </a:endParaRPr>
          </a:p>
          <a:p>
            <a:pPr marL="0" lvl="0" indent="0" algn="l" rtl="0">
              <a:spcBef>
                <a:spcPts val="1600"/>
              </a:spcBef>
              <a:spcAft>
                <a:spcPts val="0"/>
              </a:spcAft>
              <a:buNone/>
            </a:pPr>
            <a:r>
              <a:rPr lang="en">
                <a:solidFill>
                  <a:srgbClr val="000000"/>
                </a:solidFill>
              </a:rPr>
              <a:t>Lack of specific tools or background knowledge. Ex: I don’t know how to do online research.</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It’s normal to need help. Everyone needs help sometimes. </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It’s great that I can recognize where I need more skills, so that I can reach out for specific help.</a:t>
            </a:r>
            <a:endParaRPr>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Make SMART Goals</a:t>
            </a:r>
            <a:endParaRPr/>
          </a:p>
        </p:txBody>
      </p:sp>
      <p:sp>
        <p:nvSpPr>
          <p:cNvPr id="194" name="Google Shape;194;p31"/>
          <p:cNvSpPr txBox="1">
            <a:spLocks noGrp="1"/>
          </p:cNvSpPr>
          <p:nvPr>
            <p:ph type="body" idx="1"/>
          </p:nvPr>
        </p:nvSpPr>
        <p:spPr>
          <a:xfrm>
            <a:off x="729450" y="1987350"/>
            <a:ext cx="7688700" cy="290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rgbClr val="000000"/>
                </a:solidFill>
              </a:rPr>
              <a:t>S</a:t>
            </a:r>
            <a:r>
              <a:rPr lang="en">
                <a:solidFill>
                  <a:srgbClr val="000000"/>
                </a:solidFill>
              </a:rPr>
              <a:t>pecific - Divide big assignments into clear, well-defined tasks that take 5 to 30  minutes. </a:t>
            </a:r>
            <a:endParaRPr>
              <a:solidFill>
                <a:srgbClr val="000000"/>
              </a:solidFill>
            </a:endParaRPr>
          </a:p>
          <a:p>
            <a:pPr marL="0" lvl="0" indent="0" algn="l" rtl="0">
              <a:spcBef>
                <a:spcPts val="1600"/>
              </a:spcBef>
              <a:spcAft>
                <a:spcPts val="0"/>
              </a:spcAft>
              <a:buNone/>
            </a:pPr>
            <a:r>
              <a:rPr lang="en" sz="1400" b="1">
                <a:solidFill>
                  <a:srgbClr val="000000"/>
                </a:solidFill>
              </a:rPr>
              <a:t>M</a:t>
            </a:r>
            <a:r>
              <a:rPr lang="en">
                <a:solidFill>
                  <a:srgbClr val="000000"/>
                </a:solidFill>
              </a:rPr>
              <a:t>easurable - Obvious whether or not you’ve met the goal. Set a goal and stick to it.</a:t>
            </a:r>
            <a:endParaRPr>
              <a:solidFill>
                <a:srgbClr val="000000"/>
              </a:solidFill>
            </a:endParaRPr>
          </a:p>
          <a:p>
            <a:pPr marL="0" lvl="0" indent="0" algn="l" rtl="0">
              <a:spcBef>
                <a:spcPts val="1600"/>
              </a:spcBef>
              <a:spcAft>
                <a:spcPts val="0"/>
              </a:spcAft>
              <a:buNone/>
            </a:pPr>
            <a:r>
              <a:rPr lang="en" sz="1400" b="1">
                <a:solidFill>
                  <a:srgbClr val="000000"/>
                </a:solidFill>
              </a:rPr>
              <a:t>A</a:t>
            </a:r>
            <a:r>
              <a:rPr lang="en">
                <a:solidFill>
                  <a:srgbClr val="000000"/>
                </a:solidFill>
              </a:rPr>
              <a:t>ttainable - Can realistically be accomplished. If it can’t be done under 30 minutes, break it down more.</a:t>
            </a:r>
            <a:endParaRPr>
              <a:solidFill>
                <a:srgbClr val="000000"/>
              </a:solidFill>
            </a:endParaRPr>
          </a:p>
          <a:p>
            <a:pPr marL="0" lvl="0" indent="0" algn="l" rtl="0">
              <a:spcBef>
                <a:spcPts val="1600"/>
              </a:spcBef>
              <a:spcAft>
                <a:spcPts val="0"/>
              </a:spcAft>
              <a:buNone/>
            </a:pPr>
            <a:r>
              <a:rPr lang="en" sz="1400" b="1">
                <a:solidFill>
                  <a:srgbClr val="000000"/>
                </a:solidFill>
              </a:rPr>
              <a:t>R</a:t>
            </a:r>
            <a:r>
              <a:rPr lang="en">
                <a:solidFill>
                  <a:srgbClr val="000000"/>
                </a:solidFill>
              </a:rPr>
              <a:t>elevant - Pertain to your long term goals and values. You won’t do anything that you don’t want to do.</a:t>
            </a:r>
            <a:endParaRPr>
              <a:solidFill>
                <a:srgbClr val="000000"/>
              </a:solidFill>
            </a:endParaRPr>
          </a:p>
          <a:p>
            <a:pPr marL="0" lvl="0" indent="0" algn="l" rtl="0">
              <a:spcBef>
                <a:spcPts val="1600"/>
              </a:spcBef>
              <a:spcAft>
                <a:spcPts val="0"/>
              </a:spcAft>
              <a:buNone/>
            </a:pPr>
            <a:r>
              <a:rPr lang="en" sz="1400" b="1">
                <a:solidFill>
                  <a:srgbClr val="000000"/>
                </a:solidFill>
              </a:rPr>
              <a:t>T</a:t>
            </a:r>
            <a:r>
              <a:rPr lang="en">
                <a:solidFill>
                  <a:srgbClr val="000000"/>
                </a:solidFill>
              </a:rPr>
              <a:t>imely - Start early. Give yourself plenty of time to meet deadlines. It’s ok if there is time left over.</a:t>
            </a:r>
            <a:endParaRPr>
              <a:solidFill>
                <a:srgbClr val="000000"/>
              </a:solidFill>
            </a:endParaRPr>
          </a:p>
          <a:p>
            <a:pPr marL="0" lvl="0" indent="0" algn="l" rtl="0">
              <a:spcBef>
                <a:spcPts val="1600"/>
              </a:spcBef>
              <a:spcAft>
                <a:spcPts val="1600"/>
              </a:spcAft>
              <a:buNone/>
            </a:pP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Workshop Outline</a:t>
            </a:r>
            <a:endParaRPr/>
          </a:p>
        </p:txBody>
      </p:sp>
      <p:sp>
        <p:nvSpPr>
          <p:cNvPr id="93" name="Google Shape;93;p14"/>
          <p:cNvSpPr txBox="1">
            <a:spLocks noGrp="1"/>
          </p:cNvSpPr>
          <p:nvPr>
            <p:ph type="body" idx="1"/>
          </p:nvPr>
        </p:nvSpPr>
        <p:spPr>
          <a:xfrm>
            <a:off x="729450" y="1755200"/>
            <a:ext cx="7688700" cy="3288300"/>
          </a:xfrm>
          <a:prstGeom prst="rect">
            <a:avLst/>
          </a:prstGeom>
        </p:spPr>
        <p:txBody>
          <a:bodyPr spcFirstLastPara="1" wrap="square" lIns="91425" tIns="91425" rIns="91425" bIns="91425" anchor="t" anchorCtr="0">
            <a:noAutofit/>
          </a:bodyPr>
          <a:lstStyle/>
          <a:p>
            <a:pPr marL="457200" lvl="0" indent="-311150" algn="l" rtl="0">
              <a:spcBef>
                <a:spcPts val="0"/>
              </a:spcBef>
              <a:spcAft>
                <a:spcPts val="0"/>
              </a:spcAft>
              <a:buClr>
                <a:srgbClr val="000000"/>
              </a:buClr>
              <a:buSzPts val="1300"/>
              <a:buChar char="●"/>
            </a:pPr>
            <a:r>
              <a:rPr lang="en">
                <a:solidFill>
                  <a:srgbClr val="000000"/>
                </a:solidFill>
              </a:rPr>
              <a:t>Introduction</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COVID19 Resources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Connect with each other and talk about what procrastination looks like for us.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Identify common stresses that lead to procrastination and why we all do it.</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Learn to make a doable Do-It List.</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Identify causes of procrastination specific to COVID19, and how self care can help.</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Practice two hands-on techniques to change procrastination patterns.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Practice one guided meditation for self care.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Wrap up, handout, questions.</a:t>
            </a:r>
            <a:endParaRPr>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2"/>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Has COVID19 Affected You?</a:t>
            </a:r>
            <a:endParaRPr/>
          </a:p>
        </p:txBody>
      </p:sp>
      <p:sp>
        <p:nvSpPr>
          <p:cNvPr id="205" name="Google Shape;205;p33"/>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Using the chat feature, please comment on how COVID19 has affected your procrastination? </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What are some new concerns?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What is your top reason for procrastination now?</a:t>
            </a:r>
            <a:endParaRPr>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4"/>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COVID19 Causes for Procrastination</a:t>
            </a:r>
            <a:endParaRPr/>
          </a:p>
          <a:p>
            <a:pPr marL="0" lvl="0" indent="0" algn="l" rtl="0">
              <a:spcBef>
                <a:spcPts val="0"/>
              </a:spcBef>
              <a:spcAft>
                <a:spcPts val="0"/>
              </a:spcAft>
              <a:buNone/>
            </a:pPr>
            <a:endParaRPr/>
          </a:p>
        </p:txBody>
      </p:sp>
      <p:sp>
        <p:nvSpPr>
          <p:cNvPr id="216" name="Google Shape;216;p3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7500" algn="l" rtl="0">
              <a:lnSpc>
                <a:spcPct val="100000"/>
              </a:lnSpc>
              <a:spcBef>
                <a:spcPts val="0"/>
              </a:spcBef>
              <a:spcAft>
                <a:spcPts val="0"/>
              </a:spcAft>
              <a:buClr>
                <a:srgbClr val="000000"/>
              </a:buClr>
              <a:buSzPts val="1400"/>
              <a:buFont typeface="Arial"/>
              <a:buChar char="●"/>
            </a:pPr>
            <a:r>
              <a:rPr lang="en">
                <a:solidFill>
                  <a:srgbClr val="000000"/>
                </a:solidFill>
              </a:rPr>
              <a:t>Loss of structure and support</a:t>
            </a:r>
            <a:endParaRPr>
              <a:solidFill>
                <a:srgbClr val="000000"/>
              </a:solidFill>
            </a:endParaRPr>
          </a:p>
          <a:p>
            <a:pPr marL="457200" lvl="0" indent="0" algn="l" rtl="0">
              <a:lnSpc>
                <a:spcPct val="100000"/>
              </a:lnSpc>
              <a:spcBef>
                <a:spcPts val="0"/>
              </a:spcBef>
              <a:spcAft>
                <a:spcPts val="0"/>
              </a:spcAft>
              <a:buNone/>
            </a:pPr>
            <a:endParaRPr>
              <a:solidFill>
                <a:srgbClr val="000000"/>
              </a:solidFill>
            </a:endParaRPr>
          </a:p>
          <a:p>
            <a:pPr marL="457200" lvl="0" indent="-311150" algn="l" rtl="0">
              <a:lnSpc>
                <a:spcPct val="100000"/>
              </a:lnSpc>
              <a:spcBef>
                <a:spcPts val="0"/>
              </a:spcBef>
              <a:spcAft>
                <a:spcPts val="0"/>
              </a:spcAft>
              <a:buClr>
                <a:srgbClr val="000000"/>
              </a:buClr>
              <a:buSzPts val="1300"/>
              <a:buFont typeface="Lato"/>
              <a:buChar char="●"/>
            </a:pPr>
            <a:r>
              <a:rPr lang="en">
                <a:solidFill>
                  <a:srgbClr val="000000"/>
                </a:solidFill>
              </a:rPr>
              <a:t>Lack of proper resources and tools</a:t>
            </a:r>
            <a:endParaRPr>
              <a:solidFill>
                <a:srgbClr val="000000"/>
              </a:solidFill>
            </a:endParaRPr>
          </a:p>
          <a:p>
            <a:pPr marL="457200" lvl="0" indent="0" algn="l" rtl="0">
              <a:lnSpc>
                <a:spcPct val="100000"/>
              </a:lnSpc>
              <a:spcBef>
                <a:spcPts val="0"/>
              </a:spcBef>
              <a:spcAft>
                <a:spcPts val="0"/>
              </a:spcAft>
              <a:buNone/>
            </a:pPr>
            <a:endParaRPr>
              <a:solidFill>
                <a:srgbClr val="000000"/>
              </a:solidFill>
            </a:endParaRPr>
          </a:p>
          <a:p>
            <a:pPr marL="457200" lvl="0" indent="-311150" algn="l" rtl="0">
              <a:lnSpc>
                <a:spcPct val="100000"/>
              </a:lnSpc>
              <a:spcBef>
                <a:spcPts val="0"/>
              </a:spcBef>
              <a:spcAft>
                <a:spcPts val="0"/>
              </a:spcAft>
              <a:buClr>
                <a:srgbClr val="000000"/>
              </a:buClr>
              <a:buSzPts val="1300"/>
              <a:buFont typeface="Lato"/>
              <a:buChar char="●"/>
            </a:pPr>
            <a:r>
              <a:rPr lang="en">
                <a:solidFill>
                  <a:srgbClr val="000000"/>
                </a:solidFill>
              </a:rPr>
              <a:t>Attending to other needs</a:t>
            </a:r>
            <a:endParaRPr>
              <a:solidFill>
                <a:srgbClr val="000000"/>
              </a:solidFill>
            </a:endParaRPr>
          </a:p>
          <a:p>
            <a:pPr marL="457200" lvl="0" indent="0" algn="l" rtl="0">
              <a:lnSpc>
                <a:spcPct val="100000"/>
              </a:lnSpc>
              <a:spcBef>
                <a:spcPts val="0"/>
              </a:spcBef>
              <a:spcAft>
                <a:spcPts val="0"/>
              </a:spcAft>
              <a:buNone/>
            </a:pPr>
            <a:endParaRPr>
              <a:solidFill>
                <a:srgbClr val="000000"/>
              </a:solidFill>
            </a:endParaRPr>
          </a:p>
          <a:p>
            <a:pPr marL="457200" lvl="0" indent="-311150" algn="l" rtl="0">
              <a:lnSpc>
                <a:spcPct val="100000"/>
              </a:lnSpc>
              <a:spcBef>
                <a:spcPts val="0"/>
              </a:spcBef>
              <a:spcAft>
                <a:spcPts val="0"/>
              </a:spcAft>
              <a:buClr>
                <a:srgbClr val="000000"/>
              </a:buClr>
              <a:buSzPts val="1300"/>
              <a:buFont typeface="Lato"/>
              <a:buChar char="●"/>
            </a:pPr>
            <a:r>
              <a:rPr lang="en">
                <a:solidFill>
                  <a:srgbClr val="000000"/>
                </a:solidFill>
              </a:rPr>
              <a:t>Relationship issues</a:t>
            </a:r>
            <a:endParaRPr>
              <a:solidFill>
                <a:srgbClr val="000000"/>
              </a:solidFill>
            </a:endParaRPr>
          </a:p>
          <a:p>
            <a:pPr marL="457200" lvl="0" indent="0" algn="l" rtl="0">
              <a:lnSpc>
                <a:spcPct val="100000"/>
              </a:lnSpc>
              <a:spcBef>
                <a:spcPts val="0"/>
              </a:spcBef>
              <a:spcAft>
                <a:spcPts val="0"/>
              </a:spcAft>
              <a:buNone/>
            </a:pPr>
            <a:endParaRPr>
              <a:solidFill>
                <a:srgbClr val="000000"/>
              </a:solidFill>
            </a:endParaRPr>
          </a:p>
          <a:p>
            <a:pPr marL="457200" lvl="0" indent="-311150" algn="l" rtl="0">
              <a:lnSpc>
                <a:spcPct val="100000"/>
              </a:lnSpc>
              <a:spcBef>
                <a:spcPts val="0"/>
              </a:spcBef>
              <a:spcAft>
                <a:spcPts val="0"/>
              </a:spcAft>
              <a:buClr>
                <a:srgbClr val="000000"/>
              </a:buClr>
              <a:buSzPts val="1300"/>
              <a:buFont typeface="Lato"/>
              <a:buChar char="●"/>
            </a:pPr>
            <a:r>
              <a:rPr lang="en">
                <a:solidFill>
                  <a:srgbClr val="000000"/>
                </a:solidFill>
              </a:rPr>
              <a:t>Lots of emotions and thoughts</a:t>
            </a:r>
            <a:endParaRPr>
              <a:solidFill>
                <a:srgbClr val="000000"/>
              </a:solidFill>
            </a:endParaRPr>
          </a:p>
          <a:p>
            <a:pPr marL="0" lvl="0" indent="0" algn="l" rtl="0">
              <a:spcBef>
                <a:spcPts val="0"/>
              </a:spcBef>
              <a:spcAft>
                <a:spcPts val="160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Self Care During Challenging Times</a:t>
            </a:r>
            <a:endParaRPr/>
          </a:p>
          <a:p>
            <a:pPr marL="0" lvl="0" indent="0" algn="l" rtl="0">
              <a:spcBef>
                <a:spcPts val="0"/>
              </a:spcBef>
              <a:spcAft>
                <a:spcPts val="0"/>
              </a:spcAft>
              <a:buNone/>
            </a:pPr>
            <a:endParaRPr/>
          </a:p>
        </p:txBody>
      </p:sp>
      <p:sp>
        <p:nvSpPr>
          <p:cNvPr id="222" name="Google Shape;222;p36"/>
          <p:cNvSpPr txBox="1">
            <a:spLocks noGrp="1"/>
          </p:cNvSpPr>
          <p:nvPr>
            <p:ph type="body" idx="1"/>
          </p:nvPr>
        </p:nvSpPr>
        <p:spPr>
          <a:xfrm>
            <a:off x="729450" y="1728325"/>
            <a:ext cx="7688700" cy="3297600"/>
          </a:xfrm>
          <a:prstGeom prst="rect">
            <a:avLst/>
          </a:prstGeom>
        </p:spPr>
        <p:txBody>
          <a:bodyPr spcFirstLastPara="1" wrap="square" lIns="91425" tIns="91425" rIns="91425" bIns="91425" anchor="t" anchorCtr="0">
            <a:noAutofit/>
          </a:bodyPr>
          <a:lstStyle/>
          <a:p>
            <a:pPr marL="457200" lvl="0" indent="0" algn="l" rtl="0">
              <a:lnSpc>
                <a:spcPct val="100000"/>
              </a:lnSpc>
              <a:spcBef>
                <a:spcPts val="0"/>
              </a:spcBef>
              <a:spcAft>
                <a:spcPts val="0"/>
              </a:spcAft>
              <a:buNone/>
            </a:pP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
        <p:nvSpPr>
          <p:cNvPr id="223" name="Google Shape;223;p36"/>
          <p:cNvSpPr txBox="1"/>
          <p:nvPr/>
        </p:nvSpPr>
        <p:spPr>
          <a:xfrm>
            <a:off x="748200" y="1907525"/>
            <a:ext cx="7509000" cy="311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300">
                <a:latin typeface="Lato"/>
                <a:ea typeface="Lato"/>
                <a:cs typeface="Lato"/>
                <a:sym typeface="Lato"/>
              </a:rPr>
              <a:t>Recreate structure, it helps us to feel calm and secure.</a:t>
            </a:r>
            <a:endParaRPr sz="1300">
              <a:latin typeface="Lato"/>
              <a:ea typeface="Lato"/>
              <a:cs typeface="Lato"/>
              <a:sym typeface="Lato"/>
            </a:endParaRPr>
          </a:p>
          <a:p>
            <a:pPr marL="457200" lvl="0" indent="-311150" algn="l" rtl="0">
              <a:spcBef>
                <a:spcPts val="0"/>
              </a:spcBef>
              <a:spcAft>
                <a:spcPts val="0"/>
              </a:spcAft>
              <a:buSzPts val="1300"/>
              <a:buFont typeface="Lato"/>
              <a:buChar char="●"/>
            </a:pPr>
            <a:r>
              <a:rPr lang="en" sz="1300">
                <a:latin typeface="Lato"/>
                <a:ea typeface="Lato"/>
                <a:cs typeface="Lato"/>
                <a:sym typeface="Lato"/>
              </a:rPr>
              <a:t>Schedules, designated work space, organize study material</a:t>
            </a:r>
            <a:endParaRPr sz="1300">
              <a:latin typeface="Lato"/>
              <a:ea typeface="Lato"/>
              <a:cs typeface="Lato"/>
              <a:sym typeface="Lato"/>
            </a:endParaRPr>
          </a:p>
          <a:p>
            <a:pPr marL="0" lvl="0" indent="0" algn="l" rtl="0">
              <a:spcBef>
                <a:spcPts val="0"/>
              </a:spcBef>
              <a:spcAft>
                <a:spcPts val="0"/>
              </a:spcAft>
              <a:buNone/>
            </a:pPr>
            <a:endParaRPr sz="1300">
              <a:latin typeface="Lato"/>
              <a:ea typeface="Lato"/>
              <a:cs typeface="Lato"/>
              <a:sym typeface="Lato"/>
            </a:endParaRPr>
          </a:p>
          <a:p>
            <a:pPr marL="0" lvl="0" indent="0" algn="l" rtl="0">
              <a:spcBef>
                <a:spcPts val="0"/>
              </a:spcBef>
              <a:spcAft>
                <a:spcPts val="0"/>
              </a:spcAft>
              <a:buNone/>
            </a:pPr>
            <a:r>
              <a:rPr lang="en" sz="1300">
                <a:latin typeface="Lato"/>
                <a:ea typeface="Lato"/>
                <a:cs typeface="Lato"/>
                <a:sym typeface="Lato"/>
              </a:rPr>
              <a:t>Recreate support system, humans need connections.</a:t>
            </a:r>
            <a:endParaRPr sz="1300">
              <a:latin typeface="Lato"/>
              <a:ea typeface="Lato"/>
              <a:cs typeface="Lato"/>
              <a:sym typeface="Lato"/>
            </a:endParaRPr>
          </a:p>
          <a:p>
            <a:pPr marL="457200" lvl="0" indent="-311150" algn="l" rtl="0">
              <a:spcBef>
                <a:spcPts val="0"/>
              </a:spcBef>
              <a:spcAft>
                <a:spcPts val="0"/>
              </a:spcAft>
              <a:buSzPts val="1300"/>
              <a:buFont typeface="Lato"/>
              <a:buChar char="●"/>
            </a:pPr>
            <a:r>
              <a:rPr lang="en" sz="1300">
                <a:latin typeface="Lato"/>
                <a:ea typeface="Lato"/>
                <a:cs typeface="Lato"/>
                <a:sym typeface="Lato"/>
              </a:rPr>
              <a:t>Someone to talk to, study partners, academic services, online tools and apps for students</a:t>
            </a:r>
            <a:endParaRPr sz="1300">
              <a:latin typeface="Lato"/>
              <a:ea typeface="Lato"/>
              <a:cs typeface="Lato"/>
              <a:sym typeface="Lato"/>
            </a:endParaRPr>
          </a:p>
          <a:p>
            <a:pPr marL="0" lvl="0" indent="0" algn="l" rtl="0">
              <a:spcBef>
                <a:spcPts val="0"/>
              </a:spcBef>
              <a:spcAft>
                <a:spcPts val="0"/>
              </a:spcAft>
              <a:buNone/>
            </a:pPr>
            <a:endParaRPr sz="1300">
              <a:latin typeface="Lato"/>
              <a:ea typeface="Lato"/>
              <a:cs typeface="Lato"/>
              <a:sym typeface="Lato"/>
            </a:endParaRPr>
          </a:p>
          <a:p>
            <a:pPr marL="0" lvl="0" indent="0" algn="l" rtl="0">
              <a:spcBef>
                <a:spcPts val="0"/>
              </a:spcBef>
              <a:spcAft>
                <a:spcPts val="0"/>
              </a:spcAft>
              <a:buNone/>
            </a:pPr>
            <a:r>
              <a:rPr lang="en" sz="1300">
                <a:latin typeface="Lato"/>
                <a:ea typeface="Lato"/>
                <a:cs typeface="Lato"/>
                <a:sym typeface="Lato"/>
              </a:rPr>
              <a:t>Prioritize, recognize that we have limited energy.</a:t>
            </a:r>
            <a:endParaRPr sz="1300">
              <a:latin typeface="Lato"/>
              <a:ea typeface="Lato"/>
              <a:cs typeface="Lato"/>
              <a:sym typeface="Lato"/>
            </a:endParaRPr>
          </a:p>
          <a:p>
            <a:pPr marL="457200" lvl="0" indent="-311150" algn="l" rtl="0">
              <a:spcBef>
                <a:spcPts val="0"/>
              </a:spcBef>
              <a:spcAft>
                <a:spcPts val="0"/>
              </a:spcAft>
              <a:buSzPts val="1300"/>
              <a:buFont typeface="Lato"/>
              <a:buChar char="●"/>
            </a:pPr>
            <a:r>
              <a:rPr lang="en" sz="1300">
                <a:latin typeface="Lato"/>
                <a:ea typeface="Lato"/>
                <a:cs typeface="Lato"/>
                <a:sym typeface="Lato"/>
              </a:rPr>
              <a:t>Supporting others within boundary, limit social media time</a:t>
            </a:r>
            <a:endParaRPr sz="1300">
              <a:latin typeface="Lato"/>
              <a:ea typeface="Lato"/>
              <a:cs typeface="Lato"/>
              <a:sym typeface="Lato"/>
            </a:endParaRPr>
          </a:p>
          <a:p>
            <a:pPr marL="0" lvl="0" indent="0" algn="l" rtl="0">
              <a:spcBef>
                <a:spcPts val="0"/>
              </a:spcBef>
              <a:spcAft>
                <a:spcPts val="0"/>
              </a:spcAft>
              <a:buNone/>
            </a:pPr>
            <a:endParaRPr sz="1300">
              <a:latin typeface="Lato"/>
              <a:ea typeface="Lato"/>
              <a:cs typeface="Lato"/>
              <a:sym typeface="Lato"/>
            </a:endParaRPr>
          </a:p>
          <a:p>
            <a:pPr marL="0" lvl="0" indent="0" algn="l" rtl="0">
              <a:spcBef>
                <a:spcPts val="0"/>
              </a:spcBef>
              <a:spcAft>
                <a:spcPts val="0"/>
              </a:spcAft>
              <a:buNone/>
            </a:pPr>
            <a:r>
              <a:rPr lang="en" sz="1300">
                <a:latin typeface="Lato"/>
                <a:ea typeface="Lato"/>
                <a:cs typeface="Lato"/>
                <a:sym typeface="Lato"/>
              </a:rPr>
              <a:t>Mindfulness, accept what we cannot control.</a:t>
            </a:r>
            <a:endParaRPr sz="1300">
              <a:latin typeface="Lato"/>
              <a:ea typeface="Lato"/>
              <a:cs typeface="Lato"/>
              <a:sym typeface="Lato"/>
            </a:endParaRPr>
          </a:p>
          <a:p>
            <a:pPr marL="457200" lvl="0" indent="-311150" algn="l" rtl="0">
              <a:spcBef>
                <a:spcPts val="0"/>
              </a:spcBef>
              <a:spcAft>
                <a:spcPts val="0"/>
              </a:spcAft>
              <a:buSzPts val="1300"/>
              <a:buFont typeface="Lato"/>
              <a:buChar char="●"/>
            </a:pPr>
            <a:r>
              <a:rPr lang="en" sz="1300">
                <a:latin typeface="Lato"/>
                <a:ea typeface="Lato"/>
                <a:cs typeface="Lato"/>
                <a:sym typeface="Lato"/>
              </a:rPr>
              <a:t>Be in the present, be in your body, be in nature.</a:t>
            </a:r>
            <a:endParaRPr>
              <a:latin typeface="Lato"/>
              <a:ea typeface="Lato"/>
              <a:cs typeface="Lato"/>
              <a:sym typeface="Lato"/>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37"/>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Practice Specific Skills - Shrink it</a:t>
            </a:r>
            <a:endParaRPr/>
          </a:p>
          <a:p>
            <a:pPr marL="0" lvl="0" indent="0" algn="l" rtl="0">
              <a:spcBef>
                <a:spcPts val="0"/>
              </a:spcBef>
              <a:spcAft>
                <a:spcPts val="0"/>
              </a:spcAft>
              <a:buNone/>
            </a:pPr>
            <a:endParaRPr/>
          </a:p>
        </p:txBody>
      </p:sp>
      <p:sp>
        <p:nvSpPr>
          <p:cNvPr id="234" name="Google Shape;234;p38"/>
          <p:cNvSpPr txBox="1">
            <a:spLocks noGrp="1"/>
          </p:cNvSpPr>
          <p:nvPr>
            <p:ph type="body" idx="1"/>
          </p:nvPr>
        </p:nvSpPr>
        <p:spPr>
          <a:xfrm>
            <a:off x="729450" y="2024925"/>
            <a:ext cx="7688700" cy="2903400"/>
          </a:xfrm>
          <a:prstGeom prst="rect">
            <a:avLst/>
          </a:prstGeom>
        </p:spPr>
        <p:txBody>
          <a:bodyPr spcFirstLastPara="1" wrap="square" lIns="91425" tIns="91425" rIns="91425" bIns="91425" anchor="t" anchorCtr="0">
            <a:noAutofit/>
          </a:bodyPr>
          <a:lstStyle/>
          <a:p>
            <a:pPr marL="0" lvl="0" indent="0" algn="l" rtl="0">
              <a:lnSpc>
                <a:spcPct val="200000"/>
              </a:lnSpc>
              <a:spcBef>
                <a:spcPts val="0"/>
              </a:spcBef>
              <a:spcAft>
                <a:spcPts val="0"/>
              </a:spcAft>
              <a:buNone/>
            </a:pPr>
            <a:r>
              <a:rPr lang="en">
                <a:solidFill>
                  <a:srgbClr val="000000"/>
                </a:solidFill>
              </a:rPr>
              <a:t>Imagine you’re have to write a ten-page book report and you haven’t even read the book. Now that you’ve procrastinated, you’re really far behind, and it’s getting worse everyday. Imagine that feeling. </a:t>
            </a:r>
            <a:endParaRPr>
              <a:solidFill>
                <a:srgbClr val="000000"/>
              </a:solidFill>
            </a:endParaRPr>
          </a:p>
          <a:p>
            <a:pPr marL="0" lvl="0" indent="0" algn="l" rtl="0">
              <a:lnSpc>
                <a:spcPct val="200000"/>
              </a:lnSpc>
              <a:spcBef>
                <a:spcPts val="1600"/>
              </a:spcBef>
              <a:spcAft>
                <a:spcPts val="0"/>
              </a:spcAft>
              <a:buNone/>
            </a:pPr>
            <a:r>
              <a:rPr lang="en">
                <a:solidFill>
                  <a:srgbClr val="000000"/>
                </a:solidFill>
              </a:rPr>
              <a:t>What if you made a to-do list like “Do the book report.” Does that work? It’s such a huge goal, how will you ever do it? Where do you even start?</a:t>
            </a:r>
            <a:endParaRPr>
              <a:solidFill>
                <a:srgbClr val="000000"/>
              </a:solidFill>
            </a:endParaRPr>
          </a:p>
          <a:p>
            <a:pPr marL="0" lvl="0" indent="0" algn="l" rtl="0">
              <a:lnSpc>
                <a:spcPct val="200000"/>
              </a:lnSpc>
              <a:spcBef>
                <a:spcPts val="1600"/>
              </a:spcBef>
              <a:spcAft>
                <a:spcPts val="1600"/>
              </a:spcAft>
              <a:buNone/>
            </a:pPr>
            <a:r>
              <a:rPr lang="en">
                <a:solidFill>
                  <a:srgbClr val="000000"/>
                </a:solidFill>
              </a:rPr>
              <a:t>Instead, shrink it. Break the big goal into smaller smaller actionable steps. Please take a moment to think about how you would do this.</a:t>
            </a:r>
            <a:endParaRPr>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Shrink It Example</a:t>
            </a:r>
            <a:endParaRPr/>
          </a:p>
        </p:txBody>
      </p:sp>
      <p:sp>
        <p:nvSpPr>
          <p:cNvPr id="240" name="Google Shape;240;p39"/>
          <p:cNvSpPr txBox="1">
            <a:spLocks noGrp="1"/>
          </p:cNvSpPr>
          <p:nvPr>
            <p:ph type="body" idx="1"/>
          </p:nvPr>
        </p:nvSpPr>
        <p:spPr>
          <a:xfrm>
            <a:off x="729450" y="2078875"/>
            <a:ext cx="7688700" cy="275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Let’s shrink it down to something we can do, stop at any part of the process that works for you .</a:t>
            </a:r>
            <a:endParaRPr>
              <a:solidFill>
                <a:srgbClr val="000000"/>
              </a:solidFill>
            </a:endParaRPr>
          </a:p>
          <a:p>
            <a:pPr marL="0" lvl="0" indent="0" algn="l" rtl="0">
              <a:spcBef>
                <a:spcPts val="1600"/>
              </a:spcBef>
              <a:spcAft>
                <a:spcPts val="0"/>
              </a:spcAft>
              <a:buNone/>
            </a:pPr>
            <a:r>
              <a:rPr lang="en">
                <a:solidFill>
                  <a:srgbClr val="000000"/>
                </a:solidFill>
              </a:rPr>
              <a:t>Do the book report --&gt; Just read the book --&gt; Just read chapter 1  --&gt; Just read the first half of chapter 1  --&gt; Just read the first page of chapter 1  --&gt; Just read the first paragraph  --&gt; Just read the first sentence  --&gt; Just open the book  --&gt; Just get the book and hold it in my hand for 20 seconds.</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When you’ve done the first step of a task, try taking the next step. BE systematic.</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Don’t dismiss the small steps, the big steps you have in mind only exist in your mind.</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Your brain likes to feel the reward of accomplishment, no matter how tiny, and will want more.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As you accomplish more, you will feel more confident, and the task will feel less daunting,</a:t>
            </a:r>
            <a:endParaRPr>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40"/>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Practice Specific Skills - Positive Self Talk</a:t>
            </a:r>
            <a:endParaRPr/>
          </a:p>
        </p:txBody>
      </p:sp>
      <p:sp>
        <p:nvSpPr>
          <p:cNvPr id="251" name="Google Shape;251;p4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Imagine you have to make a slideshow for a presentation, and you tell yourself “I have never done this, I  can’t make a slide show.  I am not  good with technology. Things like this is always so complicated.  I am so dumb, I will never be able to figure this out on my own.”</a:t>
            </a:r>
            <a:endParaRPr>
              <a:solidFill>
                <a:srgbClr val="000000"/>
              </a:solidFill>
            </a:endParaRPr>
          </a:p>
          <a:p>
            <a:pPr marL="0" lvl="0" indent="0" algn="l" rtl="0">
              <a:spcBef>
                <a:spcPts val="1600"/>
              </a:spcBef>
              <a:spcAft>
                <a:spcPts val="0"/>
              </a:spcAft>
              <a:buNone/>
            </a:pPr>
            <a:r>
              <a:rPr lang="en">
                <a:solidFill>
                  <a:srgbClr val="000000"/>
                </a:solidFill>
              </a:rPr>
              <a:t>How does that make you feel? Does it make you want to work on the task?</a:t>
            </a:r>
            <a:endParaRPr>
              <a:solidFill>
                <a:srgbClr val="000000"/>
              </a:solidFill>
            </a:endParaRPr>
          </a:p>
          <a:p>
            <a:pPr marL="0" lvl="0" indent="0" algn="l" rtl="0">
              <a:spcBef>
                <a:spcPts val="1600"/>
              </a:spcBef>
              <a:spcAft>
                <a:spcPts val="1600"/>
              </a:spcAft>
              <a:buNone/>
            </a:pPr>
            <a:r>
              <a:rPr lang="en">
                <a:solidFill>
                  <a:srgbClr val="000000"/>
                </a:solidFill>
              </a:rPr>
              <a:t>What if you talk to yourself positively about this task? Imagine it’s your best friend coming to you with this problem, how would you support your friend? What would you tell your friend? Take a minute to think about your positive talk.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Participation Guidelines</a:t>
            </a:r>
            <a:endParaRPr/>
          </a:p>
        </p:txBody>
      </p:sp>
      <p:sp>
        <p:nvSpPr>
          <p:cNvPr id="99" name="Google Shape;99;p15"/>
          <p:cNvSpPr txBox="1">
            <a:spLocks noGrp="1"/>
          </p:cNvSpPr>
          <p:nvPr>
            <p:ph type="body" idx="1"/>
          </p:nvPr>
        </p:nvSpPr>
        <p:spPr>
          <a:xfrm>
            <a:off x="729450" y="2078875"/>
            <a:ext cx="7688700" cy="2750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Self Introductions.</a:t>
            </a:r>
            <a:endParaRPr>
              <a:solidFill>
                <a:srgbClr val="000000"/>
              </a:solidFill>
            </a:endParaRPr>
          </a:p>
          <a:p>
            <a:pPr marL="0" lvl="0" indent="0" algn="l" rtl="0">
              <a:spcBef>
                <a:spcPts val="1600"/>
              </a:spcBef>
              <a:spcAft>
                <a:spcPts val="0"/>
              </a:spcAft>
              <a:buNone/>
            </a:pPr>
            <a:r>
              <a:rPr lang="en">
                <a:solidFill>
                  <a:srgbClr val="000000"/>
                </a:solidFill>
              </a:rPr>
              <a:t>We appreciate your time with us. In order to use our time wisely, please use the chat function if you have a comment or question. You can send the chat to all of us or just the moderator. The moderator will keep track of them. We will take scheduled breaks during which the moderator will address comments and questions waiting in the chat parking lot.</a:t>
            </a:r>
            <a:endParaRPr>
              <a:solidFill>
                <a:srgbClr val="000000"/>
              </a:solidFill>
            </a:endParaRPr>
          </a:p>
          <a:p>
            <a:pPr marL="0" lvl="0" indent="0" algn="l" rtl="0">
              <a:spcBef>
                <a:spcPts val="1600"/>
              </a:spcBef>
              <a:spcAft>
                <a:spcPts val="0"/>
              </a:spcAft>
              <a:buNone/>
            </a:pPr>
            <a:r>
              <a:rPr lang="en">
                <a:solidFill>
                  <a:srgbClr val="000000"/>
                </a:solidFill>
              </a:rPr>
              <a:t>Please mute your microphones and turn off your video to reduce background noise and optimize streaming quality.</a:t>
            </a:r>
            <a:endParaRPr>
              <a:solidFill>
                <a:srgbClr val="000000"/>
              </a:solidFill>
            </a:endParaRPr>
          </a:p>
          <a:p>
            <a:pPr marL="0" lvl="0" indent="0" algn="l" rtl="0">
              <a:spcBef>
                <a:spcPts val="1600"/>
              </a:spcBef>
              <a:spcAft>
                <a:spcPts val="0"/>
              </a:spcAft>
              <a:buNone/>
            </a:pPr>
            <a:r>
              <a:rPr lang="en">
                <a:solidFill>
                  <a:srgbClr val="000000"/>
                </a:solidFill>
              </a:rPr>
              <a:t>We understand that there can be a lot of need right now for talking and reaching out. We will post resources for where you can talk more freely. Thank you for your understanding.</a:t>
            </a:r>
            <a:endParaRPr>
              <a:solidFill>
                <a:srgbClr val="000000"/>
              </a:solidFill>
            </a:endParaRPr>
          </a:p>
          <a:p>
            <a:pPr marL="0" lvl="0" indent="0" algn="l" rtl="0">
              <a:spcBef>
                <a:spcPts val="1600"/>
              </a:spcBef>
              <a:spcAft>
                <a:spcPts val="1600"/>
              </a:spcAft>
              <a:buNone/>
            </a:pPr>
            <a:endParaRPr>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Positive Self Talk Example</a:t>
            </a:r>
            <a:endParaRPr/>
          </a:p>
        </p:txBody>
      </p:sp>
      <p:sp>
        <p:nvSpPr>
          <p:cNvPr id="257" name="Google Shape;257;p42"/>
          <p:cNvSpPr txBox="1">
            <a:spLocks noGrp="1"/>
          </p:cNvSpPr>
          <p:nvPr>
            <p:ph type="body" idx="1"/>
          </p:nvPr>
        </p:nvSpPr>
        <p:spPr>
          <a:xfrm>
            <a:off x="729450" y="1925925"/>
            <a:ext cx="7688700" cy="311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Talk to yourself with compassion, validate your feelings.</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Recognize that the task is difficult,  many people are stressed by learning new technology.</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Recognize any vulnerability in your specific case, such as being introduced to technology at a late age, and the added stresses of COVID19, which take up a lot of energy and mental space.</a:t>
            </a:r>
            <a:endParaRPr>
              <a:solidFill>
                <a:srgbClr val="000000"/>
              </a:solidFill>
            </a:endParaRPr>
          </a:p>
          <a:p>
            <a:pPr marL="0" lvl="0" indent="0" algn="l" rtl="0">
              <a:spcBef>
                <a:spcPts val="1600"/>
              </a:spcBef>
              <a:spcAft>
                <a:spcPts val="0"/>
              </a:spcAft>
              <a:buNone/>
            </a:pPr>
            <a:r>
              <a:rPr lang="en">
                <a:solidFill>
                  <a:srgbClr val="000000"/>
                </a:solidFill>
              </a:rPr>
              <a:t>Your opinions of yourself are not facts, do a fact check.  Everything has a positive and a negative side, are you also seeing the positive side?</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Make a list of all the things you do know how to do with technology, all the apps and programs that you have learned to use.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Make a list of all the times you have learned something new, or faced a challenge.</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Ask family and friends to make a list of all the ways that they think you’re smart.</a:t>
            </a:r>
            <a:endParaRPr>
              <a:solidFill>
                <a:srgbClr val="000000"/>
              </a:solidFill>
            </a:endParaRPr>
          </a:p>
          <a:p>
            <a:pPr marL="45720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3"/>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Practice Specific Skills - Guided Meditation</a:t>
            </a:r>
            <a:endParaRPr/>
          </a:p>
        </p:txBody>
      </p:sp>
      <p:sp>
        <p:nvSpPr>
          <p:cNvPr id="268" name="Google Shape;268;p44"/>
          <p:cNvSpPr txBox="1">
            <a:spLocks noGrp="1"/>
          </p:cNvSpPr>
          <p:nvPr>
            <p:ph type="body" idx="1"/>
          </p:nvPr>
        </p:nvSpPr>
        <p:spPr>
          <a:xfrm>
            <a:off x="729450" y="2078875"/>
            <a:ext cx="7688700" cy="2795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We all deserve a few minutes to just get away from the pressures of life and feel at peace in our body. Take a daily break for a short guided meditation. It’s common to have our mind wander during meditation, just notice it and gently bring our focus back to the meditation.</a:t>
            </a:r>
            <a:endParaRPr>
              <a:solidFill>
                <a:srgbClr val="000000"/>
              </a:solidFill>
            </a:endParaRPr>
          </a:p>
          <a:p>
            <a:pPr marL="0" lvl="0" indent="0" algn="l" rtl="0">
              <a:spcBef>
                <a:spcPts val="1600"/>
              </a:spcBef>
              <a:spcAft>
                <a:spcPts val="0"/>
              </a:spcAft>
              <a:buNone/>
            </a:pPr>
            <a:r>
              <a:rPr lang="en">
                <a:solidFill>
                  <a:srgbClr val="000000"/>
                </a:solidFill>
              </a:rPr>
              <a:t>A five minute guided meditation:  </a:t>
            </a:r>
            <a:r>
              <a:rPr lang="en" u="sng">
                <a:solidFill>
                  <a:srgbClr val="000000"/>
                </a:solidFill>
                <a:hlinkClick r:id="rId3"/>
              </a:rPr>
              <a:t>https://www.youtube.com/watch?v=inpok4MKVLM</a:t>
            </a:r>
            <a:endParaRPr>
              <a:solidFill>
                <a:srgbClr val="000000"/>
              </a:solidFill>
            </a:endParaRPr>
          </a:p>
          <a:p>
            <a:pPr marL="0" lvl="0" indent="0" algn="l" rtl="0">
              <a:spcBef>
                <a:spcPts val="1600"/>
              </a:spcBef>
              <a:spcAft>
                <a:spcPts val="0"/>
              </a:spcAft>
              <a:buNone/>
            </a:pPr>
            <a:r>
              <a:rPr lang="en">
                <a:solidFill>
                  <a:srgbClr val="000000"/>
                </a:solidFill>
              </a:rPr>
              <a:t>A free meditation app for UMBC students: </a:t>
            </a:r>
            <a:r>
              <a:rPr lang="en" u="sng">
                <a:solidFill>
                  <a:srgbClr val="000000"/>
                </a:solidFill>
                <a:hlinkClick r:id="rId4"/>
              </a:rPr>
              <a:t>https://umbc.welltrack.com/</a:t>
            </a:r>
            <a:endParaRPr>
              <a:solidFill>
                <a:srgbClr val="000000"/>
              </a:solidFill>
            </a:endParaRPr>
          </a:p>
          <a:p>
            <a:pPr marL="0" lvl="0" indent="0" algn="l" rtl="0">
              <a:spcBef>
                <a:spcPts val="1600"/>
              </a:spcBef>
              <a:spcAft>
                <a:spcPts val="0"/>
              </a:spcAft>
              <a:buNone/>
            </a:pPr>
            <a:r>
              <a:rPr lang="en">
                <a:solidFill>
                  <a:srgbClr val="000000"/>
                </a:solidFill>
              </a:rPr>
              <a:t>The counseling center will be providing online meditation sessions, please check </a:t>
            </a:r>
            <a:r>
              <a:rPr lang="en" u="sng">
                <a:solidFill>
                  <a:srgbClr val="000000"/>
                </a:solidFill>
                <a:hlinkClick r:id="rId5"/>
              </a:rPr>
              <a:t>https://counseling.umbc.edu/workshops/</a:t>
            </a:r>
            <a:r>
              <a:rPr lang="en">
                <a:solidFill>
                  <a:srgbClr val="000000"/>
                </a:solidFill>
              </a:rPr>
              <a:t> for updates.</a:t>
            </a:r>
            <a:endParaRPr>
              <a:solidFill>
                <a:srgbClr val="000000"/>
              </a:solidFill>
            </a:endParaRPr>
          </a:p>
          <a:p>
            <a:pPr marL="0" lvl="0" indent="0" algn="l" rtl="0">
              <a:spcBef>
                <a:spcPts val="1600"/>
              </a:spcBef>
              <a:spcAft>
                <a:spcPts val="1600"/>
              </a:spcAft>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Handout - Procrastination Booklet</a:t>
            </a:r>
            <a:endParaRPr/>
          </a:p>
        </p:txBody>
      </p:sp>
      <p:sp>
        <p:nvSpPr>
          <p:cNvPr id="274" name="Google Shape;274;p45"/>
          <p:cNvSpPr txBox="1">
            <a:spLocks noGrp="1"/>
          </p:cNvSpPr>
          <p:nvPr>
            <p:ph type="body" idx="1"/>
          </p:nvPr>
        </p:nvSpPr>
        <p:spPr>
          <a:xfrm>
            <a:off x="727650" y="2096850"/>
            <a:ext cx="7688700" cy="2261100"/>
          </a:xfrm>
          <a:prstGeom prst="rect">
            <a:avLst/>
          </a:prstGeom>
        </p:spPr>
        <p:txBody>
          <a:bodyPr spcFirstLastPara="1" wrap="square" lIns="91425" tIns="91425" rIns="91425" bIns="91425" anchor="t" anchorCtr="0">
            <a:noAutofit/>
          </a:bodyPr>
          <a:lstStyle/>
          <a:p>
            <a:pPr marL="457200" lvl="0" indent="-311150" algn="l" rtl="0">
              <a:lnSpc>
                <a:spcPct val="200000"/>
              </a:lnSpc>
              <a:spcBef>
                <a:spcPts val="0"/>
              </a:spcBef>
              <a:spcAft>
                <a:spcPts val="0"/>
              </a:spcAft>
              <a:buClr>
                <a:srgbClr val="000000"/>
              </a:buClr>
              <a:buSzPts val="1300"/>
              <a:buChar char="●"/>
            </a:pPr>
            <a:r>
              <a:rPr lang="en">
                <a:solidFill>
                  <a:srgbClr val="000000"/>
                </a:solidFill>
              </a:rPr>
              <a:t>A test to find your procrastination style and tips for each style</a:t>
            </a:r>
            <a:endParaRPr>
              <a:solidFill>
                <a:srgbClr val="000000"/>
              </a:solidFill>
            </a:endParaRPr>
          </a:p>
          <a:p>
            <a:pPr marL="457200" lvl="0" indent="-311150" algn="l" rtl="0">
              <a:lnSpc>
                <a:spcPct val="200000"/>
              </a:lnSpc>
              <a:spcBef>
                <a:spcPts val="0"/>
              </a:spcBef>
              <a:spcAft>
                <a:spcPts val="0"/>
              </a:spcAft>
              <a:buClr>
                <a:srgbClr val="000000"/>
              </a:buClr>
              <a:buSzPts val="1300"/>
              <a:buChar char="●"/>
            </a:pPr>
            <a:r>
              <a:rPr lang="en">
                <a:solidFill>
                  <a:srgbClr val="000000"/>
                </a:solidFill>
              </a:rPr>
              <a:t>Guidelines for making a SMART List </a:t>
            </a:r>
            <a:endParaRPr>
              <a:solidFill>
                <a:srgbClr val="000000"/>
              </a:solidFill>
            </a:endParaRPr>
          </a:p>
          <a:p>
            <a:pPr marL="457200" lvl="0" indent="-311150" algn="l" rtl="0">
              <a:lnSpc>
                <a:spcPct val="200000"/>
              </a:lnSpc>
              <a:spcBef>
                <a:spcPts val="0"/>
              </a:spcBef>
              <a:spcAft>
                <a:spcPts val="0"/>
              </a:spcAft>
              <a:buClr>
                <a:srgbClr val="000000"/>
              </a:buClr>
              <a:buSzPts val="1300"/>
              <a:buChar char="●"/>
            </a:pPr>
            <a:r>
              <a:rPr lang="en">
                <a:solidFill>
                  <a:srgbClr val="000000"/>
                </a:solidFill>
              </a:rPr>
              <a:t>Time management tips</a:t>
            </a:r>
            <a:endParaRPr>
              <a:solidFill>
                <a:srgbClr val="000000"/>
              </a:solidFill>
            </a:endParaRPr>
          </a:p>
          <a:p>
            <a:pPr marL="457200" lvl="0" indent="-311150" algn="l" rtl="0">
              <a:lnSpc>
                <a:spcPct val="200000"/>
              </a:lnSpc>
              <a:spcBef>
                <a:spcPts val="0"/>
              </a:spcBef>
              <a:spcAft>
                <a:spcPts val="0"/>
              </a:spcAft>
              <a:buClr>
                <a:srgbClr val="000000"/>
              </a:buClr>
              <a:buSzPts val="1300"/>
              <a:buChar char="●"/>
            </a:pPr>
            <a:r>
              <a:rPr lang="en">
                <a:solidFill>
                  <a:srgbClr val="000000"/>
                </a:solidFill>
              </a:rPr>
              <a:t>Take away reminders</a:t>
            </a:r>
            <a:endParaRPr>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Future Webinar Reminders</a:t>
            </a:r>
            <a:endParaRPr/>
          </a:p>
        </p:txBody>
      </p:sp>
      <p:sp>
        <p:nvSpPr>
          <p:cNvPr id="280" name="Google Shape;280;p4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Skills 4 Successful, Session #2 Stress Management, Wednesday, April 15, 2020 at 12:00 PM - 1:00 PM</a:t>
            </a:r>
            <a:endParaRPr>
              <a:solidFill>
                <a:srgbClr val="000000"/>
              </a:solidFill>
            </a:endParaRPr>
          </a:p>
          <a:p>
            <a:pPr marL="0" lvl="0" indent="0" algn="l" rtl="0">
              <a:spcBef>
                <a:spcPts val="1600"/>
              </a:spcBef>
              <a:spcAft>
                <a:spcPts val="0"/>
              </a:spcAft>
              <a:buNone/>
            </a:pPr>
            <a:r>
              <a:rPr lang="en">
                <a:solidFill>
                  <a:srgbClr val="000000"/>
                </a:solidFill>
              </a:rPr>
              <a:t>Coping with COVID, an interactive webinar, Friday, April 10, 2020 at 10:30 AM - 11:30 AM</a:t>
            </a:r>
            <a:endParaRPr>
              <a:solidFill>
                <a:srgbClr val="000000"/>
              </a:solidFill>
            </a:endParaRPr>
          </a:p>
          <a:p>
            <a:pPr marL="0" lvl="0" indent="0" algn="l" rtl="0">
              <a:spcBef>
                <a:spcPts val="1600"/>
              </a:spcBef>
              <a:spcAft>
                <a:spcPts val="0"/>
              </a:spcAft>
              <a:buNone/>
            </a:pPr>
            <a:r>
              <a:rPr lang="en">
                <a:solidFill>
                  <a:srgbClr val="000000"/>
                </a:solidFill>
              </a:rPr>
              <a:t>Please check </a:t>
            </a:r>
            <a:r>
              <a:rPr lang="en" u="sng">
                <a:solidFill>
                  <a:srgbClr val="000000"/>
                </a:solidFill>
                <a:hlinkClick r:id="rId3"/>
              </a:rPr>
              <a:t>https://counseling.umbc.edu/workshops/</a:t>
            </a:r>
            <a:r>
              <a:rPr lang="en">
                <a:solidFill>
                  <a:srgbClr val="000000"/>
                </a:solidFill>
              </a:rPr>
              <a:t> for tele-outreach updates.</a:t>
            </a:r>
            <a:endParaRPr>
              <a:solidFill>
                <a:srgbClr val="000000"/>
              </a:solidFill>
            </a:endParaRPr>
          </a:p>
          <a:p>
            <a:pPr marL="0" lvl="0" indent="0" algn="l" rtl="0">
              <a:spcBef>
                <a:spcPts val="1600"/>
              </a:spcBef>
              <a:spcAft>
                <a:spcPts val="1600"/>
              </a:spcAft>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47"/>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Welcome</a:t>
            </a:r>
            <a:endParaRPr/>
          </a:p>
          <a:p>
            <a:pPr marL="0" lvl="0" indent="0" algn="l" rtl="0">
              <a:spcBef>
                <a:spcPts val="0"/>
              </a:spcBef>
              <a:spcAft>
                <a:spcPts val="0"/>
              </a:spcAft>
              <a:buNone/>
            </a:pPr>
            <a:endParaRPr/>
          </a:p>
        </p:txBody>
      </p:sp>
      <p:sp>
        <p:nvSpPr>
          <p:cNvPr id="105" name="Google Shape;105;p16"/>
          <p:cNvSpPr txBox="1">
            <a:spLocks noGrp="1"/>
          </p:cNvSpPr>
          <p:nvPr>
            <p:ph type="body" idx="1"/>
          </p:nvPr>
        </p:nvSpPr>
        <p:spPr>
          <a:xfrm>
            <a:off x="729450" y="1941925"/>
            <a:ext cx="7688700" cy="312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This workshop hopes to address academic challenges, including those created by COVID19:</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We want to acknowledge the ways that the crisis has affected your study skills.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With your feedback, we hope to provide skills that are relevant to the current situation.</a:t>
            </a:r>
            <a:endParaRPr sz="1300">
              <a:solidFill>
                <a:srgbClr val="000000"/>
              </a:solidFill>
            </a:endParaRPr>
          </a:p>
          <a:p>
            <a:pPr marL="0" lvl="0" indent="0" algn="l" rtl="0">
              <a:spcBef>
                <a:spcPts val="1600"/>
              </a:spcBef>
              <a:spcAft>
                <a:spcPts val="0"/>
              </a:spcAft>
              <a:buNone/>
            </a:pPr>
            <a:r>
              <a:rPr lang="en">
                <a:solidFill>
                  <a:srgbClr val="000000"/>
                </a:solidFill>
              </a:rPr>
              <a:t>This workshop is unable to properly support personal concerns about COVID19.</a:t>
            </a:r>
            <a:endParaRPr>
              <a:solidFill>
                <a:srgbClr val="000000"/>
              </a:solidFill>
            </a:endParaRPr>
          </a:p>
          <a:p>
            <a:pPr marL="0" lvl="0" indent="0" algn="l" rtl="0">
              <a:spcBef>
                <a:spcPts val="1600"/>
              </a:spcBef>
              <a:spcAft>
                <a:spcPts val="0"/>
              </a:spcAft>
              <a:buNone/>
            </a:pPr>
            <a:r>
              <a:rPr lang="en">
                <a:solidFill>
                  <a:srgbClr val="000000"/>
                </a:solidFill>
              </a:rPr>
              <a:t>Other places where you can talk  about the crisis and receive proper support:  </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UMBC counseling service: 410 455-2472</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Maryland Warmline: 1-877-794-7337 (PEER)</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Lyf, a social media app where users share highly personal posts  without the fear of judgment.</a:t>
            </a: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Mental Health </a:t>
            </a:r>
            <a:endParaRPr/>
          </a:p>
          <a:p>
            <a:pPr marL="0" lvl="0" indent="0" algn="l" rtl="0">
              <a:spcBef>
                <a:spcPts val="0"/>
              </a:spcBef>
              <a:spcAft>
                <a:spcPts val="0"/>
              </a:spcAft>
              <a:buNone/>
            </a:pPr>
            <a:endParaRPr/>
          </a:p>
        </p:txBody>
      </p:sp>
      <p:sp>
        <p:nvSpPr>
          <p:cNvPr id="111" name="Google Shape;111;p17"/>
          <p:cNvSpPr txBox="1">
            <a:spLocks noGrp="1"/>
          </p:cNvSpPr>
          <p:nvPr>
            <p:ph type="body" idx="1"/>
          </p:nvPr>
        </p:nvSpPr>
        <p:spPr>
          <a:xfrm>
            <a:off x="729450" y="1853850"/>
            <a:ext cx="7688700" cy="309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Common emotions you may be feeling:</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Worried, sad, tired, helpless, guilty, angry.</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Difficulty with concentration and motivation.</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Relieved, happy, lucky, rested.</a:t>
            </a:r>
            <a:endParaRPr>
              <a:solidFill>
                <a:srgbClr val="000000"/>
              </a:solidFill>
            </a:endParaRPr>
          </a:p>
          <a:p>
            <a:pPr marL="0" lvl="0" indent="0" algn="l" rtl="0">
              <a:spcBef>
                <a:spcPts val="1600"/>
              </a:spcBef>
              <a:spcAft>
                <a:spcPts val="0"/>
              </a:spcAft>
              <a:buNone/>
            </a:pPr>
            <a:r>
              <a:rPr lang="en">
                <a:solidFill>
                  <a:srgbClr val="000000"/>
                </a:solidFill>
              </a:rPr>
              <a:t>Signs that you might need to reach out for help:</a:t>
            </a:r>
            <a:endParaRPr>
              <a:solidFill>
                <a:srgbClr val="000000"/>
              </a:solidFill>
            </a:endParaRPr>
          </a:p>
          <a:p>
            <a:pPr marL="457200" lvl="0" indent="-311150" algn="l" rtl="0">
              <a:spcBef>
                <a:spcPts val="1600"/>
              </a:spcBef>
              <a:spcAft>
                <a:spcPts val="0"/>
              </a:spcAft>
              <a:buClr>
                <a:srgbClr val="000000"/>
              </a:buClr>
              <a:buSzPts val="1300"/>
              <a:buChar char="●"/>
            </a:pPr>
            <a:r>
              <a:rPr lang="en">
                <a:solidFill>
                  <a:srgbClr val="000000"/>
                </a:solidFill>
              </a:rPr>
              <a:t>Thoughts of harming yourself or others.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Self harming behaviors.</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Trouble with daily functioning, as such eating, sleeping, getting out of bed.</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Overwhelming negative feelings such as hopelessness, anger, anxiety, depression.</a:t>
            </a: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Crisis Resources</a:t>
            </a:r>
            <a:endParaRPr/>
          </a:p>
        </p:txBody>
      </p:sp>
      <p:sp>
        <p:nvSpPr>
          <p:cNvPr id="117" name="Google Shape;117;p18"/>
          <p:cNvSpPr txBox="1">
            <a:spLocks noGrp="1"/>
          </p:cNvSpPr>
          <p:nvPr>
            <p:ph type="body" idx="1"/>
          </p:nvPr>
        </p:nvSpPr>
        <p:spPr>
          <a:xfrm>
            <a:off x="729450" y="1853850"/>
            <a:ext cx="4372800" cy="311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National</a:t>
            </a:r>
            <a:endParaRPr>
              <a:solidFill>
                <a:srgbClr val="000000"/>
              </a:solidFill>
            </a:endParaRPr>
          </a:p>
          <a:p>
            <a:pPr marL="0" lvl="0" indent="0" algn="l" rtl="0">
              <a:spcBef>
                <a:spcPts val="0"/>
              </a:spcBef>
              <a:spcAft>
                <a:spcPts val="0"/>
              </a:spcAft>
              <a:buNone/>
            </a:pPr>
            <a:r>
              <a:rPr lang="en">
                <a:solidFill>
                  <a:srgbClr val="000000"/>
                </a:solidFill>
              </a:rPr>
              <a:t>Phone: </a:t>
            </a:r>
            <a:endParaRPr>
              <a:solidFill>
                <a:srgbClr val="000000"/>
              </a:solidFill>
            </a:endParaRPr>
          </a:p>
          <a:p>
            <a:pPr marL="0" lvl="0" indent="0" algn="l" rtl="0">
              <a:spcBef>
                <a:spcPts val="0"/>
              </a:spcBef>
              <a:spcAft>
                <a:spcPts val="0"/>
              </a:spcAft>
              <a:buNone/>
            </a:pPr>
            <a:r>
              <a:rPr lang="en">
                <a:solidFill>
                  <a:srgbClr val="000000"/>
                </a:solidFill>
              </a:rPr>
              <a:t>Suicide Prevention Lifeline: 800-273-TALK (8255)</a:t>
            </a:r>
            <a:endParaRPr>
              <a:solidFill>
                <a:srgbClr val="000000"/>
              </a:solidFill>
            </a:endParaRPr>
          </a:p>
          <a:p>
            <a:pPr marL="0" lvl="0" indent="0" algn="l" rtl="0">
              <a:spcBef>
                <a:spcPts val="0"/>
              </a:spcBef>
              <a:spcAft>
                <a:spcPts val="0"/>
              </a:spcAft>
              <a:buNone/>
            </a:pPr>
            <a:r>
              <a:rPr lang="en">
                <a:solidFill>
                  <a:srgbClr val="000000"/>
                </a:solidFill>
              </a:rPr>
              <a:t>Domestic Violence Hotline: 1-800-799-7233; </a:t>
            </a:r>
            <a:endParaRPr>
              <a:solidFill>
                <a:srgbClr val="000000"/>
              </a:solidFill>
            </a:endParaRPr>
          </a:p>
          <a:p>
            <a:pPr marL="0" lvl="0" indent="0" algn="l" rtl="0">
              <a:spcBef>
                <a:spcPts val="0"/>
              </a:spcBef>
              <a:spcAft>
                <a:spcPts val="0"/>
              </a:spcAft>
              <a:buNone/>
            </a:pPr>
            <a:r>
              <a:rPr lang="en" u="sng">
                <a:solidFill>
                  <a:srgbClr val="000000"/>
                </a:solidFill>
                <a:hlinkClick r:id="rId3"/>
              </a:rPr>
              <a:t>https://www.thehotline.org</a:t>
            </a:r>
            <a:endParaRPr>
              <a:solidFill>
                <a:srgbClr val="000000"/>
              </a:solidFill>
            </a:endParaRPr>
          </a:p>
          <a:p>
            <a:pPr marL="0" lvl="0" indent="0" algn="l" rtl="0">
              <a:spcBef>
                <a:spcPts val="0"/>
              </a:spcBef>
              <a:spcAft>
                <a:spcPts val="0"/>
              </a:spcAft>
              <a:buNone/>
            </a:pPr>
            <a:endParaRPr>
              <a:solidFill>
                <a:srgbClr val="000000"/>
              </a:solidFill>
            </a:endParaRPr>
          </a:p>
          <a:p>
            <a:pPr marL="0" lvl="0" indent="0" algn="l" rtl="0">
              <a:spcBef>
                <a:spcPts val="0"/>
              </a:spcBef>
              <a:spcAft>
                <a:spcPts val="0"/>
              </a:spcAft>
              <a:buNone/>
            </a:pPr>
            <a:r>
              <a:rPr lang="en">
                <a:solidFill>
                  <a:srgbClr val="000000"/>
                </a:solidFill>
              </a:rPr>
              <a:t>Text/Chat:</a:t>
            </a:r>
            <a:endParaRPr>
              <a:solidFill>
                <a:srgbClr val="000000"/>
              </a:solidFill>
            </a:endParaRPr>
          </a:p>
          <a:p>
            <a:pPr marL="0" lvl="0" indent="0" algn="l" rtl="0">
              <a:spcBef>
                <a:spcPts val="0"/>
              </a:spcBef>
              <a:spcAft>
                <a:spcPts val="0"/>
              </a:spcAft>
              <a:buNone/>
            </a:pPr>
            <a:r>
              <a:rPr lang="en">
                <a:solidFill>
                  <a:srgbClr val="000000"/>
                </a:solidFill>
              </a:rPr>
              <a:t>Crisis Text Line: Text HOME to 741741</a:t>
            </a:r>
            <a:endParaRPr>
              <a:solidFill>
                <a:srgbClr val="000000"/>
              </a:solidFill>
            </a:endParaRPr>
          </a:p>
          <a:p>
            <a:pPr marL="0" lvl="0" indent="0" algn="l" rtl="0">
              <a:spcBef>
                <a:spcPts val="0"/>
              </a:spcBef>
              <a:spcAft>
                <a:spcPts val="0"/>
              </a:spcAft>
              <a:buNone/>
            </a:pPr>
            <a:r>
              <a:rPr lang="en">
                <a:solidFill>
                  <a:srgbClr val="000000"/>
                </a:solidFill>
              </a:rPr>
              <a:t>IMAlive Crisis Chat: www.imalive.org</a:t>
            </a:r>
            <a:endParaRPr>
              <a:solidFill>
                <a:srgbClr val="000000"/>
              </a:solidFill>
            </a:endParaRPr>
          </a:p>
          <a:p>
            <a:pPr marL="0" lvl="0" indent="0" algn="l" rtl="0">
              <a:spcBef>
                <a:spcPts val="0"/>
              </a:spcBef>
              <a:spcAft>
                <a:spcPts val="0"/>
              </a:spcAft>
              <a:buNone/>
            </a:pPr>
            <a:r>
              <a:rPr lang="en">
                <a:solidFill>
                  <a:srgbClr val="000000"/>
                </a:solidFill>
              </a:rPr>
              <a:t>Lifeline Crisis Chat:  https://suicidepreventionlifeline.org/chat/</a:t>
            </a:r>
            <a:endParaRPr>
              <a:solidFill>
                <a:srgbClr val="000000"/>
              </a:solidFill>
              <a:highlight>
                <a:schemeClr val="lt1"/>
              </a:highlight>
            </a:endParaRPr>
          </a:p>
          <a:p>
            <a:pPr marL="0" lvl="0" indent="0" algn="l" rtl="0">
              <a:spcBef>
                <a:spcPts val="0"/>
              </a:spcBef>
              <a:spcAft>
                <a:spcPts val="0"/>
              </a:spcAft>
              <a:buNone/>
            </a:pPr>
            <a:endParaRPr>
              <a:solidFill>
                <a:srgbClr val="222222"/>
              </a:solidFill>
              <a:highlight>
                <a:schemeClr val="lt1"/>
              </a:highlight>
            </a:endParaRPr>
          </a:p>
          <a:p>
            <a:pPr marL="0" lvl="0" indent="0" algn="l" rtl="0">
              <a:spcBef>
                <a:spcPts val="1600"/>
              </a:spcBef>
              <a:spcAft>
                <a:spcPts val="1600"/>
              </a:spcAft>
              <a:buNone/>
            </a:pPr>
            <a:endParaRPr>
              <a:solidFill>
                <a:srgbClr val="222222"/>
              </a:solidFill>
              <a:highlight>
                <a:schemeClr val="lt1"/>
              </a:highlight>
            </a:endParaRPr>
          </a:p>
        </p:txBody>
      </p:sp>
      <p:sp>
        <p:nvSpPr>
          <p:cNvPr id="118" name="Google Shape;118;p18"/>
          <p:cNvSpPr txBox="1"/>
          <p:nvPr/>
        </p:nvSpPr>
        <p:spPr>
          <a:xfrm>
            <a:off x="3799375" y="1782150"/>
            <a:ext cx="4014600" cy="3112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Lato"/>
              <a:ea typeface="Lato"/>
              <a:cs typeface="Lato"/>
              <a:sym typeface="Lato"/>
            </a:endParaRPr>
          </a:p>
        </p:txBody>
      </p:sp>
      <p:sp>
        <p:nvSpPr>
          <p:cNvPr id="119" name="Google Shape;119;p18"/>
          <p:cNvSpPr txBox="1"/>
          <p:nvPr/>
        </p:nvSpPr>
        <p:spPr>
          <a:xfrm>
            <a:off x="4572000" y="1853850"/>
            <a:ext cx="4498500" cy="3112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300">
                <a:latin typeface="Lato"/>
                <a:ea typeface="Lato"/>
                <a:cs typeface="Lato"/>
                <a:sym typeface="Lato"/>
              </a:rPr>
              <a:t>Local</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Nearest Psychiatric Emergency room is St. Agnes: </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900 S. Caton Ave. Baltimore, MD 21229 </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(Tel: 410- 368-3494)</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Maryland Crisis Hotline (24/7): 1-800-422-0009</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Baltimore County Crisis Response Community Hotline: 410-931-2214</a:t>
            </a: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Grassroots Crisis Intervention Telephone Hotline: 410-531-6677</a:t>
            </a:r>
            <a:endParaRPr sz="1300">
              <a:latin typeface="Lato"/>
              <a:ea typeface="Lato"/>
              <a:cs typeface="Lato"/>
              <a:sym typeface="Lato"/>
            </a:endParaRPr>
          </a:p>
          <a:p>
            <a:pPr marL="0" lvl="0" indent="0" algn="l" rtl="0">
              <a:lnSpc>
                <a:spcPct val="115000"/>
              </a:lnSpc>
              <a:spcBef>
                <a:spcPts val="0"/>
              </a:spcBef>
              <a:spcAft>
                <a:spcPts val="0"/>
              </a:spcAft>
              <a:buNone/>
            </a:pPr>
            <a:endParaRPr sz="1300">
              <a:latin typeface="Lato"/>
              <a:ea typeface="Lato"/>
              <a:cs typeface="Lato"/>
              <a:sym typeface="Lato"/>
            </a:endParaRPr>
          </a:p>
          <a:p>
            <a:pPr marL="0" lvl="0" indent="0" algn="l" rtl="0">
              <a:lnSpc>
                <a:spcPct val="115000"/>
              </a:lnSpc>
              <a:spcBef>
                <a:spcPts val="0"/>
              </a:spcBef>
              <a:spcAft>
                <a:spcPts val="0"/>
              </a:spcAft>
              <a:buNone/>
            </a:pPr>
            <a:r>
              <a:rPr lang="en" sz="1300">
                <a:latin typeface="Lato"/>
                <a:ea typeface="Lato"/>
                <a:cs typeface="Lato"/>
                <a:sym typeface="Lato"/>
              </a:rPr>
              <a:t>Please see our website for additional information: counseling.umbc.edu/services/crisis/</a:t>
            </a:r>
            <a:endParaRPr sz="1300">
              <a:highlight>
                <a:srgbClr val="FFFFFF"/>
              </a:highlight>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Other Resources</a:t>
            </a:r>
            <a:endParaRPr/>
          </a:p>
          <a:p>
            <a:pPr marL="0" lvl="0" indent="0" algn="l" rtl="0">
              <a:spcBef>
                <a:spcPts val="0"/>
              </a:spcBef>
              <a:spcAft>
                <a:spcPts val="0"/>
              </a:spcAft>
              <a:buNone/>
            </a:pPr>
            <a:endParaRPr/>
          </a:p>
        </p:txBody>
      </p:sp>
      <p:sp>
        <p:nvSpPr>
          <p:cNvPr id="125" name="Google Shape;125;p19"/>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Essential Needs: Call 211 for assistance with housing, food, finances and healthcare.</a:t>
            </a:r>
            <a:endParaRPr>
              <a:solidFill>
                <a:srgbClr val="000000"/>
              </a:solidFill>
            </a:endParaRPr>
          </a:p>
          <a:p>
            <a:pPr marL="0" lvl="0" indent="0" algn="l" rtl="0">
              <a:spcBef>
                <a:spcPts val="1600"/>
              </a:spcBef>
              <a:spcAft>
                <a:spcPts val="0"/>
              </a:spcAft>
              <a:buNone/>
            </a:pPr>
            <a:r>
              <a:rPr lang="en">
                <a:solidFill>
                  <a:srgbClr val="000000"/>
                </a:solidFill>
              </a:rPr>
              <a:t>COVID resources: </a:t>
            </a:r>
            <a:r>
              <a:rPr lang="en" u="sng">
                <a:solidFill>
                  <a:srgbClr val="000000"/>
                </a:solidFill>
                <a:hlinkClick r:id="rId3"/>
              </a:rPr>
              <a:t>https://counseling.umbc.edu/resources/covid-19-resources/</a:t>
            </a:r>
            <a:endParaRPr>
              <a:solidFill>
                <a:srgbClr val="000000"/>
              </a:solidFill>
            </a:endParaRPr>
          </a:p>
          <a:p>
            <a:pPr marL="0" lvl="0" indent="0" algn="l" rtl="0">
              <a:spcBef>
                <a:spcPts val="1600"/>
              </a:spcBef>
              <a:spcAft>
                <a:spcPts val="0"/>
              </a:spcAft>
              <a:buNone/>
            </a:pPr>
            <a:r>
              <a:rPr lang="en">
                <a:solidFill>
                  <a:srgbClr val="000000"/>
                </a:solidFill>
              </a:rPr>
              <a:t>UMBC Tech Support:  (410) 455-3838, https://my.umbc.edu/help</a:t>
            </a:r>
            <a:endParaRPr>
              <a:solidFill>
                <a:srgbClr val="000000"/>
              </a:solidFill>
            </a:endParaRPr>
          </a:p>
          <a:p>
            <a:pPr marL="0" lvl="0" indent="0" algn="l" rtl="0">
              <a:spcBef>
                <a:spcPts val="1600"/>
              </a:spcBef>
              <a:spcAft>
                <a:spcPts val="1600"/>
              </a:spcAft>
              <a:buNone/>
            </a:pPr>
            <a:r>
              <a:rPr lang="en">
                <a:solidFill>
                  <a:srgbClr val="000000"/>
                </a:solidFill>
              </a:rPr>
              <a:t>Academic Support: https://academicsuccess.umbc.edu/asc-business-continuity/</a:t>
            </a:r>
            <a:endParaRPr>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UMBC Counseling Center</a:t>
            </a:r>
            <a:endParaRPr/>
          </a:p>
        </p:txBody>
      </p:sp>
      <p:sp>
        <p:nvSpPr>
          <p:cNvPr id="131" name="Google Shape;131;p2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000000"/>
                </a:solidFill>
              </a:rPr>
              <a:t>The counseling center is providing services remotely, including:</a:t>
            </a:r>
            <a:endParaRPr sz="1800">
              <a:solidFill>
                <a:srgbClr val="000000"/>
              </a:solidFill>
            </a:endParaRPr>
          </a:p>
          <a:p>
            <a:pPr marL="457200" lvl="0" indent="-342900" algn="l" rtl="0">
              <a:spcBef>
                <a:spcPts val="1600"/>
              </a:spcBef>
              <a:spcAft>
                <a:spcPts val="0"/>
              </a:spcAft>
              <a:buClr>
                <a:srgbClr val="000000"/>
              </a:buClr>
              <a:buSzPts val="1800"/>
              <a:buChar char="●"/>
            </a:pPr>
            <a:r>
              <a:rPr lang="en" sz="1800">
                <a:solidFill>
                  <a:srgbClr val="000000"/>
                </a:solidFill>
              </a:rPr>
              <a:t>Individual support via phone and video</a:t>
            </a:r>
            <a:endParaRPr sz="1800">
              <a:solidFill>
                <a:srgbClr val="000000"/>
              </a:solidFill>
            </a:endParaRPr>
          </a:p>
          <a:p>
            <a:pPr marL="457200" lvl="0" indent="-342900" algn="l" rtl="0">
              <a:spcBef>
                <a:spcPts val="0"/>
              </a:spcBef>
              <a:spcAft>
                <a:spcPts val="0"/>
              </a:spcAft>
              <a:buClr>
                <a:srgbClr val="000000"/>
              </a:buClr>
              <a:buSzPts val="1800"/>
              <a:buChar char="●"/>
            </a:pPr>
            <a:r>
              <a:rPr lang="en" sz="1800">
                <a:solidFill>
                  <a:srgbClr val="000000"/>
                </a:solidFill>
              </a:rPr>
              <a:t>Tele-outreach through webinars and online workshops</a:t>
            </a:r>
            <a:endParaRPr sz="1800">
              <a:solidFill>
                <a:srgbClr val="000000"/>
              </a:solidFill>
            </a:endParaRPr>
          </a:p>
          <a:p>
            <a:pPr marL="0" lvl="0" indent="0" algn="l" rtl="0">
              <a:spcBef>
                <a:spcPts val="1600"/>
              </a:spcBef>
              <a:spcAft>
                <a:spcPts val="0"/>
              </a:spcAft>
              <a:buNone/>
            </a:pPr>
            <a:r>
              <a:rPr lang="en" sz="1800">
                <a:solidFill>
                  <a:srgbClr val="000000"/>
                </a:solidFill>
              </a:rPr>
              <a:t>Please visit </a:t>
            </a:r>
            <a:r>
              <a:rPr lang="en" sz="1800" u="sng">
                <a:solidFill>
                  <a:srgbClr val="000000"/>
                </a:solidFill>
                <a:hlinkClick r:id="rId3"/>
              </a:rPr>
              <a:t>https://counseling.umbc.edu/</a:t>
            </a:r>
            <a:r>
              <a:rPr lang="en" sz="1800">
                <a:solidFill>
                  <a:srgbClr val="000000"/>
                </a:solidFill>
              </a:rPr>
              <a:t> for details</a:t>
            </a:r>
            <a:endParaRPr sz="1800">
              <a:solidFill>
                <a:srgbClr val="000000"/>
              </a:solidFill>
            </a:endParaRPr>
          </a:p>
          <a:p>
            <a:pPr marL="0" lvl="0" indent="0" algn="l" rtl="0">
              <a:spcBef>
                <a:spcPts val="1600"/>
              </a:spcBef>
              <a:spcAft>
                <a:spcPts val="0"/>
              </a:spcAft>
              <a:buNone/>
            </a:pPr>
            <a:r>
              <a:rPr lang="en" sz="1800">
                <a:solidFill>
                  <a:srgbClr val="000000"/>
                </a:solidFill>
              </a:rPr>
              <a:t>Phone: 410-455-2472</a:t>
            </a:r>
            <a:endParaRPr sz="1800">
              <a:solidFill>
                <a:srgbClr val="000000"/>
              </a:solidFill>
            </a:endParaRPr>
          </a:p>
          <a:p>
            <a:pPr marL="0" lvl="0" indent="0" algn="l"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Scheduled Moderator Time</a:t>
            </a:r>
            <a:endParaRPr/>
          </a:p>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2433</Words>
  <Application>Microsoft Office PowerPoint</Application>
  <PresentationFormat>On-screen Show (16:9)</PresentationFormat>
  <Paragraphs>215</Paragraphs>
  <Slides>35</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Lato</vt:lpstr>
      <vt:lpstr>Raleway</vt:lpstr>
      <vt:lpstr>Arial</vt:lpstr>
      <vt:lpstr>Streamline</vt:lpstr>
      <vt:lpstr>Skills for Success</vt:lpstr>
      <vt:lpstr>Workshop Outline</vt:lpstr>
      <vt:lpstr>Participation Guidelines</vt:lpstr>
      <vt:lpstr>Welcome </vt:lpstr>
      <vt:lpstr>Mental Health  </vt:lpstr>
      <vt:lpstr>Crisis Resources</vt:lpstr>
      <vt:lpstr>Other Resources </vt:lpstr>
      <vt:lpstr>UMBC Counseling Center</vt:lpstr>
      <vt:lpstr>Scheduled Moderator Time </vt:lpstr>
      <vt:lpstr>How Do You Procrastinate?</vt:lpstr>
      <vt:lpstr>Scheduled Moderator Time </vt:lpstr>
      <vt:lpstr>Solutions You Have Tried</vt:lpstr>
      <vt:lpstr>Scheduled Moderator Time </vt:lpstr>
      <vt:lpstr>Common Forms of Procrastination</vt:lpstr>
      <vt:lpstr>Why Do We Procrastinate?</vt:lpstr>
      <vt:lpstr>Common Causes: Anxiety</vt:lpstr>
      <vt:lpstr>Common Causes: Lack of Motivation </vt:lpstr>
      <vt:lpstr>Common Causes: Knowledge Barrier</vt:lpstr>
      <vt:lpstr>Make SMART Goals</vt:lpstr>
      <vt:lpstr>Scheduled Moderator Time </vt:lpstr>
      <vt:lpstr>How Has COVID19 Affected You?</vt:lpstr>
      <vt:lpstr>Scheduled Moderator Time</vt:lpstr>
      <vt:lpstr>COVID19 Causes for Procrastination </vt:lpstr>
      <vt:lpstr>Self Care During Challenging Times </vt:lpstr>
      <vt:lpstr>Scheduled Moderator Time </vt:lpstr>
      <vt:lpstr>Practice Specific Skills - Shrink it </vt:lpstr>
      <vt:lpstr>Shrink It Example</vt:lpstr>
      <vt:lpstr>Scheduled Moderator Time </vt:lpstr>
      <vt:lpstr>Practice Specific Skills - Positive Self Talk</vt:lpstr>
      <vt:lpstr>Positive Self Talk Example</vt:lpstr>
      <vt:lpstr>Scheduled Moderator Time </vt:lpstr>
      <vt:lpstr>Practice Specific Skills - Guided Meditation</vt:lpstr>
      <vt:lpstr>Handout - Procrastination Booklet</vt:lpstr>
      <vt:lpstr>Future Webinar Reminders</vt:lpstr>
      <vt:lpstr>Scheduled Moderator Time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 for Success</dc:title>
  <dc:creator>Alayna Berkowitz</dc:creator>
  <cp:lastModifiedBy>Alayna Berkowitz</cp:lastModifiedBy>
  <cp:revision>1</cp:revision>
  <dcterms:modified xsi:type="dcterms:W3CDTF">2020-04-08T18:55:35Z</dcterms:modified>
</cp:coreProperties>
</file>