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3" r:id="rId6"/>
    <p:sldId id="264" r:id="rId7"/>
    <p:sldId id="276" r:id="rId8"/>
    <p:sldId id="261" r:id="rId9"/>
    <p:sldId id="257" r:id="rId10"/>
    <p:sldId id="265" r:id="rId11"/>
    <p:sldId id="266" r:id="rId12"/>
    <p:sldId id="267" r:id="rId13"/>
    <p:sldId id="269" r:id="rId14"/>
    <p:sldId id="271" r:id="rId15"/>
    <p:sldId id="274" r:id="rId16"/>
    <p:sldId id="270" r:id="rId17"/>
    <p:sldId id="268" r:id="rId18"/>
    <p:sldId id="275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D44A-3476-EB43-A209-8A934130AD6E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E0D6-431D-2440-ABBD-51E713889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81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D44A-3476-EB43-A209-8A934130AD6E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E0D6-431D-2440-ABBD-51E713889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32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D44A-3476-EB43-A209-8A934130AD6E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E0D6-431D-2440-ABBD-51E713889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52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D44A-3476-EB43-A209-8A934130AD6E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E0D6-431D-2440-ABBD-51E713889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4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D44A-3476-EB43-A209-8A934130AD6E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E0D6-431D-2440-ABBD-51E713889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0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D44A-3476-EB43-A209-8A934130AD6E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E0D6-431D-2440-ABBD-51E713889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59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D44A-3476-EB43-A209-8A934130AD6E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E0D6-431D-2440-ABBD-51E713889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86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D44A-3476-EB43-A209-8A934130AD6E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E0D6-431D-2440-ABBD-51E713889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2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D44A-3476-EB43-A209-8A934130AD6E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E0D6-431D-2440-ABBD-51E713889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70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D44A-3476-EB43-A209-8A934130AD6E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E0D6-431D-2440-ABBD-51E713889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02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D44A-3476-EB43-A209-8A934130AD6E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E0D6-431D-2440-ABBD-51E713889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14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1D44A-3476-EB43-A209-8A934130AD6E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8E0D6-431D-2440-ABBD-51E713889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333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8662" y="294246"/>
            <a:ext cx="8865338" cy="1470025"/>
          </a:xfrm>
        </p:spPr>
        <p:txBody>
          <a:bodyPr/>
          <a:lstStyle/>
          <a:p>
            <a:r>
              <a:rPr lang="en-US" dirty="0" smtClean="0"/>
              <a:t>CFD: Computational Fluid Dynamics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068" y="1520310"/>
            <a:ext cx="6400800" cy="1752600"/>
          </a:xfrm>
        </p:spPr>
        <p:txBody>
          <a:bodyPr/>
          <a:lstStyle/>
          <a:p>
            <a:r>
              <a:rPr lang="en-US" dirty="0" smtClean="0"/>
              <a:t>Predicting flow around aircraft</a:t>
            </a:r>
            <a:endParaRPr lang="en-US" dirty="0"/>
          </a:p>
        </p:txBody>
      </p:sp>
      <p:pic>
        <p:nvPicPr>
          <p:cNvPr id="4" name="Picture 3" descr="CFD_md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62" y="2992676"/>
            <a:ext cx="3810000" cy="2133600"/>
          </a:xfrm>
          <a:prstGeom prst="rect">
            <a:avLst/>
          </a:prstGeom>
        </p:spPr>
      </p:pic>
      <p:pic>
        <p:nvPicPr>
          <p:cNvPr id="5" name="Picture 4" descr="CFD_aircraf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532" y="2992676"/>
            <a:ext cx="38481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459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Governing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solve the equations for conservation of mass, momentum and energy to find the airflow around an object</a:t>
            </a:r>
          </a:p>
          <a:p>
            <a:endParaRPr lang="en-US" dirty="0"/>
          </a:p>
          <a:p>
            <a:r>
              <a:rPr lang="en-US" dirty="0" smtClean="0"/>
              <a:t>Knowing pressure and velocity we can calculate the Lift and the Drag</a:t>
            </a:r>
          </a:p>
          <a:p>
            <a:endParaRPr lang="en-US" dirty="0"/>
          </a:p>
          <a:p>
            <a:r>
              <a:rPr lang="en-US" dirty="0" smtClean="0"/>
              <a:t>What do the equations look like?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271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0"/>
            <a:ext cx="9017000" cy="67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969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Solutions? </a:t>
            </a:r>
            <a:br>
              <a:rPr lang="en-US" dirty="0" smtClean="0"/>
            </a:br>
            <a:r>
              <a:rPr lang="en-US" dirty="0" smtClean="0"/>
              <a:t>Computational Fluid 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Analytical solution that lead to functions only in ideals cases with simple geometries</a:t>
            </a:r>
          </a:p>
          <a:p>
            <a:endParaRPr lang="en-US" dirty="0"/>
          </a:p>
          <a:p>
            <a:r>
              <a:rPr lang="en-US" dirty="0" smtClean="0"/>
              <a:t>Convert continuous partial differential equations to a system of algebraic equations</a:t>
            </a:r>
          </a:p>
          <a:p>
            <a:endParaRPr lang="en-US" dirty="0"/>
          </a:p>
          <a:p>
            <a:r>
              <a:rPr lang="en-US" dirty="0" smtClean="0"/>
              <a:t>Use computers tools to solve algebraic equations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651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Discretize domain</a:t>
            </a:r>
            <a:endParaRPr lang="en-US" dirty="0"/>
          </a:p>
        </p:txBody>
      </p:sp>
      <p:pic>
        <p:nvPicPr>
          <p:cNvPr id="4" name="Content Placeholder 3" descr="feat1mesh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0" b="88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55123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Airfoil simulation</a:t>
            </a:r>
            <a:br>
              <a:rPr lang="en-US" dirty="0"/>
            </a:br>
            <a:r>
              <a:rPr lang="en-US" dirty="0"/>
              <a:t>https://</a:t>
            </a:r>
            <a:r>
              <a:rPr lang="en-US" dirty="0" err="1"/>
              <a:t>youtu.be</a:t>
            </a:r>
            <a:r>
              <a:rPr lang="en-US" dirty="0"/>
              <a:t>/IgOgMiNS9qI</a:t>
            </a:r>
          </a:p>
        </p:txBody>
      </p:sp>
      <p:pic>
        <p:nvPicPr>
          <p:cNvPr id="6" name="Content Placeholder 5" descr="naca_si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" r="816"/>
          <a:stretch>
            <a:fillRect/>
          </a:stretch>
        </p:blipFill>
        <p:spPr>
          <a:xfrm>
            <a:off x="457200" y="1859359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111791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LES solution</a:t>
            </a:r>
            <a:br>
              <a:rPr lang="en-US" dirty="0"/>
            </a:br>
            <a:r>
              <a:rPr lang="en-US" dirty="0"/>
              <a:t>https://</a:t>
            </a:r>
            <a:r>
              <a:rPr lang="en-US" dirty="0" err="1"/>
              <a:t>youtu.be</a:t>
            </a:r>
            <a:r>
              <a:rPr lang="en-US" dirty="0"/>
              <a:t>/</a:t>
            </a:r>
            <a:r>
              <a:rPr lang="en-US" dirty="0" err="1"/>
              <a:t>eP_eytKCCFY</a:t>
            </a:r>
            <a:endParaRPr lang="en-US" dirty="0"/>
          </a:p>
        </p:txBody>
      </p:sp>
      <p:pic>
        <p:nvPicPr>
          <p:cNvPr id="4" name="Content Placeholder 3" descr="step_L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" b="9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82482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More “cells” leads to improved accuracy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CFD simulations push the limits of current supercomputing hardware</a:t>
            </a:r>
          </a:p>
          <a:p>
            <a:endParaRPr lang="en-US" dirty="0"/>
          </a:p>
          <a:p>
            <a:r>
              <a:rPr lang="en-US" dirty="0" smtClean="0"/>
              <a:t>Increased CPU speed decreases time to solution</a:t>
            </a:r>
          </a:p>
          <a:p>
            <a:endParaRPr lang="en-US" dirty="0"/>
          </a:p>
          <a:p>
            <a:r>
              <a:rPr lang="en-US" dirty="0" smtClean="0"/>
              <a:t>Increased RAM allows for more cells and increased accuracy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097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10</a:t>
            </a:r>
            <a:r>
              <a:rPr lang="en-US" sz="3200" baseline="30000" dirty="0" smtClean="0"/>
              <a:t>6</a:t>
            </a:r>
            <a:r>
              <a:rPr lang="en-US" sz="3200" dirty="0" smtClean="0"/>
              <a:t> volumes </a:t>
            </a:r>
            <a:r>
              <a:rPr lang="en-US" sz="3200" dirty="0" err="1" smtClean="0"/>
              <a:t>giveson</a:t>
            </a:r>
            <a:r>
              <a:rPr lang="en-US" sz="3200" dirty="0" smtClean="0"/>
              <a:t> the order off 10</a:t>
            </a:r>
            <a:r>
              <a:rPr lang="en-US" sz="3200" baseline="30000" dirty="0" smtClean="0"/>
              <a:t>6</a:t>
            </a:r>
            <a:r>
              <a:rPr lang="en-US" sz="3200" dirty="0" smtClean="0"/>
              <a:t> </a:t>
            </a:r>
            <a:r>
              <a:rPr lang="en-US" sz="3200" dirty="0" smtClean="0"/>
              <a:t>equations</a:t>
            </a:r>
            <a:endParaRPr lang="en-US" sz="3200" dirty="0"/>
          </a:p>
        </p:txBody>
      </p:sp>
      <p:pic>
        <p:nvPicPr>
          <p:cNvPr id="4" name="Content Placeholder 3" descr="CFD_aircraftMESH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9" r="111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17179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Adaptive </a:t>
            </a:r>
            <a:r>
              <a:rPr lang="en-US" dirty="0"/>
              <a:t>Grid Refinement</a:t>
            </a:r>
            <a:br>
              <a:rPr lang="en-US" dirty="0"/>
            </a:br>
            <a:r>
              <a:rPr lang="en-US" dirty="0"/>
              <a:t>https://youtu.be/u-VV3euIsXo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286" y="2719451"/>
            <a:ext cx="4577659" cy="2565068"/>
          </a:xfrm>
        </p:spPr>
      </p:pic>
    </p:spTree>
    <p:extLst>
      <p:ext uri="{BB962C8B-B14F-4D97-AF65-F5344CB8AC3E}">
        <p14:creationId xmlns:p14="http://schemas.microsoft.com/office/powerpoint/2010/main" val="568347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Overview</a:t>
            </a:r>
            <a:br>
              <a:rPr lang="en-US" dirty="0"/>
            </a:br>
            <a:r>
              <a:rPr lang="en-US" dirty="0"/>
              <a:t>https://</a:t>
            </a:r>
            <a:r>
              <a:rPr lang="en-US" dirty="0" err="1"/>
              <a:t>youtu.be</a:t>
            </a:r>
            <a:r>
              <a:rPr lang="en-US" dirty="0"/>
              <a:t>/aBERfB5PI2Q</a:t>
            </a:r>
          </a:p>
        </p:txBody>
      </p:sp>
      <p:pic>
        <p:nvPicPr>
          <p:cNvPr id="6" name="Content Placeholder 5" descr="defaul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" b="9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3825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Aerodynamics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predict airflow flow around and through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aircraft produce forces – Lift and Drag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Study by direct measurement in wind tunnels</a:t>
            </a:r>
          </a:p>
          <a:p>
            <a:endParaRPr lang="en-US" dirty="0"/>
          </a:p>
          <a:p>
            <a:r>
              <a:rPr lang="en-US" dirty="0" smtClean="0"/>
              <a:t>Investigate using mathematical models (CFD)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689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Direct Measurement in Wind Tunnel</a:t>
            </a:r>
            <a:endParaRPr lang="en-US" dirty="0"/>
          </a:p>
        </p:txBody>
      </p:sp>
      <p:pic>
        <p:nvPicPr>
          <p:cNvPr id="5" name="Picture 4" descr="NASA_AMES_W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45" y="2176179"/>
            <a:ext cx="4017445" cy="2959416"/>
          </a:xfrm>
          <a:prstGeom prst="rect">
            <a:avLst/>
          </a:prstGeom>
        </p:spPr>
      </p:pic>
      <p:pic>
        <p:nvPicPr>
          <p:cNvPr id="6" name="Picture 5" descr="f18WT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506" y="2176179"/>
            <a:ext cx="4099992" cy="4592878"/>
          </a:xfrm>
          <a:prstGeom prst="rect">
            <a:avLst/>
          </a:prstGeom>
        </p:spPr>
      </p:pic>
      <p:pic>
        <p:nvPicPr>
          <p:cNvPr id="8" name="Content Placeholder 7" descr="NASA_AMES_WT.jpg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5" t="8678" b="8678"/>
          <a:stretch/>
        </p:blipFill>
        <p:spPr>
          <a:xfrm>
            <a:off x="0" y="2176179"/>
            <a:ext cx="4474645" cy="2959416"/>
          </a:xfrm>
        </p:spPr>
      </p:pic>
    </p:spTree>
    <p:extLst>
      <p:ext uri="{BB962C8B-B14F-4D97-AF65-F5344CB8AC3E}">
        <p14:creationId xmlns:p14="http://schemas.microsoft.com/office/powerpoint/2010/main" val="4132118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scale can be impractical</a:t>
            </a:r>
            <a:endParaRPr lang="en-US" dirty="0"/>
          </a:p>
        </p:txBody>
      </p:sp>
      <p:pic>
        <p:nvPicPr>
          <p:cNvPr id="6" name="Content Placeholder 5" descr="f18WT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53" b="25453"/>
          <a:stretch>
            <a:fillRect/>
          </a:stretch>
        </p:blipFill>
        <p:spPr>
          <a:xfrm>
            <a:off x="457200" y="1600201"/>
            <a:ext cx="8258527" cy="4541872"/>
          </a:xfrm>
        </p:spPr>
      </p:pic>
    </p:spTree>
    <p:extLst>
      <p:ext uri="{BB962C8B-B14F-4D97-AF65-F5344CB8AC3E}">
        <p14:creationId xmlns:p14="http://schemas.microsoft.com/office/powerpoint/2010/main" val="3085543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scale can be impractical</a:t>
            </a:r>
            <a:endParaRPr lang="en-US" dirty="0"/>
          </a:p>
        </p:txBody>
      </p:sp>
      <p:pic>
        <p:nvPicPr>
          <p:cNvPr id="4" name="Content Placeholder 3" descr="f18WT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8" b="156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77095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PRO: Direct measurement – you will get lift and drag data</a:t>
            </a:r>
          </a:p>
          <a:p>
            <a:r>
              <a:rPr lang="en-US" dirty="0" smtClean="0"/>
              <a:t>PRO: flow visualization</a:t>
            </a:r>
          </a:p>
          <a:p>
            <a:endParaRPr lang="en-US" dirty="0"/>
          </a:p>
          <a:p>
            <a:r>
              <a:rPr lang="en-US" dirty="0" smtClean="0"/>
              <a:t>CON: need to build prototype</a:t>
            </a:r>
          </a:p>
          <a:p>
            <a:r>
              <a:rPr lang="en-US" dirty="0" smtClean="0"/>
              <a:t>CON: wind tunnel effects may change flow from real world situation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66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Flow separation: stall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https://youtu.be/WFcW5-1NP60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90" y="1864426"/>
            <a:ext cx="7120810" cy="3990109"/>
          </a:xfrm>
        </p:spPr>
      </p:pic>
    </p:spTree>
    <p:extLst>
      <p:ext uri="{BB962C8B-B14F-4D97-AF65-F5344CB8AC3E}">
        <p14:creationId xmlns:p14="http://schemas.microsoft.com/office/powerpoint/2010/main" val="82668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Model testing</a:t>
            </a:r>
            <a:br>
              <a:rPr lang="en-US" dirty="0"/>
            </a:br>
            <a:r>
              <a:rPr lang="en-US" dirty="0"/>
              <a:t>https://youtu.be/SiOiVHUEYao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404" y="2327564"/>
            <a:ext cx="6018779" cy="3372592"/>
          </a:xfrm>
        </p:spPr>
      </p:pic>
    </p:spTree>
    <p:extLst>
      <p:ext uri="{BB962C8B-B14F-4D97-AF65-F5344CB8AC3E}">
        <p14:creationId xmlns:p14="http://schemas.microsoft.com/office/powerpoint/2010/main" val="2719173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Fluids adhere to Newton’s 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10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Fluids adhere to the Laws of Physics</a:t>
            </a:r>
          </a:p>
          <a:p>
            <a:endParaRPr lang="en-US" sz="2400" dirty="0"/>
          </a:p>
          <a:p>
            <a:r>
              <a:rPr lang="en-US" sz="2400" dirty="0" err="1"/>
              <a:t>Navier</a:t>
            </a:r>
            <a:r>
              <a:rPr lang="en-US" sz="2400" dirty="0"/>
              <a:t>-Stokes equations are Newton’s 2</a:t>
            </a:r>
            <a:r>
              <a:rPr lang="en-US" sz="2400" baseline="30000" dirty="0"/>
              <a:t>nd</a:t>
            </a:r>
            <a:r>
              <a:rPr lang="en-US" sz="2400" dirty="0"/>
              <a:t> Law for a </a:t>
            </a:r>
            <a:r>
              <a:rPr lang="en-US" sz="2400" dirty="0" smtClean="0"/>
              <a:t>fluid</a:t>
            </a:r>
          </a:p>
          <a:p>
            <a:endParaRPr lang="en-US" sz="2400" dirty="0" smtClean="0"/>
          </a:p>
          <a:p>
            <a:r>
              <a:rPr lang="en-US" sz="2400" dirty="0" smtClean="0"/>
              <a:t>Conservation of Mass</a:t>
            </a:r>
          </a:p>
          <a:p>
            <a:endParaRPr lang="en-US" sz="2400" dirty="0"/>
          </a:p>
          <a:p>
            <a:r>
              <a:rPr lang="en-US" sz="2400" dirty="0" smtClean="0"/>
              <a:t>Conservation of Momentum (Newton’s Laws)</a:t>
            </a:r>
          </a:p>
          <a:p>
            <a:endParaRPr lang="en-US" sz="2400" dirty="0"/>
          </a:p>
          <a:p>
            <a:r>
              <a:rPr lang="en-US" sz="2400" dirty="0" smtClean="0"/>
              <a:t>Conservation of Energy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43030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255</Words>
  <Application>Microsoft Office PowerPoint</Application>
  <PresentationFormat>On-screen Show (4:3)</PresentationFormat>
  <Paragraphs>56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CFD: Computational Fluid Dynamics</vt:lpstr>
      <vt:lpstr>Aerodynamics</vt:lpstr>
      <vt:lpstr>Direct Measurement in Wind Tunnel</vt:lpstr>
      <vt:lpstr>Full scale can be impractical</vt:lpstr>
      <vt:lpstr>Full scale can be impractical</vt:lpstr>
      <vt:lpstr>Model testing</vt:lpstr>
      <vt:lpstr>Flow separation: stall https://youtu.be/WFcW5-1NP60</vt:lpstr>
      <vt:lpstr>Model testing https://youtu.be/SiOiVHUEYao</vt:lpstr>
      <vt:lpstr>Fluids adhere to Newton’s Laws</vt:lpstr>
      <vt:lpstr>Governing Equations</vt:lpstr>
      <vt:lpstr>PowerPoint Presentation</vt:lpstr>
      <vt:lpstr>Solutions?  Computational Fluid Dynamics</vt:lpstr>
      <vt:lpstr>Discretize domain</vt:lpstr>
      <vt:lpstr>Airfoil simulation https://youtu.be/IgOgMiNS9qI</vt:lpstr>
      <vt:lpstr> LES solution https://youtu.be/eP_eytKCCFY</vt:lpstr>
      <vt:lpstr>More “cells” leads to improved accuracy</vt:lpstr>
      <vt:lpstr>106 volumes giveson the order off 106 equations</vt:lpstr>
      <vt:lpstr>Adaptive Grid Refinement https://youtu.be/u-VV3euIsXo</vt:lpstr>
      <vt:lpstr>Overview https://youtu.be/aBERfB5PI2Q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CFD: Computational Fluid Dynamics</dc:title>
  <dc:creator>Rachel Dickon</dc:creator>
  <cp:lastModifiedBy>office210</cp:lastModifiedBy>
  <cp:revision>14</cp:revision>
  <dcterms:created xsi:type="dcterms:W3CDTF">2020-03-08T14:06:02Z</dcterms:created>
  <dcterms:modified xsi:type="dcterms:W3CDTF">2020-03-09T15:23:37Z</dcterms:modified>
</cp:coreProperties>
</file>